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7"/>
  </p:notesMasterIdLst>
  <p:handoutMasterIdLst>
    <p:handoutMasterId r:id="rId48"/>
  </p:handoutMasterIdLst>
  <p:sldIdLst>
    <p:sldId id="354" r:id="rId2"/>
    <p:sldId id="473" r:id="rId3"/>
    <p:sldId id="258" r:id="rId4"/>
    <p:sldId id="483" r:id="rId5"/>
    <p:sldId id="505" r:id="rId6"/>
    <p:sldId id="381" r:id="rId7"/>
    <p:sldId id="382" r:id="rId8"/>
    <p:sldId id="389" r:id="rId9"/>
    <p:sldId id="495" r:id="rId10"/>
    <p:sldId id="480" r:id="rId11"/>
    <p:sldId id="481" r:id="rId12"/>
    <p:sldId id="487" r:id="rId13"/>
    <p:sldId id="386" r:id="rId14"/>
    <p:sldId id="435" r:id="rId15"/>
    <p:sldId id="493" r:id="rId16"/>
    <p:sldId id="500" r:id="rId17"/>
    <p:sldId id="486" r:id="rId18"/>
    <p:sldId id="393" r:id="rId19"/>
    <p:sldId id="396" r:id="rId20"/>
    <p:sldId id="428" r:id="rId21"/>
    <p:sldId id="434" r:id="rId22"/>
    <p:sldId id="504" r:id="rId23"/>
    <p:sldId id="477" r:id="rId24"/>
    <p:sldId id="394" r:id="rId25"/>
    <p:sldId id="458" r:id="rId26"/>
    <p:sldId id="478" r:id="rId27"/>
    <p:sldId id="400" r:id="rId28"/>
    <p:sldId id="457" r:id="rId29"/>
    <p:sldId id="507" r:id="rId30"/>
    <p:sldId id="508" r:id="rId31"/>
    <p:sldId id="509" r:id="rId32"/>
    <p:sldId id="459" r:id="rId33"/>
    <p:sldId id="463" r:id="rId34"/>
    <p:sldId id="467" r:id="rId35"/>
    <p:sldId id="465" r:id="rId36"/>
    <p:sldId id="494" r:id="rId37"/>
    <p:sldId id="503" r:id="rId38"/>
    <p:sldId id="496" r:id="rId39"/>
    <p:sldId id="497" r:id="rId40"/>
    <p:sldId id="499" r:id="rId41"/>
    <p:sldId id="468" r:id="rId42"/>
    <p:sldId id="501" r:id="rId43"/>
    <p:sldId id="502" r:id="rId44"/>
    <p:sldId id="506" r:id="rId45"/>
    <p:sldId id="484" r:id="rId46"/>
  </p:sldIdLst>
  <p:sldSz cx="12188825" cy="6858000"/>
  <p:notesSz cx="6858000" cy="9144000"/>
  <p:custDataLst>
    <p:tags r:id="rId49"/>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orient="horz" pos="3744">
          <p15:clr>
            <a:srgbClr val="A4A3A4"/>
          </p15:clr>
        </p15:guide>
        <p15:guide id="3" orient="horz" pos="960">
          <p15:clr>
            <a:srgbClr val="A4A3A4"/>
          </p15:clr>
        </p15:guide>
        <p15:guide id="4" orient="horz" pos="1248">
          <p15:clr>
            <a:srgbClr val="A4A3A4"/>
          </p15:clr>
        </p15:guide>
        <p15:guide id="5" pos="3839">
          <p15:clr>
            <a:srgbClr val="A4A3A4"/>
          </p15:clr>
        </p15:guide>
        <p15:guide id="6" pos="7343">
          <p15:clr>
            <a:srgbClr val="A4A3A4"/>
          </p15:clr>
        </p15:guide>
        <p15:guide id="7" pos="335">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F5F5F"/>
    <a:srgbClr val="46575E"/>
    <a:srgbClr val="B0C3C8"/>
    <a:srgbClr val="8DA6B1"/>
    <a:srgbClr val="41555E"/>
    <a:srgbClr val="61808E"/>
    <a:srgbClr val="BBCAD0"/>
    <a:srgbClr val="D1DBE0"/>
    <a:srgbClr val="E8EDEF"/>
    <a:srgbClr val="232C2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FD0F851-EC5A-4D38-B0AD-8093EC10F338}">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249" autoAdjust="0"/>
    <p:restoredTop sz="68984" autoAdjust="0"/>
  </p:normalViewPr>
  <p:slideViewPr>
    <p:cSldViewPr snapToGrid="0">
      <p:cViewPr varScale="1">
        <p:scale>
          <a:sx n="89" d="100"/>
          <a:sy n="89" d="100"/>
        </p:scale>
        <p:origin x="408" y="82"/>
      </p:cViewPr>
      <p:guideLst>
        <p:guide orient="horz" pos="2160"/>
        <p:guide orient="horz" pos="3744"/>
        <p:guide orient="horz" pos="960"/>
        <p:guide orient="horz" pos="1248"/>
        <p:guide pos="3839"/>
        <p:guide pos="7343"/>
        <p:guide pos="335"/>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68" d="100"/>
          <a:sy n="68" d="100"/>
        </p:scale>
        <p:origin x="-2995" y="-67"/>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gs" Target="tags/tag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E821AA6-70BE-4FDE-A8DC-DB381A688FD8}" type="datetimeFigureOut">
              <a:rPr lang="en-US"/>
              <a:pPr/>
              <a:t>4/23/2015</a:t>
            </a:fld>
            <a:endParaRPr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197E47EA-D299-42CE-88BF-4E1035596DA5}" type="slidenum">
              <a:rPr/>
              <a:pPr/>
              <a:t>‹#›</a:t>
            </a:fld>
            <a:endParaRPr dirty="0"/>
          </a:p>
        </p:txBody>
      </p:sp>
    </p:spTree>
    <p:extLst>
      <p:ext uri="{BB962C8B-B14F-4D97-AF65-F5344CB8AC3E}">
        <p14:creationId xmlns:p14="http://schemas.microsoft.com/office/powerpoint/2010/main" val="196681185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382588" y="381000"/>
            <a:ext cx="4572000" cy="2573090"/>
          </a:xfrm>
          <a:prstGeom prst="rect">
            <a:avLst/>
          </a:prstGeom>
          <a:noFill/>
          <a:ln w="12700">
            <a:solidFill>
              <a:prstClr val="black"/>
            </a:solidFill>
          </a:ln>
        </p:spPr>
        <p:txBody>
          <a:bodyPr vert="horz" lIns="91440" tIns="45720" rIns="91440" bIns="45720" rtlCol="0" anchor="ctr"/>
          <a:lstStyle/>
          <a:p>
            <a:endParaRPr dirty="0"/>
          </a:p>
        </p:txBody>
      </p:sp>
      <p:sp>
        <p:nvSpPr>
          <p:cNvPr id="5" name="Notes Placeholder 4"/>
          <p:cNvSpPr>
            <a:spLocks noGrp="1"/>
          </p:cNvSpPr>
          <p:nvPr>
            <p:ph type="body" sz="quarter" idx="3"/>
          </p:nvPr>
        </p:nvSpPr>
        <p:spPr>
          <a:xfrm>
            <a:off x="381000" y="3124200"/>
            <a:ext cx="6096000" cy="5334000"/>
          </a:xfrm>
          <a:prstGeom prst="rect">
            <a:avLst/>
          </a:prstGeom>
        </p:spPr>
        <p:txBody>
          <a:bodyPr vert="horz" lIns="0" tIns="0" rIns="0" bIns="91440" rtlCol="0">
            <a:normAutofit/>
          </a:bodyPr>
          <a:lstStyle/>
          <a:p>
            <a:pPr lvl="0"/>
            <a:r>
              <a:rPr/>
              <a:t>Click to edit Master text styles</a:t>
            </a:r>
          </a:p>
          <a:p>
            <a:pPr lvl="1"/>
            <a:r>
              <a:rPr/>
              <a:t>Second level</a:t>
            </a:r>
          </a:p>
          <a:p>
            <a:pPr lvl="2"/>
            <a:r>
              <a:rPr/>
              <a:t>Third level</a:t>
            </a:r>
          </a:p>
          <a:p>
            <a:pPr lvl="3"/>
            <a:r>
              <a:rPr/>
              <a:t>Fourth level</a:t>
            </a:r>
          </a:p>
          <a:p>
            <a:pPr lvl="4"/>
            <a:r>
              <a:rPr/>
              <a:t>Fifth level</a:t>
            </a:r>
          </a:p>
        </p:txBody>
      </p:sp>
      <p:sp>
        <p:nvSpPr>
          <p:cNvPr id="6" name="Footer Placeholder 5"/>
          <p:cNvSpPr>
            <a:spLocks noGrp="1"/>
          </p:cNvSpPr>
          <p:nvPr>
            <p:ph type="ftr" sz="quarter" idx="4"/>
          </p:nvPr>
        </p:nvSpPr>
        <p:spPr>
          <a:xfrm>
            <a:off x="381000" y="8610600"/>
            <a:ext cx="4648200" cy="227013"/>
          </a:xfrm>
          <a:prstGeom prst="rect">
            <a:avLst/>
          </a:prstGeom>
        </p:spPr>
        <p:txBody>
          <a:bodyPr vert="horz" lIns="91440" tIns="45720" rIns="91440" bIns="45720" rtlCol="0" anchor="b"/>
          <a:lstStyle>
            <a:lvl1pPr algn="l">
              <a:defRPr sz="1200"/>
            </a:lvl1pPr>
          </a:lstStyle>
          <a:p>
            <a:endParaRPr dirty="0"/>
          </a:p>
        </p:txBody>
      </p:sp>
      <p:sp>
        <p:nvSpPr>
          <p:cNvPr id="7" name="Slide Number Placeholder 6"/>
          <p:cNvSpPr>
            <a:spLocks noGrp="1"/>
          </p:cNvSpPr>
          <p:nvPr>
            <p:ph type="sldNum" sz="quarter" idx="5"/>
          </p:nvPr>
        </p:nvSpPr>
        <p:spPr>
          <a:xfrm>
            <a:off x="5715000" y="8610600"/>
            <a:ext cx="762000" cy="227013"/>
          </a:xfrm>
          <a:prstGeom prst="rect">
            <a:avLst/>
          </a:prstGeom>
        </p:spPr>
        <p:txBody>
          <a:bodyPr vert="horz" lIns="91440" tIns="45720" rIns="91440" bIns="45720" rtlCol="0" anchor="b"/>
          <a:lstStyle>
            <a:lvl1pPr algn="r">
              <a:defRPr sz="1200"/>
            </a:lvl1pPr>
          </a:lstStyle>
          <a:p>
            <a:fld id="{8C72D9AE-7182-4680-8F79-479C4181FF08}" type="slidenum">
              <a:rPr/>
              <a:pPr/>
              <a:t>‹#›</a:t>
            </a:fld>
            <a:endParaRPr dirty="0"/>
          </a:p>
        </p:txBody>
      </p:sp>
    </p:spTree>
    <p:extLst>
      <p:ext uri="{BB962C8B-B14F-4D97-AF65-F5344CB8AC3E}">
        <p14:creationId xmlns:p14="http://schemas.microsoft.com/office/powerpoint/2010/main" val="973114905"/>
      </p:ext>
    </p:extLst>
  </p:cSld>
  <p:clrMap bg1="lt1" tx1="dk1" bg2="lt2" tx2="dk2" accent1="accent1" accent2="accent2" accent3="accent3" accent4="accent4" accent5="accent5" accent6="accent6" hlink="hlink" folHlink="folHlink"/>
  <p:notesStyle>
    <a:lvl1pPr marL="0" algn="l" defTabSz="914400" rtl="0" eaLnBrk="1" latinLnBrk="0" hangingPunct="1">
      <a:spcBef>
        <a:spcPts val="600"/>
      </a:spcBef>
      <a:defRPr sz="1100" kern="1200">
        <a:solidFill>
          <a:schemeClr val="tx1"/>
        </a:solidFill>
        <a:latin typeface="+mn-lt"/>
        <a:ea typeface="+mn-ea"/>
        <a:cs typeface="+mn-cs"/>
      </a:defRPr>
    </a:lvl1pPr>
    <a:lvl2pPr marL="228600" indent="-114300" algn="l" defTabSz="914400" rtl="0" eaLnBrk="1" latinLnBrk="0" hangingPunct="1">
      <a:spcBef>
        <a:spcPts val="600"/>
      </a:spcBef>
      <a:buFont typeface="Arial" panose="020B0604020202020204" pitchFamily="34" charset="0"/>
      <a:buChar char="•"/>
      <a:defRPr sz="1050" kern="1200">
        <a:solidFill>
          <a:schemeClr val="tx1"/>
        </a:solidFill>
        <a:latin typeface="+mn-lt"/>
        <a:ea typeface="+mn-ea"/>
        <a:cs typeface="+mn-cs"/>
      </a:defRPr>
    </a:lvl2pPr>
    <a:lvl3pPr marL="400050" indent="-114300" algn="l" defTabSz="914400" rtl="0" eaLnBrk="1" latinLnBrk="0" hangingPunct="1">
      <a:spcBef>
        <a:spcPts val="600"/>
      </a:spcBef>
      <a:buFont typeface="Arial" panose="020B0604020202020204" pitchFamily="34" charset="0"/>
      <a:buChar char="–"/>
      <a:defRPr sz="900" kern="1200">
        <a:solidFill>
          <a:schemeClr val="tx1"/>
        </a:solidFill>
        <a:latin typeface="+mn-lt"/>
        <a:ea typeface="+mn-ea"/>
        <a:cs typeface="+mn-cs"/>
      </a:defRPr>
    </a:lvl3pPr>
    <a:lvl4pPr marL="571500" indent="-114300" algn="l" defTabSz="914400" rtl="0" eaLnBrk="1" latinLnBrk="0" hangingPunct="1">
      <a:spcBef>
        <a:spcPts val="600"/>
      </a:spcBef>
      <a:buFont typeface="Arial" panose="020B0604020202020204" pitchFamily="34" charset="0"/>
      <a:buChar char="•"/>
      <a:defRPr sz="900" kern="1200">
        <a:solidFill>
          <a:schemeClr val="tx1"/>
        </a:solidFill>
        <a:latin typeface="+mn-lt"/>
        <a:ea typeface="+mn-ea"/>
        <a:cs typeface="+mn-cs"/>
      </a:defRPr>
    </a:lvl4pPr>
    <a:lvl5pPr marL="742950" indent="-114300" algn="l" defTabSz="914400" rtl="0" eaLnBrk="1" latinLnBrk="0" hangingPunct="1">
      <a:spcBef>
        <a:spcPts val="600"/>
      </a:spcBef>
      <a:buFont typeface="Arial" panose="020B0604020202020204" pitchFamily="34" charset="0"/>
      <a:buChar char="–"/>
      <a:defRPr sz="8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1</a:t>
            </a:fld>
            <a:endParaRPr lang="en-US" dirty="0"/>
          </a:p>
        </p:txBody>
      </p:sp>
    </p:spTree>
    <p:extLst>
      <p:ext uri="{BB962C8B-B14F-4D97-AF65-F5344CB8AC3E}">
        <p14:creationId xmlns:p14="http://schemas.microsoft.com/office/powerpoint/2010/main" val="12427561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10</a:t>
            </a:fld>
            <a:endParaRPr lang="en-US" dirty="0"/>
          </a:p>
        </p:txBody>
      </p:sp>
    </p:spTree>
    <p:extLst>
      <p:ext uri="{BB962C8B-B14F-4D97-AF65-F5344CB8AC3E}">
        <p14:creationId xmlns:p14="http://schemas.microsoft.com/office/powerpoint/2010/main" val="10775513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11</a:t>
            </a:fld>
            <a:endParaRPr lang="en-US" dirty="0"/>
          </a:p>
        </p:txBody>
      </p:sp>
    </p:spTree>
    <p:extLst>
      <p:ext uri="{BB962C8B-B14F-4D97-AF65-F5344CB8AC3E}">
        <p14:creationId xmlns:p14="http://schemas.microsoft.com/office/powerpoint/2010/main" val="17494263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12</a:t>
            </a:fld>
            <a:endParaRPr lang="en-US" dirty="0"/>
          </a:p>
        </p:txBody>
      </p:sp>
    </p:spTree>
    <p:extLst>
      <p:ext uri="{BB962C8B-B14F-4D97-AF65-F5344CB8AC3E}">
        <p14:creationId xmlns:p14="http://schemas.microsoft.com/office/powerpoint/2010/main" val="17456038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6E82501-53DA-4152-84B0-51135B15EEA8}" type="slidenum">
              <a:rPr lang="en-US" smtClean="0"/>
              <a:pPr/>
              <a:t>13</a:t>
            </a:fld>
            <a:endParaRPr lang="en-US"/>
          </a:p>
        </p:txBody>
      </p:sp>
    </p:spTree>
    <p:extLst>
      <p:ext uri="{BB962C8B-B14F-4D97-AF65-F5344CB8AC3E}">
        <p14:creationId xmlns:p14="http://schemas.microsoft.com/office/powerpoint/2010/main" val="27450732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14</a:t>
            </a:fld>
            <a:endParaRPr lang="en-US" dirty="0"/>
          </a:p>
        </p:txBody>
      </p:sp>
    </p:spTree>
    <p:extLst>
      <p:ext uri="{BB962C8B-B14F-4D97-AF65-F5344CB8AC3E}">
        <p14:creationId xmlns:p14="http://schemas.microsoft.com/office/powerpoint/2010/main" val="5268212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b="1" dirty="0" smtClean="0"/>
          </a:p>
        </p:txBody>
      </p:sp>
      <p:sp>
        <p:nvSpPr>
          <p:cNvPr id="4" name="Slide Number Placeholder 3"/>
          <p:cNvSpPr>
            <a:spLocks noGrp="1"/>
          </p:cNvSpPr>
          <p:nvPr>
            <p:ph type="sldNum" sz="quarter" idx="10"/>
          </p:nvPr>
        </p:nvSpPr>
        <p:spPr/>
        <p:txBody>
          <a:bodyPr/>
          <a:lstStyle/>
          <a:p>
            <a:pPr>
              <a:defRPr/>
            </a:pPr>
            <a:fld id="{C87FD523-6A9D-431F-9006-8F984D4E0CCC}" type="slidenum">
              <a:rPr lang="en-US" smtClean="0">
                <a:solidFill>
                  <a:prstClr val="black"/>
                </a:solidFill>
                <a:latin typeface="Calibri"/>
              </a:rPr>
              <a:pPr>
                <a:defRPr/>
              </a:pPr>
              <a:t>15</a:t>
            </a:fld>
            <a:endParaRPr lang="en-US" dirty="0">
              <a:solidFill>
                <a:prstClr val="black"/>
              </a:solidFill>
              <a:latin typeface="Calibri"/>
            </a:endParaRPr>
          </a:p>
        </p:txBody>
      </p:sp>
    </p:spTree>
    <p:extLst>
      <p:ext uri="{BB962C8B-B14F-4D97-AF65-F5344CB8AC3E}">
        <p14:creationId xmlns:p14="http://schemas.microsoft.com/office/powerpoint/2010/main" val="20217865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16</a:t>
            </a:fld>
            <a:endParaRPr lang="en-US" dirty="0"/>
          </a:p>
        </p:txBody>
      </p:sp>
    </p:spTree>
    <p:extLst>
      <p:ext uri="{BB962C8B-B14F-4D97-AF65-F5344CB8AC3E}">
        <p14:creationId xmlns:p14="http://schemas.microsoft.com/office/powerpoint/2010/main" val="418263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17</a:t>
            </a:fld>
            <a:endParaRPr lang="en-US" dirty="0"/>
          </a:p>
        </p:txBody>
      </p:sp>
    </p:spTree>
    <p:extLst>
      <p:ext uri="{BB962C8B-B14F-4D97-AF65-F5344CB8AC3E}">
        <p14:creationId xmlns:p14="http://schemas.microsoft.com/office/powerpoint/2010/main" val="14408984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b="1" dirty="0" smtClean="0"/>
          </a:p>
        </p:txBody>
      </p:sp>
      <p:sp>
        <p:nvSpPr>
          <p:cNvPr id="4" name="Slide Number Placeholder 3"/>
          <p:cNvSpPr>
            <a:spLocks noGrp="1"/>
          </p:cNvSpPr>
          <p:nvPr>
            <p:ph type="sldNum" sz="quarter" idx="10"/>
          </p:nvPr>
        </p:nvSpPr>
        <p:spPr/>
        <p:txBody>
          <a:bodyPr/>
          <a:lstStyle/>
          <a:p>
            <a:pPr>
              <a:defRPr/>
            </a:pPr>
            <a:fld id="{C87FD523-6A9D-431F-9006-8F984D4E0CCC}" type="slidenum">
              <a:rPr lang="en-US" smtClean="0">
                <a:solidFill>
                  <a:prstClr val="black"/>
                </a:solidFill>
                <a:latin typeface="Calibri"/>
              </a:rPr>
              <a:pPr>
                <a:defRPr/>
              </a:pPr>
              <a:t>18</a:t>
            </a:fld>
            <a:endParaRPr lang="en-US" dirty="0">
              <a:solidFill>
                <a:prstClr val="black"/>
              </a:solidFill>
              <a:latin typeface="Calibri"/>
            </a:endParaRPr>
          </a:p>
        </p:txBody>
      </p:sp>
    </p:spTree>
    <p:extLst>
      <p:ext uri="{BB962C8B-B14F-4D97-AF65-F5344CB8AC3E}">
        <p14:creationId xmlns:p14="http://schemas.microsoft.com/office/powerpoint/2010/main" val="20217865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19</a:t>
            </a:fld>
            <a:endParaRPr lang="en-US" dirty="0"/>
          </a:p>
        </p:txBody>
      </p:sp>
    </p:spTree>
    <p:extLst>
      <p:ext uri="{BB962C8B-B14F-4D97-AF65-F5344CB8AC3E}">
        <p14:creationId xmlns:p14="http://schemas.microsoft.com/office/powerpoint/2010/main" val="9714008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2</a:t>
            </a:fld>
            <a:endParaRPr lang="en-US" dirty="0"/>
          </a:p>
        </p:txBody>
      </p:sp>
    </p:spTree>
    <p:extLst>
      <p:ext uri="{BB962C8B-B14F-4D97-AF65-F5344CB8AC3E}">
        <p14:creationId xmlns:p14="http://schemas.microsoft.com/office/powerpoint/2010/main" val="11312676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b="1" dirty="0" smtClean="0"/>
          </a:p>
        </p:txBody>
      </p:sp>
      <p:sp>
        <p:nvSpPr>
          <p:cNvPr id="4" name="Slide Number Placeholder 3"/>
          <p:cNvSpPr>
            <a:spLocks noGrp="1"/>
          </p:cNvSpPr>
          <p:nvPr>
            <p:ph type="sldNum" sz="quarter" idx="10"/>
          </p:nvPr>
        </p:nvSpPr>
        <p:spPr/>
        <p:txBody>
          <a:bodyPr/>
          <a:lstStyle/>
          <a:p>
            <a:pPr>
              <a:defRPr/>
            </a:pPr>
            <a:fld id="{C87FD523-6A9D-431F-9006-8F984D4E0CCC}" type="slidenum">
              <a:rPr lang="en-US" smtClean="0">
                <a:solidFill>
                  <a:prstClr val="black"/>
                </a:solidFill>
                <a:latin typeface="Calibri"/>
              </a:rPr>
              <a:pPr>
                <a:defRPr/>
              </a:pPr>
              <a:t>20</a:t>
            </a:fld>
            <a:endParaRPr lang="en-US" dirty="0">
              <a:solidFill>
                <a:prstClr val="black"/>
              </a:solidFill>
              <a:latin typeface="Calibri"/>
            </a:endParaRPr>
          </a:p>
        </p:txBody>
      </p:sp>
    </p:spTree>
    <p:extLst>
      <p:ext uri="{BB962C8B-B14F-4D97-AF65-F5344CB8AC3E}">
        <p14:creationId xmlns:p14="http://schemas.microsoft.com/office/powerpoint/2010/main" val="20217865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21</a:t>
            </a:fld>
            <a:endParaRPr lang="en-US" dirty="0"/>
          </a:p>
        </p:txBody>
      </p:sp>
    </p:spTree>
    <p:extLst>
      <p:ext uri="{BB962C8B-B14F-4D97-AF65-F5344CB8AC3E}">
        <p14:creationId xmlns:p14="http://schemas.microsoft.com/office/powerpoint/2010/main" val="201198650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22</a:t>
            </a:fld>
            <a:endParaRPr lang="en-US" dirty="0"/>
          </a:p>
        </p:txBody>
      </p:sp>
    </p:spTree>
    <p:extLst>
      <p:ext uri="{BB962C8B-B14F-4D97-AF65-F5344CB8AC3E}">
        <p14:creationId xmlns:p14="http://schemas.microsoft.com/office/powerpoint/2010/main" val="39958258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23</a:t>
            </a:fld>
            <a:endParaRPr lang="en-US" dirty="0"/>
          </a:p>
        </p:txBody>
      </p:sp>
    </p:spTree>
    <p:extLst>
      <p:ext uri="{BB962C8B-B14F-4D97-AF65-F5344CB8AC3E}">
        <p14:creationId xmlns:p14="http://schemas.microsoft.com/office/powerpoint/2010/main" val="32228956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Rot="1" noChangeAspect="1" noChangeArrowheads="1" noTextEdit="1"/>
          </p:cNvSpPr>
          <p:nvPr>
            <p:ph type="sldImg"/>
          </p:nvPr>
        </p:nvSpPr>
        <p:spPr>
          <a:xfrm>
            <a:off x="381000" y="684213"/>
            <a:ext cx="6096000" cy="3430587"/>
          </a:xfrm>
          <a:ln/>
        </p:spPr>
      </p:sp>
      <p:sp>
        <p:nvSpPr>
          <p:cNvPr id="58371" name="Rectangle 3"/>
          <p:cNvSpPr>
            <a:spLocks noGrp="1" noChangeArrowheads="1"/>
          </p:cNvSpPr>
          <p:nvPr>
            <p:ph type="body" idx="1"/>
          </p:nvPr>
        </p:nvSpPr>
        <p:spPr>
          <a:xfrm>
            <a:off x="913947" y="4345783"/>
            <a:ext cx="5030108" cy="4113611"/>
          </a:xfrm>
          <a:noFill/>
          <a:ln/>
        </p:spPr>
        <p:txBody>
          <a:bodyPr lIns="87440" tIns="43722" rIns="87440" bIns="43722"/>
          <a:lstStyle/>
          <a:p>
            <a:endParaRPr lang="en-US" b="0" baseline="0" dirty="0" smtClean="0">
              <a:latin typeface="Arial" pitchFamily="34" charset="0"/>
            </a:endParaRPr>
          </a:p>
        </p:txBody>
      </p:sp>
    </p:spTree>
    <p:extLst>
      <p:ext uri="{BB962C8B-B14F-4D97-AF65-F5344CB8AC3E}">
        <p14:creationId xmlns:p14="http://schemas.microsoft.com/office/powerpoint/2010/main" val="139590463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BEA52858-609E-45D2-A9BB-569B1C3D09F6}" type="slidenum">
              <a:rPr lang="en-US" smtClean="0">
                <a:solidFill>
                  <a:prstClr val="black"/>
                </a:solidFill>
                <a:latin typeface="Calibri"/>
              </a:rPr>
              <a:pPr>
                <a:defRPr/>
              </a:pPr>
              <a:t>25</a:t>
            </a:fld>
            <a:endParaRPr lang="en-US" dirty="0">
              <a:solidFill>
                <a:prstClr val="black"/>
              </a:solidFill>
              <a:latin typeface="Calibri"/>
            </a:endParaRPr>
          </a:p>
        </p:txBody>
      </p:sp>
    </p:spTree>
    <p:extLst>
      <p:ext uri="{BB962C8B-B14F-4D97-AF65-F5344CB8AC3E}">
        <p14:creationId xmlns:p14="http://schemas.microsoft.com/office/powerpoint/2010/main" val="345086106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26</a:t>
            </a:fld>
            <a:endParaRPr lang="en-US" dirty="0"/>
          </a:p>
        </p:txBody>
      </p:sp>
    </p:spTree>
    <p:extLst>
      <p:ext uri="{BB962C8B-B14F-4D97-AF65-F5344CB8AC3E}">
        <p14:creationId xmlns:p14="http://schemas.microsoft.com/office/powerpoint/2010/main" val="277028420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pPr marL="171450" indent="-171450">
              <a:buFont typeface="Arial"/>
              <a:buChar char="•"/>
            </a:pPr>
            <a:endParaRPr lang="en-US" baseline="0" dirty="0" smtClean="0"/>
          </a:p>
        </p:txBody>
      </p:sp>
      <p:sp>
        <p:nvSpPr>
          <p:cNvPr id="4" name="Slide Number Placeholder 3"/>
          <p:cNvSpPr>
            <a:spLocks noGrp="1"/>
          </p:cNvSpPr>
          <p:nvPr>
            <p:ph type="sldNum" sz="quarter" idx="10"/>
          </p:nvPr>
        </p:nvSpPr>
        <p:spPr/>
        <p:txBody>
          <a:bodyPr/>
          <a:lstStyle/>
          <a:p>
            <a:pPr>
              <a:defRPr/>
            </a:pPr>
            <a:fld id="{BEA52858-609E-45D2-A9BB-569B1C3D09F6}" type="slidenum">
              <a:rPr lang="en-US" smtClean="0"/>
              <a:pPr>
                <a:defRPr/>
              </a:pPr>
              <a:t>27</a:t>
            </a:fld>
            <a:endParaRPr lang="en-US" dirty="0"/>
          </a:p>
        </p:txBody>
      </p:sp>
    </p:spTree>
    <p:extLst>
      <p:ext uri="{BB962C8B-B14F-4D97-AF65-F5344CB8AC3E}">
        <p14:creationId xmlns:p14="http://schemas.microsoft.com/office/powerpoint/2010/main" val="75591357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buClr>
                <a:srgbClr val="4F81BD"/>
              </a:buClr>
            </a:pPr>
            <a:fld id="{18FA06AF-F59B-49C7-AE76-43D8684B839E}" type="slidenum">
              <a:rPr lang="en-US" smtClean="0">
                <a:solidFill>
                  <a:prstClr val="black"/>
                </a:solidFill>
              </a:rPr>
              <a:pPr>
                <a:buClr>
                  <a:srgbClr val="4F81BD"/>
                </a:buClr>
              </a:pPr>
              <a:t>28</a:t>
            </a:fld>
            <a:endParaRPr lang="en-US">
              <a:solidFill>
                <a:prstClr val="black"/>
              </a:solidFill>
            </a:endParaRPr>
          </a:p>
        </p:txBody>
      </p:sp>
    </p:spTree>
    <p:extLst>
      <p:ext uri="{BB962C8B-B14F-4D97-AF65-F5344CB8AC3E}">
        <p14:creationId xmlns:p14="http://schemas.microsoft.com/office/powerpoint/2010/main" val="279450884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buClr>
                <a:srgbClr val="4F81BD"/>
              </a:buClr>
            </a:pPr>
            <a:fld id="{18FA06AF-F59B-49C7-AE76-43D8684B839E}" type="slidenum">
              <a:rPr lang="en-US" smtClean="0">
                <a:solidFill>
                  <a:prstClr val="black"/>
                </a:solidFill>
              </a:rPr>
              <a:pPr>
                <a:buClr>
                  <a:srgbClr val="4F81BD"/>
                </a:buClr>
              </a:pPr>
              <a:t>29</a:t>
            </a:fld>
            <a:endParaRPr lang="en-US">
              <a:solidFill>
                <a:prstClr val="black"/>
              </a:solidFill>
            </a:endParaRPr>
          </a:p>
        </p:txBody>
      </p:sp>
    </p:spTree>
    <p:extLst>
      <p:ext uri="{BB962C8B-B14F-4D97-AF65-F5344CB8AC3E}">
        <p14:creationId xmlns:p14="http://schemas.microsoft.com/office/powerpoint/2010/main" val="35811174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fontScale="92500" lnSpcReduction="10000"/>
          </a:bodyPr>
          <a:lstStyle/>
          <a:p>
            <a:endParaRPr lang="en-US" baseline="0" dirty="0" smtClean="0"/>
          </a:p>
        </p:txBody>
      </p:sp>
      <p:sp>
        <p:nvSpPr>
          <p:cNvPr id="4" name="Slide Number Placeholder 3"/>
          <p:cNvSpPr>
            <a:spLocks noGrp="1"/>
          </p:cNvSpPr>
          <p:nvPr>
            <p:ph type="sldNum" sz="quarter" idx="10"/>
          </p:nvPr>
        </p:nvSpPr>
        <p:spPr/>
        <p:txBody>
          <a:bodyPr/>
          <a:lstStyle/>
          <a:p>
            <a:fld id="{8C72D9AE-7182-4680-8F79-479C4181FF08}" type="slidenum">
              <a:rPr lang="en-US" smtClean="0"/>
              <a:pPr/>
              <a:t>3</a:t>
            </a:fld>
            <a:endParaRPr lang="en-US" dirty="0"/>
          </a:p>
        </p:txBody>
      </p:sp>
    </p:spTree>
    <p:extLst>
      <p:ext uri="{BB962C8B-B14F-4D97-AF65-F5344CB8AC3E}">
        <p14:creationId xmlns:p14="http://schemas.microsoft.com/office/powerpoint/2010/main" val="223846777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buClr>
                <a:srgbClr val="4F81BD"/>
              </a:buClr>
            </a:pPr>
            <a:fld id="{18FA06AF-F59B-49C7-AE76-43D8684B839E}" type="slidenum">
              <a:rPr lang="en-US" smtClean="0">
                <a:solidFill>
                  <a:prstClr val="black"/>
                </a:solidFill>
              </a:rPr>
              <a:pPr>
                <a:buClr>
                  <a:srgbClr val="4F81BD"/>
                </a:buClr>
              </a:pPr>
              <a:t>30</a:t>
            </a:fld>
            <a:endParaRPr lang="en-US">
              <a:solidFill>
                <a:prstClr val="black"/>
              </a:solidFill>
            </a:endParaRPr>
          </a:p>
        </p:txBody>
      </p:sp>
    </p:spTree>
    <p:extLst>
      <p:ext uri="{BB962C8B-B14F-4D97-AF65-F5344CB8AC3E}">
        <p14:creationId xmlns:p14="http://schemas.microsoft.com/office/powerpoint/2010/main" val="424582146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buClr>
                <a:srgbClr val="4F81BD"/>
              </a:buClr>
            </a:pPr>
            <a:fld id="{18FA06AF-F59B-49C7-AE76-43D8684B839E}" type="slidenum">
              <a:rPr lang="en-US" smtClean="0">
                <a:solidFill>
                  <a:prstClr val="black"/>
                </a:solidFill>
              </a:rPr>
              <a:pPr>
                <a:buClr>
                  <a:srgbClr val="4F81BD"/>
                </a:buClr>
              </a:pPr>
              <a:t>31</a:t>
            </a:fld>
            <a:endParaRPr lang="en-US">
              <a:solidFill>
                <a:prstClr val="black"/>
              </a:solidFill>
            </a:endParaRPr>
          </a:p>
        </p:txBody>
      </p:sp>
    </p:spTree>
    <p:extLst>
      <p:ext uri="{BB962C8B-B14F-4D97-AF65-F5344CB8AC3E}">
        <p14:creationId xmlns:p14="http://schemas.microsoft.com/office/powerpoint/2010/main" val="163998519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32</a:t>
            </a:fld>
            <a:endParaRPr lang="en-US" dirty="0"/>
          </a:p>
        </p:txBody>
      </p:sp>
    </p:spTree>
    <p:extLst>
      <p:ext uri="{BB962C8B-B14F-4D97-AF65-F5344CB8AC3E}">
        <p14:creationId xmlns:p14="http://schemas.microsoft.com/office/powerpoint/2010/main" val="127454764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33</a:t>
            </a:fld>
            <a:endParaRPr lang="en-US" dirty="0"/>
          </a:p>
        </p:txBody>
      </p:sp>
    </p:spTree>
    <p:extLst>
      <p:ext uri="{BB962C8B-B14F-4D97-AF65-F5344CB8AC3E}">
        <p14:creationId xmlns:p14="http://schemas.microsoft.com/office/powerpoint/2010/main" val="172907597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34</a:t>
            </a:fld>
            <a:endParaRPr lang="en-US" dirty="0"/>
          </a:p>
        </p:txBody>
      </p:sp>
    </p:spTree>
    <p:extLst>
      <p:ext uri="{BB962C8B-B14F-4D97-AF65-F5344CB8AC3E}">
        <p14:creationId xmlns:p14="http://schemas.microsoft.com/office/powerpoint/2010/main" val="179035062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lnSpcReduction="10000"/>
          </a:bodyPr>
          <a:lstStyle/>
          <a:p>
            <a:endParaRPr lang="en-US" dirty="0"/>
          </a:p>
        </p:txBody>
      </p:sp>
      <p:sp>
        <p:nvSpPr>
          <p:cNvPr id="4" name="Slide Number Placeholder 3"/>
          <p:cNvSpPr>
            <a:spLocks noGrp="1"/>
          </p:cNvSpPr>
          <p:nvPr>
            <p:ph type="sldNum" sz="quarter" idx="10"/>
          </p:nvPr>
        </p:nvSpPr>
        <p:spPr/>
        <p:txBody>
          <a:bodyPr/>
          <a:lstStyle/>
          <a:p>
            <a:fld id="{36E82501-53DA-4152-84B0-51135B15EEA8}" type="slidenum">
              <a:rPr lang="en-US" smtClean="0"/>
              <a:pPr/>
              <a:t>35</a:t>
            </a:fld>
            <a:endParaRPr lang="en-US"/>
          </a:p>
        </p:txBody>
      </p:sp>
    </p:spTree>
    <p:extLst>
      <p:ext uri="{BB962C8B-B14F-4D97-AF65-F5344CB8AC3E}">
        <p14:creationId xmlns:p14="http://schemas.microsoft.com/office/powerpoint/2010/main" val="339557262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36</a:t>
            </a:fld>
            <a:endParaRPr lang="en-US" dirty="0"/>
          </a:p>
        </p:txBody>
      </p:sp>
    </p:spTree>
    <p:extLst>
      <p:ext uri="{BB962C8B-B14F-4D97-AF65-F5344CB8AC3E}">
        <p14:creationId xmlns:p14="http://schemas.microsoft.com/office/powerpoint/2010/main" val="274141662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pPr>
              <a:buFont typeface="Arial" pitchFamily="34" charset="0"/>
              <a:buChar char="•"/>
            </a:pPr>
            <a:endParaRPr lang="en-US" dirty="0"/>
          </a:p>
        </p:txBody>
      </p:sp>
      <p:sp>
        <p:nvSpPr>
          <p:cNvPr id="4" name="Slide Number Placeholder 3"/>
          <p:cNvSpPr>
            <a:spLocks noGrp="1"/>
          </p:cNvSpPr>
          <p:nvPr>
            <p:ph type="sldNum" sz="quarter" idx="10"/>
          </p:nvPr>
        </p:nvSpPr>
        <p:spPr/>
        <p:txBody>
          <a:bodyPr/>
          <a:lstStyle/>
          <a:p>
            <a:fld id="{36E82501-53DA-4152-84B0-51135B15EEA8}" type="slidenum">
              <a:rPr lang="en-US">
                <a:solidFill>
                  <a:prstClr val="black"/>
                </a:solidFill>
              </a:rPr>
              <a:pPr/>
              <a:t>37</a:t>
            </a:fld>
            <a:endParaRPr lang="en-US" dirty="0">
              <a:solidFill>
                <a:prstClr val="black"/>
              </a:solidFill>
            </a:endParaRPr>
          </a:p>
        </p:txBody>
      </p:sp>
    </p:spTree>
    <p:extLst>
      <p:ext uri="{BB962C8B-B14F-4D97-AF65-F5344CB8AC3E}">
        <p14:creationId xmlns:p14="http://schemas.microsoft.com/office/powerpoint/2010/main" val="154103683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6E82501-53DA-4152-84B0-51135B15EEA8}" type="slidenum">
              <a:rPr lang="en-US">
                <a:solidFill>
                  <a:prstClr val="black"/>
                </a:solidFill>
              </a:rPr>
              <a:pPr/>
              <a:t>38</a:t>
            </a:fld>
            <a:endParaRPr lang="en-US" dirty="0">
              <a:solidFill>
                <a:prstClr val="black"/>
              </a:solidFill>
            </a:endParaRPr>
          </a:p>
        </p:txBody>
      </p:sp>
    </p:spTree>
    <p:extLst>
      <p:ext uri="{BB962C8B-B14F-4D97-AF65-F5344CB8AC3E}">
        <p14:creationId xmlns:p14="http://schemas.microsoft.com/office/powerpoint/2010/main" val="339967366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6E82501-53DA-4152-84B0-51135B15EEA8}" type="slidenum">
              <a:rPr lang="en-US">
                <a:solidFill>
                  <a:prstClr val="black"/>
                </a:solidFill>
              </a:rPr>
              <a:pPr/>
              <a:t>39</a:t>
            </a:fld>
            <a:endParaRPr lang="en-US" dirty="0">
              <a:solidFill>
                <a:prstClr val="black"/>
              </a:solidFill>
            </a:endParaRPr>
          </a:p>
        </p:txBody>
      </p:sp>
    </p:spTree>
    <p:extLst>
      <p:ext uri="{BB962C8B-B14F-4D97-AF65-F5344CB8AC3E}">
        <p14:creationId xmlns:p14="http://schemas.microsoft.com/office/powerpoint/2010/main" val="30569218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4</a:t>
            </a:fld>
            <a:endParaRPr lang="en-US" dirty="0"/>
          </a:p>
        </p:txBody>
      </p:sp>
    </p:spTree>
    <p:extLst>
      <p:ext uri="{BB962C8B-B14F-4D97-AF65-F5344CB8AC3E}">
        <p14:creationId xmlns:p14="http://schemas.microsoft.com/office/powerpoint/2010/main" val="19898950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6E82501-53DA-4152-84B0-51135B15EEA8}" type="slidenum">
              <a:rPr lang="en-US">
                <a:solidFill>
                  <a:prstClr val="black"/>
                </a:solidFill>
              </a:rPr>
              <a:pPr/>
              <a:t>40</a:t>
            </a:fld>
            <a:endParaRPr lang="en-US" dirty="0">
              <a:solidFill>
                <a:prstClr val="black"/>
              </a:solidFill>
            </a:endParaRPr>
          </a:p>
        </p:txBody>
      </p:sp>
    </p:spTree>
    <p:extLst>
      <p:ext uri="{BB962C8B-B14F-4D97-AF65-F5344CB8AC3E}">
        <p14:creationId xmlns:p14="http://schemas.microsoft.com/office/powerpoint/2010/main" val="424019089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41</a:t>
            </a:fld>
            <a:endParaRPr lang="en-US" dirty="0"/>
          </a:p>
        </p:txBody>
      </p:sp>
    </p:spTree>
    <p:extLst>
      <p:ext uri="{BB962C8B-B14F-4D97-AF65-F5344CB8AC3E}">
        <p14:creationId xmlns:p14="http://schemas.microsoft.com/office/powerpoint/2010/main" val="172363414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C87FD523-6A9D-431F-9006-8F984D4E0CCC}" type="slidenum">
              <a:rPr lang="en-US" smtClean="0"/>
              <a:pPr>
                <a:defRPr/>
              </a:pPr>
              <a:t>42</a:t>
            </a:fld>
            <a:endParaRPr lang="en-US" dirty="0"/>
          </a:p>
        </p:txBody>
      </p:sp>
    </p:spTree>
    <p:extLst>
      <p:ext uri="{BB962C8B-B14F-4D97-AF65-F5344CB8AC3E}">
        <p14:creationId xmlns:p14="http://schemas.microsoft.com/office/powerpoint/2010/main" val="133048387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C87FD523-6A9D-431F-9006-8F984D4E0CCC}" type="slidenum">
              <a:rPr lang="en-US" smtClean="0"/>
              <a:pPr>
                <a:defRPr/>
              </a:pPr>
              <a:t>43</a:t>
            </a:fld>
            <a:endParaRPr lang="en-US" dirty="0"/>
          </a:p>
        </p:txBody>
      </p:sp>
    </p:spTree>
    <p:extLst>
      <p:ext uri="{BB962C8B-B14F-4D97-AF65-F5344CB8AC3E}">
        <p14:creationId xmlns:p14="http://schemas.microsoft.com/office/powerpoint/2010/main" val="429242038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44</a:t>
            </a:fld>
            <a:endParaRPr lang="en-US" dirty="0"/>
          </a:p>
        </p:txBody>
      </p:sp>
    </p:spTree>
    <p:extLst>
      <p:ext uri="{BB962C8B-B14F-4D97-AF65-F5344CB8AC3E}">
        <p14:creationId xmlns:p14="http://schemas.microsoft.com/office/powerpoint/2010/main" val="340431436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6E82501-53DA-4152-84B0-51135B15EEA8}" type="slidenum">
              <a:rPr lang="en-US" smtClean="0"/>
              <a:pPr/>
              <a:t>45</a:t>
            </a:fld>
            <a:endParaRPr lang="en-US"/>
          </a:p>
        </p:txBody>
      </p:sp>
    </p:spTree>
    <p:extLst>
      <p:ext uri="{BB962C8B-B14F-4D97-AF65-F5344CB8AC3E}">
        <p14:creationId xmlns:p14="http://schemas.microsoft.com/office/powerpoint/2010/main" val="11201075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5</a:t>
            </a:fld>
            <a:endParaRPr lang="en-US" dirty="0"/>
          </a:p>
        </p:txBody>
      </p:sp>
    </p:spTree>
    <p:extLst>
      <p:ext uri="{BB962C8B-B14F-4D97-AF65-F5344CB8AC3E}">
        <p14:creationId xmlns:p14="http://schemas.microsoft.com/office/powerpoint/2010/main" val="16819595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a:spLocks noGrp="1" noRot="1" noChangeAspect="1" noChangeArrowheads="1" noTextEdit="1"/>
          </p:cNvSpPr>
          <p:nvPr>
            <p:ph type="sldImg"/>
          </p:nvPr>
        </p:nvSpPr>
        <p:spPr>
          <a:xfrm>
            <a:off x="382588" y="381000"/>
            <a:ext cx="4572000" cy="2573338"/>
          </a:xfrm>
          <a:ln/>
        </p:spPr>
      </p:sp>
      <p:sp>
        <p:nvSpPr>
          <p:cNvPr id="110595"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b="0" baseline="0" dirty="0" smtClean="0">
              <a:latin typeface="Arial" pitchFamily="34" charset="0"/>
              <a:ea typeface="ＭＳ Ｐゴシック" pitchFamily="34" charset="-128"/>
            </a:endParaRPr>
          </a:p>
        </p:txBody>
      </p:sp>
    </p:spTree>
    <p:extLst>
      <p:ext uri="{BB962C8B-B14F-4D97-AF65-F5344CB8AC3E}">
        <p14:creationId xmlns:p14="http://schemas.microsoft.com/office/powerpoint/2010/main" val="12623791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7</a:t>
            </a:fld>
            <a:endParaRPr lang="en-US" dirty="0"/>
          </a:p>
        </p:txBody>
      </p:sp>
    </p:spTree>
    <p:extLst>
      <p:ext uri="{BB962C8B-B14F-4D97-AF65-F5344CB8AC3E}">
        <p14:creationId xmlns:p14="http://schemas.microsoft.com/office/powerpoint/2010/main" val="15794137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pPr>
              <a:buFont typeface="Arial" charset="0"/>
              <a:buChar char="•"/>
            </a:pPr>
            <a:endParaRPr lang="en-US" dirty="0"/>
          </a:p>
        </p:txBody>
      </p:sp>
      <p:sp>
        <p:nvSpPr>
          <p:cNvPr id="4" name="Slide Number Placeholder 3"/>
          <p:cNvSpPr>
            <a:spLocks noGrp="1"/>
          </p:cNvSpPr>
          <p:nvPr>
            <p:ph type="sldNum" sz="quarter" idx="10"/>
          </p:nvPr>
        </p:nvSpPr>
        <p:spPr/>
        <p:txBody>
          <a:bodyPr/>
          <a:lstStyle/>
          <a:p>
            <a:fld id="{36E82501-53DA-4152-84B0-51135B15EEA8}" type="slidenum">
              <a:rPr lang="en-US" smtClean="0">
                <a:solidFill>
                  <a:prstClr val="black"/>
                </a:solidFill>
                <a:latin typeface="Calibri"/>
              </a:rPr>
              <a:pPr/>
              <a:t>8</a:t>
            </a:fld>
            <a:endParaRPr lang="en-US">
              <a:solidFill>
                <a:prstClr val="black"/>
              </a:solidFill>
              <a:latin typeface="Calibri"/>
            </a:endParaRPr>
          </a:p>
        </p:txBody>
      </p:sp>
    </p:spTree>
    <p:extLst>
      <p:ext uri="{BB962C8B-B14F-4D97-AF65-F5344CB8AC3E}">
        <p14:creationId xmlns:p14="http://schemas.microsoft.com/office/powerpoint/2010/main" val="11776540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baseline="0" dirty="0" smtClean="0"/>
          </a:p>
        </p:txBody>
      </p:sp>
      <p:sp>
        <p:nvSpPr>
          <p:cNvPr id="4" name="Slide Number Placeholder 3"/>
          <p:cNvSpPr>
            <a:spLocks noGrp="1"/>
          </p:cNvSpPr>
          <p:nvPr>
            <p:ph type="sldNum" sz="quarter" idx="10"/>
          </p:nvPr>
        </p:nvSpPr>
        <p:spPr/>
        <p:txBody>
          <a:bodyPr/>
          <a:lstStyle/>
          <a:p>
            <a:fld id="{36E82501-53DA-4152-84B0-51135B15EEA8}" type="slidenum">
              <a:rPr lang="en-US">
                <a:solidFill>
                  <a:prstClr val="black"/>
                </a:solidFill>
              </a:rPr>
              <a:pPr/>
              <a:t>9</a:t>
            </a:fld>
            <a:endParaRPr lang="en-US" dirty="0">
              <a:solidFill>
                <a:prstClr val="black"/>
              </a:solidFill>
            </a:endParaRPr>
          </a:p>
        </p:txBody>
      </p:sp>
    </p:spTree>
    <p:extLst>
      <p:ext uri="{BB962C8B-B14F-4D97-AF65-F5344CB8AC3E}">
        <p14:creationId xmlns:p14="http://schemas.microsoft.com/office/powerpoint/2010/main" val="1199425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without Pictur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31813" y="739775"/>
            <a:ext cx="11125199" cy="1470025"/>
          </a:xfrm>
        </p:spPr>
        <p:txBody>
          <a:bodyPr/>
          <a:lstStyle>
            <a:lvl1pPr>
              <a:lnSpc>
                <a:spcPct val="80000"/>
              </a:lnSpc>
              <a:defRPr sz="4800"/>
            </a:lvl1pPr>
          </a:lstStyle>
          <a:p>
            <a:r>
              <a:rPr lang="en-US" dirty="0" smtClean="0"/>
              <a:t>Click to edit Master title style</a:t>
            </a:r>
            <a:endParaRPr dirty="0"/>
          </a:p>
        </p:txBody>
      </p:sp>
      <p:sp>
        <p:nvSpPr>
          <p:cNvPr id="3" name="Subtitle 2"/>
          <p:cNvSpPr>
            <a:spLocks noGrp="1"/>
          </p:cNvSpPr>
          <p:nvPr>
            <p:ph type="subTitle" idx="1"/>
          </p:nvPr>
        </p:nvSpPr>
        <p:spPr>
          <a:xfrm>
            <a:off x="531763" y="2286000"/>
            <a:ext cx="11126648"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dirty="0"/>
          </a:p>
        </p:txBody>
      </p:sp>
      <p:sp>
        <p:nvSpPr>
          <p:cNvPr id="13" name="Text Placeholder 12"/>
          <p:cNvSpPr>
            <a:spLocks noGrp="1"/>
          </p:cNvSpPr>
          <p:nvPr>
            <p:ph type="body" sz="quarter" idx="13" hasCustomPrompt="1"/>
          </p:nvPr>
        </p:nvSpPr>
        <p:spPr>
          <a:xfrm>
            <a:off x="531813" y="3429451"/>
            <a:ext cx="11125199"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pic>
        <p:nvPicPr>
          <p:cNvPr id="10" name="Picture 9" descr="Oracle logo in white on red staging background"/>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ltGray">
          <a:xfrm>
            <a:off x="531812" y="6263640"/>
            <a:ext cx="1622861" cy="594360"/>
          </a:xfrm>
          <a:prstGeom prst="rect">
            <a:avLst/>
          </a:prstGeom>
        </p:spPr>
      </p:pic>
      <p:sp>
        <p:nvSpPr>
          <p:cNvPr id="6" name="Date Placeholder 5"/>
          <p:cNvSpPr>
            <a:spLocks noGrp="1"/>
          </p:cNvSpPr>
          <p:nvPr>
            <p:ph type="dt" sz="half" idx="14"/>
          </p:nvPr>
        </p:nvSpPr>
        <p:spPr/>
        <p:txBody>
          <a:bodyPr/>
          <a:lstStyle>
            <a:lvl1pPr>
              <a:defRPr>
                <a:solidFill>
                  <a:srgbClr val="5F5F5F"/>
                </a:solidFill>
              </a:defRPr>
            </a:lvl1pPr>
          </a:lstStyle>
          <a:p>
            <a:fld id="{F58637A1-2757-41E8-AD98-43E9D0558D9A}" type="datetime1">
              <a:rPr lang="en-US" smtClean="0"/>
              <a:pPr/>
              <a:t>4/23/2015</a:t>
            </a:fld>
            <a:endParaRPr lang="en-US" dirty="0"/>
          </a:p>
        </p:txBody>
      </p:sp>
      <p:sp>
        <p:nvSpPr>
          <p:cNvPr id="8" name="Footer Placeholder 7"/>
          <p:cNvSpPr>
            <a:spLocks noGrp="1"/>
          </p:cNvSpPr>
          <p:nvPr>
            <p:ph type="ftr" sz="quarter" idx="15"/>
          </p:nvPr>
        </p:nvSpPr>
        <p:spPr/>
        <p:txBody>
          <a:bodyPr/>
          <a:lstStyle>
            <a:lvl1pPr>
              <a:defRPr>
                <a:solidFill>
                  <a:srgbClr val="5F5F5F"/>
                </a:solidFill>
              </a:defRPr>
            </a:lvl1pPr>
          </a:lstStyle>
          <a:p>
            <a:r>
              <a:rPr lang="en-US" smtClean="0"/>
              <a:t>Oracle Confidential – Internal/Restricted/Highly Restricted</a:t>
            </a:r>
            <a:endParaRPr lang="en-US" dirty="0"/>
          </a:p>
        </p:txBody>
      </p:sp>
      <p:sp>
        <p:nvSpPr>
          <p:cNvPr id="16" name="TextBox 15"/>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rgbClr val="5F5F5F"/>
                </a:solidFill>
              </a:rPr>
              <a:t>Copyright © </a:t>
            </a:r>
            <a:r>
              <a:rPr sz="850" dirty="0" smtClean="0">
                <a:solidFill>
                  <a:srgbClr val="5F5F5F"/>
                </a:solidFill>
              </a:rPr>
              <a:t>2014</a:t>
            </a:r>
            <a:r>
              <a:rPr lang="en-US" sz="850" dirty="0" smtClean="0">
                <a:solidFill>
                  <a:srgbClr val="5F5F5F"/>
                </a:solidFill>
              </a:rPr>
              <a:t>,</a:t>
            </a:r>
            <a:r>
              <a:rPr sz="850" dirty="0" smtClean="0">
                <a:solidFill>
                  <a:srgbClr val="5F5F5F"/>
                </a:solidFill>
              </a:rPr>
              <a:t> </a:t>
            </a:r>
            <a:r>
              <a:rPr sz="850" dirty="0">
                <a:solidFill>
                  <a:srgbClr val="5F5F5F"/>
                </a:solidFill>
              </a:rPr>
              <a:t>Oracle and/or its affiliates. All rights reserved.  </a:t>
            </a:r>
            <a:r>
              <a:rPr sz="850" dirty="0" smtClean="0">
                <a:solidFill>
                  <a:srgbClr val="5F5F5F"/>
                </a:solidFill>
              </a:rPr>
              <a:t>|</a:t>
            </a:r>
            <a:endParaRPr sz="850" dirty="0">
              <a:solidFill>
                <a:srgbClr val="5F5F5F"/>
              </a:solidFill>
            </a:endParaRPr>
          </a:p>
        </p:txBody>
      </p:sp>
    </p:spTree>
    <p:extLst>
      <p:ext uri="{BB962C8B-B14F-4D97-AF65-F5344CB8AC3E}">
        <p14:creationId xmlns:p14="http://schemas.microsoft.com/office/powerpoint/2010/main" val="3993200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sldNum="0" hdr="0" dt="0"/>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secHead" preserve="1">
  <p:cSld name="Section Header with Picture">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18" name="Rectangle 17" descr="Full bleed 4-color photo can be inserted here"/>
          <p:cNvSpPr/>
          <p:nvPr userDrawn="1"/>
        </p:nvSpPr>
        <p:spPr bwMode="hidden">
          <a:xfrm>
            <a:off x="0" y="0"/>
            <a:ext cx="12188825" cy="6858000"/>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grpSp>
        <p:nvGrpSpPr>
          <p:cNvPr id="7" name="Group 6"/>
          <p:cNvGrpSpPr/>
          <p:nvPr/>
        </p:nvGrpSpPr>
        <p:grpSpPr bwMode="gray">
          <a:xfrm>
            <a:off x="-287" y="0"/>
            <a:ext cx="12189399" cy="6858000"/>
            <a:chOff x="-287" y="0"/>
            <a:chExt cx="12189399" cy="6858000"/>
          </a:xfrm>
        </p:grpSpPr>
        <p:sp>
          <p:nvSpPr>
            <p:cNvPr id="9" name="Rectangle 8"/>
            <p:cNvSpPr/>
            <p:nvPr/>
          </p:nvSpPr>
          <p:spPr bwMode="gray">
            <a:xfrm>
              <a:off x="-287" y="0"/>
              <a:ext cx="193962" cy="6852146"/>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0" name="Rectangle 9"/>
            <p:cNvSpPr/>
            <p:nvPr/>
          </p:nvSpPr>
          <p:spPr bwMode="gray">
            <a:xfrm>
              <a:off x="11995151" y="5854"/>
              <a:ext cx="193960" cy="6852146"/>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1" name="Rectangle 10"/>
            <p:cNvSpPr/>
            <p:nvPr/>
          </p:nvSpPr>
          <p:spPr bwMode="gray">
            <a:xfrm>
              <a:off x="-286" y="6400800"/>
              <a:ext cx="12189396" cy="4572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2" name="Rectangle 11"/>
            <p:cNvSpPr/>
            <p:nvPr/>
          </p:nvSpPr>
          <p:spPr bwMode="gray">
            <a:xfrm>
              <a:off x="-286" y="0"/>
              <a:ext cx="12189398" cy="192024"/>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grpSp>
      <p:sp>
        <p:nvSpPr>
          <p:cNvPr id="2" name="Title 1"/>
          <p:cNvSpPr>
            <a:spLocks noGrp="1"/>
          </p:cNvSpPr>
          <p:nvPr>
            <p:ph type="title"/>
          </p:nvPr>
        </p:nvSpPr>
        <p:spPr>
          <a:xfrm>
            <a:off x="531813" y="2600324"/>
            <a:ext cx="11125200" cy="1371600"/>
          </a:xfrm>
        </p:spPr>
        <p:txBody>
          <a:bodyPr anchor="b"/>
          <a:lstStyle>
            <a:lvl1pPr algn="l">
              <a:lnSpc>
                <a:spcPct val="80000"/>
              </a:lnSpc>
              <a:defRPr sz="4800" b="0" cap="none" baseline="0"/>
            </a:lvl1pPr>
          </a:lstStyle>
          <a:p>
            <a:r>
              <a:rPr lang="en-US" smtClean="0"/>
              <a:t>Click to edit Master title style</a:t>
            </a:r>
            <a:endParaRPr dirty="0"/>
          </a:p>
        </p:txBody>
      </p:sp>
      <p:sp>
        <p:nvSpPr>
          <p:cNvPr id="3" name="Text Placeholder 2"/>
          <p:cNvSpPr>
            <a:spLocks noGrp="1"/>
          </p:cNvSpPr>
          <p:nvPr>
            <p:ph type="body" idx="1"/>
          </p:nvPr>
        </p:nvSpPr>
        <p:spPr>
          <a:xfrm>
            <a:off x="531813" y="4038598"/>
            <a:ext cx="11125200" cy="914400"/>
          </a:xfrm>
        </p:spPr>
        <p:txBody>
          <a:bodyPr anchor="t">
            <a:noAutofit/>
          </a:bodyPr>
          <a:lstStyle>
            <a:lvl1pPr marL="0" indent="0">
              <a:spcBef>
                <a:spcPts val="0"/>
              </a:spcBef>
              <a:buNone/>
              <a:defRPr sz="2400" b="1">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solidFill>
                  <a:srgbClr val="5F5F5F"/>
                </a:solidFill>
              </a:defRPr>
            </a:lvl1pPr>
          </a:lstStyle>
          <a:p>
            <a:fld id="{28D98802-C4BE-44EF-A775-109B41689843}" type="datetime1">
              <a:rPr lang="en-US" smtClean="0"/>
              <a:pPr/>
              <a:t>4/23/2015</a:t>
            </a:fld>
            <a:endParaRPr lang="en-US" dirty="0"/>
          </a:p>
        </p:txBody>
      </p:sp>
      <p:sp>
        <p:nvSpPr>
          <p:cNvPr id="5" name="Footer Placeholder 4"/>
          <p:cNvSpPr>
            <a:spLocks noGrp="1"/>
          </p:cNvSpPr>
          <p:nvPr>
            <p:ph type="ftr" sz="quarter" idx="11"/>
          </p:nvPr>
        </p:nvSpPr>
        <p:spPr/>
        <p:txBody>
          <a:bodyPr/>
          <a:lstStyle>
            <a:lvl1pPr>
              <a:defRPr>
                <a:solidFill>
                  <a:srgbClr val="5F5F5F"/>
                </a:solidFill>
              </a:defRPr>
            </a:lvl1pPr>
          </a:lstStyle>
          <a:p>
            <a:r>
              <a:rPr lang="en-US" smtClean="0"/>
              <a:t>Oracle Confidential – Internal/Restricted/Highly Restricted</a:t>
            </a:r>
            <a:endParaRPr lang="en-US" dirty="0"/>
          </a:p>
        </p:txBody>
      </p:sp>
      <p:sp>
        <p:nvSpPr>
          <p:cNvPr id="6" name="Slide Number Placeholder 5"/>
          <p:cNvSpPr>
            <a:spLocks noGrp="1"/>
          </p:cNvSpPr>
          <p:nvPr>
            <p:ph type="sldNum" sz="quarter" idx="12"/>
          </p:nvPr>
        </p:nvSpPr>
        <p:spPr/>
        <p:txBody>
          <a:bodyPr/>
          <a:lstStyle>
            <a:lvl1pPr>
              <a:defRPr>
                <a:solidFill>
                  <a:srgbClr val="5F5F5F"/>
                </a:solidFill>
              </a:defRPr>
            </a:lvl1pPr>
          </a:lstStyle>
          <a:p>
            <a:fld id="{C51EAA63-D034-42AE-91FA-B13B9518C7BE}" type="slidenum">
              <a:rPr lang="en-US" smtClean="0"/>
              <a:pPr/>
              <a:t>‹#›</a:t>
            </a:fld>
            <a:endParaRPr lang="en-US" dirty="0"/>
          </a:p>
        </p:txBody>
      </p:sp>
      <p:pic>
        <p:nvPicPr>
          <p:cNvPr id="15" name="Picture 14"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ltGray">
          <a:xfrm>
            <a:off x="531812" y="6263640"/>
            <a:ext cx="1622861" cy="594360"/>
          </a:xfrm>
          <a:prstGeom prst="rect">
            <a:avLst/>
          </a:prstGeom>
        </p:spPr>
      </p:pic>
      <p:sp>
        <p:nvSpPr>
          <p:cNvPr id="17" name="TextBox 16"/>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rgbClr val="5F5F5F"/>
                </a:solidFill>
              </a:rPr>
              <a:t>Copyright © </a:t>
            </a:r>
            <a:r>
              <a:rPr sz="850" dirty="0" smtClean="0">
                <a:solidFill>
                  <a:srgbClr val="5F5F5F"/>
                </a:solidFill>
              </a:rPr>
              <a:t>2014</a:t>
            </a:r>
            <a:r>
              <a:rPr lang="en-US" sz="850" dirty="0" smtClean="0">
                <a:solidFill>
                  <a:srgbClr val="5F5F5F"/>
                </a:solidFill>
              </a:rPr>
              <a:t>,</a:t>
            </a:r>
            <a:r>
              <a:rPr sz="850" dirty="0" smtClean="0">
                <a:solidFill>
                  <a:srgbClr val="5F5F5F"/>
                </a:solidFill>
              </a:rPr>
              <a:t> </a:t>
            </a:r>
            <a:r>
              <a:rPr sz="850" dirty="0">
                <a:solidFill>
                  <a:srgbClr val="5F5F5F"/>
                </a:solidFill>
              </a:rPr>
              <a:t>Oracle and/or its affiliates. All rights reserved.  </a:t>
            </a:r>
            <a:r>
              <a:rPr sz="850" dirty="0" smtClean="0">
                <a:solidFill>
                  <a:srgbClr val="5F5F5F"/>
                </a:solidFill>
              </a:rPr>
              <a:t>|</a:t>
            </a:r>
            <a:endParaRPr sz="850" dirty="0">
              <a:solidFill>
                <a:srgbClr val="5F5F5F"/>
              </a:solidFill>
            </a:endParaRPr>
          </a:p>
        </p:txBody>
      </p:sp>
    </p:spTree>
    <p:extLst>
      <p:ext uri="{BB962C8B-B14F-4D97-AF65-F5344CB8AC3E}">
        <p14:creationId xmlns:p14="http://schemas.microsoft.com/office/powerpoint/2010/main" val="11176673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Announcement">
    <p:spTree>
      <p:nvGrpSpPr>
        <p:cNvPr id="1" name=""/>
        <p:cNvGrpSpPr/>
        <p:nvPr/>
      </p:nvGrpSpPr>
      <p:grpSpPr>
        <a:xfrm>
          <a:off x="0" y="0"/>
          <a:ext cx="0" cy="0"/>
          <a:chOff x="0" y="0"/>
          <a:chExt cx="0" cy="0"/>
        </a:xfrm>
      </p:grpSpPr>
      <p:sp>
        <p:nvSpPr>
          <p:cNvPr id="2" name="Title 1"/>
          <p:cNvSpPr>
            <a:spLocks noGrp="1"/>
          </p:cNvSpPr>
          <p:nvPr>
            <p:ph type="title"/>
          </p:nvPr>
        </p:nvSpPr>
        <p:spPr>
          <a:xfrm>
            <a:off x="531812" y="1905000"/>
            <a:ext cx="4800600" cy="1645920"/>
          </a:xfrm>
        </p:spPr>
        <p:txBody>
          <a:bodyPr anchor="b"/>
          <a:lstStyle>
            <a:lvl1pPr algn="l">
              <a:lnSpc>
                <a:spcPct val="80000"/>
              </a:lnSpc>
              <a:defRPr sz="4800" b="0"/>
            </a:lvl1pPr>
          </a:lstStyle>
          <a:p>
            <a:r>
              <a:rPr lang="en-US" dirty="0" smtClean="0"/>
              <a:t>Click to edit Master title style</a:t>
            </a:r>
            <a:endParaRPr dirty="0"/>
          </a:p>
        </p:txBody>
      </p:sp>
      <p:sp>
        <p:nvSpPr>
          <p:cNvPr id="3" name="Picture Placeholder 2"/>
          <p:cNvSpPr>
            <a:spLocks noGrp="1"/>
          </p:cNvSpPr>
          <p:nvPr>
            <p:ph type="pic" idx="1"/>
          </p:nvPr>
        </p:nvSpPr>
        <p:spPr>
          <a:xfrm>
            <a:off x="5588456" y="533400"/>
            <a:ext cx="6068558" cy="5410200"/>
          </a:xfrm>
          <a:no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Click icon to add picture</a:t>
            </a:r>
            <a:endParaRPr dirty="0"/>
          </a:p>
        </p:txBody>
      </p:sp>
      <p:sp>
        <p:nvSpPr>
          <p:cNvPr id="4" name="Text Placeholder 3"/>
          <p:cNvSpPr>
            <a:spLocks noGrp="1"/>
          </p:cNvSpPr>
          <p:nvPr>
            <p:ph type="body" sz="half" idx="2"/>
          </p:nvPr>
        </p:nvSpPr>
        <p:spPr>
          <a:xfrm>
            <a:off x="531812" y="3657600"/>
            <a:ext cx="4800599" cy="1645920"/>
          </a:xfrm>
        </p:spPr>
        <p:txBody>
          <a:bodyPr>
            <a:noAutofit/>
          </a:bodyPr>
          <a:lstStyle>
            <a:lvl1pPr marL="0" indent="0">
              <a:spcBef>
                <a:spcPts val="0"/>
              </a:spcBef>
              <a:buNone/>
              <a:defRPr sz="2400" b="1"/>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
        <p:nvSpPr>
          <p:cNvPr id="5" name="Date Placeholder 4"/>
          <p:cNvSpPr>
            <a:spLocks noGrp="1"/>
          </p:cNvSpPr>
          <p:nvPr>
            <p:ph type="dt" sz="half" idx="10"/>
          </p:nvPr>
        </p:nvSpPr>
        <p:spPr/>
        <p:txBody>
          <a:bodyPr/>
          <a:lstStyle/>
          <a:p>
            <a:fld id="{364B324B-18FF-4147-BA18-D36160E9F106}" type="datetime1">
              <a:rPr lang="en-US" smtClean="0"/>
              <a:pPr/>
              <a:t>4/23/2015</a:t>
            </a:fld>
            <a:endParaRPr dirty="0"/>
          </a:p>
        </p:txBody>
      </p:sp>
      <p:sp>
        <p:nvSpPr>
          <p:cNvPr id="6" name="Footer Placeholder 5"/>
          <p:cNvSpPr>
            <a:spLocks noGrp="1"/>
          </p:cNvSpPr>
          <p:nvPr>
            <p:ph type="ftr" sz="quarter" idx="11"/>
          </p:nvPr>
        </p:nvSpPr>
        <p:spPr/>
        <p:txBody>
          <a:bodyPr/>
          <a:lstStyle/>
          <a:p>
            <a:r>
              <a:rPr dirty="0"/>
              <a:t>Oracle Confidential – Internal/Restricted/Highly Restricted</a:t>
            </a:r>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Tree>
    <p:extLst>
      <p:ext uri="{BB962C8B-B14F-4D97-AF65-F5344CB8AC3E}">
        <p14:creationId xmlns:p14="http://schemas.microsoft.com/office/powerpoint/2010/main" val="2670370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Remote Speaker Picture">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6C8D6732-15F2-4802-8009-37AC693C551A}" type="datetime1">
              <a:rPr lang="en-US" smtClean="0"/>
              <a:pPr/>
              <a:t>4/23/2015</a:t>
            </a:fld>
            <a:endParaRPr dirty="0"/>
          </a:p>
        </p:txBody>
      </p:sp>
      <p:sp>
        <p:nvSpPr>
          <p:cNvPr id="6" name="Footer Placeholder 5"/>
          <p:cNvSpPr>
            <a:spLocks noGrp="1"/>
          </p:cNvSpPr>
          <p:nvPr>
            <p:ph type="ftr" sz="quarter" idx="11"/>
          </p:nvPr>
        </p:nvSpPr>
        <p:spPr/>
        <p:txBody>
          <a:bodyPr/>
          <a:lstStyle/>
          <a:p>
            <a:r>
              <a:rPr dirty="0"/>
              <a:t>Oracle Confidential – Internal/Restricted/Highly Restricted</a:t>
            </a:r>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8" name="Picture Placeholder 15"/>
          <p:cNvSpPr>
            <a:spLocks noGrp="1"/>
          </p:cNvSpPr>
          <p:nvPr>
            <p:ph type="pic" sz="quarter" idx="14" hasCustomPrompt="1"/>
          </p:nvPr>
        </p:nvSpPr>
        <p:spPr>
          <a:xfrm>
            <a:off x="2286000" y="1828800"/>
            <a:ext cx="3474720" cy="3840480"/>
          </a:xfrm>
          <a:solidFill>
            <a:schemeClr val="bg2"/>
          </a:solidFill>
        </p:spPr>
        <p:txBody>
          <a:bodyPr tIns="91440">
            <a:noAutofit/>
          </a:bodyPr>
          <a:lstStyle>
            <a:lvl1pPr marL="0" indent="0" algn="ctr">
              <a:spcBef>
                <a:spcPts val="0"/>
              </a:spcBef>
              <a:buNone/>
              <a:defRPr sz="1800" baseline="0">
                <a:solidFill>
                  <a:schemeClr val="tx1"/>
                </a:solidFill>
              </a:defRPr>
            </a:lvl1pPr>
          </a:lstStyle>
          <a:p>
            <a:r>
              <a:rPr dirty="0"/>
              <a:t>Click icon to insert picture</a:t>
            </a:r>
          </a:p>
        </p:txBody>
      </p:sp>
      <p:sp>
        <p:nvSpPr>
          <p:cNvPr id="10" name="Text Placeholder 10"/>
          <p:cNvSpPr>
            <a:spLocks noGrp="1"/>
          </p:cNvSpPr>
          <p:nvPr>
            <p:ph type="body" sz="quarter" idx="15"/>
          </p:nvPr>
        </p:nvSpPr>
        <p:spPr>
          <a:xfrm>
            <a:off x="6035040" y="1828799"/>
            <a:ext cx="5621972" cy="3840480"/>
          </a:xfrm>
        </p:spPr>
        <p:txBody>
          <a:bodyPr anchor="ctr" anchorCtr="0"/>
          <a:lstStyle>
            <a:lvl1pPr>
              <a:spcBef>
                <a:spcPts val="0"/>
              </a:spcBef>
              <a:spcAft>
                <a:spcPts val="800"/>
              </a:spcAft>
              <a:buClr>
                <a:schemeClr val="bg1"/>
              </a:buClr>
              <a:defRPr b="1"/>
            </a:lvl1pPr>
            <a:lvl2pPr marL="228600">
              <a:spcBef>
                <a:spcPts val="0"/>
              </a:spcBef>
              <a:buClr>
                <a:schemeClr val="bg1"/>
              </a:buClr>
              <a:defRPr/>
            </a:lvl2pPr>
          </a:lstStyle>
          <a:p>
            <a:pPr lvl="0"/>
            <a:r>
              <a:rPr lang="en-US" dirty="0" smtClean="0"/>
              <a:t>Click to edit Master text styles</a:t>
            </a:r>
          </a:p>
          <a:p>
            <a:pPr lvl="1"/>
            <a:r>
              <a:rPr lang="en-US" dirty="0" smtClean="0"/>
              <a:t>Second level</a:t>
            </a:r>
          </a:p>
        </p:txBody>
      </p:sp>
      <p:sp>
        <p:nvSpPr>
          <p:cNvPr id="3" name="Title 2"/>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889077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with Log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98812" y="1905000"/>
            <a:ext cx="8456613" cy="2209800"/>
          </a:xfrm>
        </p:spPr>
        <p:txBody>
          <a:bodyPr anchor="t"/>
          <a:lstStyle>
            <a:lvl1pPr marL="228600" indent="-228600" algn="l">
              <a:defRPr sz="4000" b="0"/>
            </a:lvl1pPr>
          </a:lstStyle>
          <a:p>
            <a:r>
              <a:rPr dirty="0"/>
              <a:t>“Click to type customer or partner quote surrounded by quotation marks.”</a:t>
            </a:r>
          </a:p>
        </p:txBody>
      </p:sp>
      <p:sp>
        <p:nvSpPr>
          <p:cNvPr id="4" name="Text Placeholder 3"/>
          <p:cNvSpPr>
            <a:spLocks noGrp="1"/>
          </p:cNvSpPr>
          <p:nvPr>
            <p:ph type="body" sz="half" idx="2" hasCustomPrompt="1"/>
          </p:nvPr>
        </p:nvSpPr>
        <p:spPr>
          <a:xfrm>
            <a:off x="3503611" y="4191000"/>
            <a:ext cx="8151813" cy="762000"/>
          </a:xfrm>
        </p:spPr>
        <p:txBody>
          <a:bodyPr>
            <a:noAutofit/>
          </a:bodyPr>
          <a:lstStyle>
            <a:lvl1pPr marL="292100" indent="-292100">
              <a:spcBef>
                <a:spcPts val="0"/>
              </a:spcBef>
              <a:buClr>
                <a:schemeClr val="tx1"/>
              </a:buClr>
              <a:buFont typeface="Arial" panose="020B0604020202020204" pitchFamily="34" charset="0"/>
              <a:buChar char="–"/>
              <a:defRPr sz="2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dirty="0"/>
              <a:t>Click to add Name, Title, Company</a:t>
            </a:r>
          </a:p>
        </p:txBody>
      </p:sp>
      <p:sp>
        <p:nvSpPr>
          <p:cNvPr id="5" name="Date Placeholder 4"/>
          <p:cNvSpPr>
            <a:spLocks noGrp="1"/>
          </p:cNvSpPr>
          <p:nvPr>
            <p:ph type="dt" sz="half" idx="10"/>
          </p:nvPr>
        </p:nvSpPr>
        <p:spPr/>
        <p:txBody>
          <a:bodyPr/>
          <a:lstStyle/>
          <a:p>
            <a:fld id="{5B7D2015-66F5-48BA-96D8-17D36F2E0AA3}" type="datetime1">
              <a:rPr lang="en-US" smtClean="0"/>
              <a:pPr/>
              <a:t>4/23/2015</a:t>
            </a:fld>
            <a:endParaRPr dirty="0"/>
          </a:p>
        </p:txBody>
      </p:sp>
      <p:sp>
        <p:nvSpPr>
          <p:cNvPr id="6" name="Footer Placeholder 5"/>
          <p:cNvSpPr>
            <a:spLocks noGrp="1"/>
          </p:cNvSpPr>
          <p:nvPr>
            <p:ph type="ftr" sz="quarter" idx="11"/>
          </p:nvPr>
        </p:nvSpPr>
        <p:spPr/>
        <p:txBody>
          <a:bodyPr/>
          <a:lstStyle/>
          <a:p>
            <a:r>
              <a:rPr dirty="0"/>
              <a:t>Oracle Confidential – Internal/Restricted/Highly Restricted</a:t>
            </a:r>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Tree>
    <p:extLst>
      <p:ext uri="{BB962C8B-B14F-4D97-AF65-F5344CB8AC3E}">
        <p14:creationId xmlns:p14="http://schemas.microsoft.com/office/powerpoint/2010/main" val="945098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with Pictur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98812" y="1905000"/>
            <a:ext cx="8456613" cy="2209800"/>
          </a:xfrm>
        </p:spPr>
        <p:txBody>
          <a:bodyPr anchor="t"/>
          <a:lstStyle>
            <a:lvl1pPr marL="228600" indent="-228600" algn="l">
              <a:defRPr sz="4000" b="0"/>
            </a:lvl1pPr>
          </a:lstStyle>
          <a:p>
            <a:r>
              <a:rPr dirty="0"/>
              <a:t>“Click to type customer or partner quote surrounded by quotation marks.”</a:t>
            </a:r>
          </a:p>
        </p:txBody>
      </p:sp>
      <p:sp>
        <p:nvSpPr>
          <p:cNvPr id="4" name="Text Placeholder 3"/>
          <p:cNvSpPr>
            <a:spLocks noGrp="1"/>
          </p:cNvSpPr>
          <p:nvPr>
            <p:ph type="body" sz="half" idx="2" hasCustomPrompt="1"/>
          </p:nvPr>
        </p:nvSpPr>
        <p:spPr>
          <a:xfrm>
            <a:off x="3503611" y="4191000"/>
            <a:ext cx="8151813" cy="762000"/>
          </a:xfrm>
        </p:spPr>
        <p:txBody>
          <a:bodyPr>
            <a:noAutofit/>
          </a:bodyPr>
          <a:lstStyle>
            <a:lvl1pPr marL="292100" indent="-292100">
              <a:spcBef>
                <a:spcPts val="0"/>
              </a:spcBef>
              <a:buClr>
                <a:schemeClr val="tx1"/>
              </a:buClr>
              <a:buFont typeface="Arial" panose="020B0604020202020204" pitchFamily="34" charset="0"/>
              <a:buChar char="–"/>
              <a:defRPr sz="2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dirty="0"/>
              <a:t>Click to add Name, Title, Company</a:t>
            </a:r>
          </a:p>
        </p:txBody>
      </p:sp>
      <p:sp>
        <p:nvSpPr>
          <p:cNvPr id="5" name="Date Placeholder 4"/>
          <p:cNvSpPr>
            <a:spLocks noGrp="1"/>
          </p:cNvSpPr>
          <p:nvPr>
            <p:ph type="dt" sz="half" idx="10"/>
          </p:nvPr>
        </p:nvSpPr>
        <p:spPr/>
        <p:txBody>
          <a:bodyPr/>
          <a:lstStyle/>
          <a:p>
            <a:fld id="{B4BFE1CA-6658-4197-8E4E-2C35AF1F1E72}" type="datetime1">
              <a:rPr lang="en-US" smtClean="0"/>
              <a:pPr/>
              <a:t>4/23/2015</a:t>
            </a:fld>
            <a:endParaRPr dirty="0"/>
          </a:p>
        </p:txBody>
      </p:sp>
      <p:sp>
        <p:nvSpPr>
          <p:cNvPr id="6" name="Footer Placeholder 5"/>
          <p:cNvSpPr>
            <a:spLocks noGrp="1"/>
          </p:cNvSpPr>
          <p:nvPr>
            <p:ph type="ftr" sz="quarter" idx="11"/>
          </p:nvPr>
        </p:nvSpPr>
        <p:spPr/>
        <p:txBody>
          <a:bodyPr/>
          <a:lstStyle/>
          <a:p>
            <a:r>
              <a:rPr dirty="0"/>
              <a:t>Oracle Confidential – Internal/Restricted/Highly Restricted</a:t>
            </a:r>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8" name="Picture Placeholder 15"/>
          <p:cNvSpPr>
            <a:spLocks noGrp="1" noChangeAspect="1"/>
          </p:cNvSpPr>
          <p:nvPr>
            <p:ph type="pic" sz="quarter" idx="14" hasCustomPrompt="1"/>
          </p:nvPr>
        </p:nvSpPr>
        <p:spPr>
          <a:xfrm>
            <a:off x="531812" y="1905000"/>
            <a:ext cx="2194560" cy="3072384"/>
          </a:xfrm>
          <a:solidFill>
            <a:schemeClr val="bg2"/>
          </a:solidFill>
        </p:spPr>
        <p:txBody>
          <a:bodyPr tIns="91440">
            <a:noAutofit/>
          </a:bodyPr>
          <a:lstStyle>
            <a:lvl1pPr marL="0" indent="0" algn="ctr">
              <a:spcBef>
                <a:spcPts val="0"/>
              </a:spcBef>
              <a:buNone/>
              <a:defRPr sz="1800" baseline="0">
                <a:solidFill>
                  <a:schemeClr val="tx1"/>
                </a:solidFill>
              </a:defRPr>
            </a:lvl1pPr>
          </a:lstStyle>
          <a:p>
            <a:r>
              <a:rPr dirty="0"/>
              <a:t>Click icon to insert picture</a:t>
            </a:r>
          </a:p>
        </p:txBody>
      </p:sp>
    </p:spTree>
    <p:extLst>
      <p:ext uri="{BB962C8B-B14F-4D97-AF65-F5344CB8AC3E}">
        <p14:creationId xmlns:p14="http://schemas.microsoft.com/office/powerpoint/2010/main" val="1027766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cxnSp>
        <p:nvCxnSpPr>
          <p:cNvPr id="9" name="Straight Connector 8"/>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sz="half" idx="1"/>
          </p:nvPr>
        </p:nvSpPr>
        <p:spPr>
          <a:xfrm>
            <a:off x="531813" y="1524001"/>
            <a:ext cx="5410199"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4" name="Content Placeholder 3"/>
          <p:cNvSpPr>
            <a:spLocks noGrp="1"/>
          </p:cNvSpPr>
          <p:nvPr>
            <p:ph sz="half" idx="2"/>
          </p:nvPr>
        </p:nvSpPr>
        <p:spPr>
          <a:xfrm>
            <a:off x="6246814" y="1524001"/>
            <a:ext cx="5410198"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5" name="Date Placeholder 4"/>
          <p:cNvSpPr>
            <a:spLocks noGrp="1"/>
          </p:cNvSpPr>
          <p:nvPr>
            <p:ph type="dt" sz="half" idx="10"/>
          </p:nvPr>
        </p:nvSpPr>
        <p:spPr/>
        <p:txBody>
          <a:bodyPr/>
          <a:lstStyle/>
          <a:p>
            <a:fld id="{6FBED1B2-9BE1-4BB3-AF93-47A294133177}" type="datetime1">
              <a:rPr lang="en-US" smtClean="0"/>
              <a:pPr/>
              <a:t>4/23/2015</a:t>
            </a:fld>
            <a:endParaRPr dirty="0"/>
          </a:p>
        </p:txBody>
      </p:sp>
      <p:sp>
        <p:nvSpPr>
          <p:cNvPr id="6" name="Footer Placeholder 5"/>
          <p:cNvSpPr>
            <a:spLocks noGrp="1"/>
          </p:cNvSpPr>
          <p:nvPr>
            <p:ph type="ftr" sz="quarter" idx="11"/>
          </p:nvPr>
        </p:nvSpPr>
        <p:spPr/>
        <p:txBody>
          <a:bodyPr/>
          <a:lstStyle/>
          <a:p>
            <a:r>
              <a:rPr dirty="0"/>
              <a:t>Oracle Confidential – Internal/Restricted/Highly Restricted</a:t>
            </a:r>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8" name="Title 7"/>
          <p:cNvSpPr>
            <a:spLocks noGrp="1"/>
          </p:cNvSpPr>
          <p:nvPr>
            <p:ph type="title"/>
          </p:nvPr>
        </p:nvSpPr>
        <p:spPr/>
        <p:txBody>
          <a:bodyPr/>
          <a:lstStyle/>
          <a:p>
            <a:r>
              <a:rPr lang="en-US" dirty="0" smtClean="0"/>
              <a:t>Click to edit Master title style</a:t>
            </a:r>
            <a:endParaRPr dirty="0"/>
          </a:p>
        </p:txBody>
      </p:sp>
    </p:spTree>
    <p:extLst>
      <p:ext uri="{BB962C8B-B14F-4D97-AF65-F5344CB8AC3E}">
        <p14:creationId xmlns:p14="http://schemas.microsoft.com/office/powerpoint/2010/main" val="520166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hree Content">
    <p:spTree>
      <p:nvGrpSpPr>
        <p:cNvPr id="1" name=""/>
        <p:cNvGrpSpPr/>
        <p:nvPr/>
      </p:nvGrpSpPr>
      <p:grpSpPr>
        <a:xfrm>
          <a:off x="0" y="0"/>
          <a:ext cx="0" cy="0"/>
          <a:chOff x="0" y="0"/>
          <a:chExt cx="0" cy="0"/>
        </a:xfrm>
      </p:grpSpPr>
      <p:cxnSp>
        <p:nvCxnSpPr>
          <p:cNvPr id="9" name="Straight Connector 8"/>
          <p:cNvCxnSpPr/>
          <p:nvPr/>
        </p:nvCxnSpPr>
        <p:spPr bwMode="ltGray">
          <a:xfrm>
            <a:off x="418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bwMode="ltGray">
          <a:xfrm>
            <a:off x="799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sz="half" idx="1"/>
          </p:nvPr>
        </p:nvSpPr>
        <p:spPr>
          <a:xfrm>
            <a:off x="531814" y="1524001"/>
            <a:ext cx="3474720" cy="4419600"/>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4" name="Content Placeholder 3"/>
          <p:cNvSpPr>
            <a:spLocks noGrp="1"/>
          </p:cNvSpPr>
          <p:nvPr>
            <p:ph sz="half" idx="2"/>
          </p:nvPr>
        </p:nvSpPr>
        <p:spPr>
          <a:xfrm>
            <a:off x="4357052" y="1524001"/>
            <a:ext cx="3474720" cy="4419600"/>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5" name="Date Placeholder 4"/>
          <p:cNvSpPr>
            <a:spLocks noGrp="1"/>
          </p:cNvSpPr>
          <p:nvPr>
            <p:ph type="dt" sz="half" idx="10"/>
          </p:nvPr>
        </p:nvSpPr>
        <p:spPr/>
        <p:txBody>
          <a:bodyPr/>
          <a:lstStyle/>
          <a:p>
            <a:fld id="{9BE9BFC2-4754-4D3F-B8B7-155C41C1ECF0}" type="datetime1">
              <a:rPr lang="en-US" smtClean="0"/>
              <a:pPr/>
              <a:t>4/23/2015</a:t>
            </a:fld>
            <a:endParaRPr dirty="0"/>
          </a:p>
        </p:txBody>
      </p:sp>
      <p:sp>
        <p:nvSpPr>
          <p:cNvPr id="6" name="Footer Placeholder 5"/>
          <p:cNvSpPr>
            <a:spLocks noGrp="1"/>
          </p:cNvSpPr>
          <p:nvPr>
            <p:ph type="ftr" sz="quarter" idx="11"/>
          </p:nvPr>
        </p:nvSpPr>
        <p:spPr/>
        <p:txBody>
          <a:bodyPr/>
          <a:lstStyle/>
          <a:p>
            <a:r>
              <a:rPr dirty="0"/>
              <a:t>Oracle Confidential – Internal/Restricted/Highly Restricted</a:t>
            </a:r>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8" name="Content Placeholder 3"/>
          <p:cNvSpPr>
            <a:spLocks noGrp="1"/>
          </p:cNvSpPr>
          <p:nvPr>
            <p:ph sz="half" idx="13"/>
          </p:nvPr>
        </p:nvSpPr>
        <p:spPr>
          <a:xfrm>
            <a:off x="8182292" y="1524001"/>
            <a:ext cx="3474720" cy="4419600"/>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1" name="Title 10"/>
          <p:cNvSpPr>
            <a:spLocks noGrp="1"/>
          </p:cNvSpPr>
          <p:nvPr>
            <p:ph type="title"/>
          </p:nvPr>
        </p:nvSpPr>
        <p:spPr/>
        <p:txBody>
          <a:bodyPr/>
          <a:lstStyle/>
          <a:p>
            <a:r>
              <a:rPr lang="en-US" dirty="0" smtClean="0"/>
              <a:t>Click to edit Master title style</a:t>
            </a:r>
            <a:endParaRPr dirty="0"/>
          </a:p>
        </p:txBody>
      </p:sp>
    </p:spTree>
    <p:extLst>
      <p:ext uri="{BB962C8B-B14F-4D97-AF65-F5344CB8AC3E}">
        <p14:creationId xmlns:p14="http://schemas.microsoft.com/office/powerpoint/2010/main" val="53371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Four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31813" y="1524001"/>
            <a:ext cx="5410199"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4" name="Content Placeholder 3"/>
          <p:cNvSpPr>
            <a:spLocks noGrp="1"/>
          </p:cNvSpPr>
          <p:nvPr>
            <p:ph sz="half" idx="2"/>
          </p:nvPr>
        </p:nvSpPr>
        <p:spPr>
          <a:xfrm>
            <a:off x="6246814" y="1524001"/>
            <a:ext cx="5410198"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5" name="Date Placeholder 4"/>
          <p:cNvSpPr>
            <a:spLocks noGrp="1"/>
          </p:cNvSpPr>
          <p:nvPr>
            <p:ph type="dt" sz="half" idx="10"/>
          </p:nvPr>
        </p:nvSpPr>
        <p:spPr/>
        <p:txBody>
          <a:bodyPr/>
          <a:lstStyle/>
          <a:p>
            <a:fld id="{947832B4-CFEF-4C48-9F00-42AED7DD8CEE}" type="datetime1">
              <a:rPr lang="en-US" smtClean="0"/>
              <a:pPr/>
              <a:t>4/23/2015</a:t>
            </a:fld>
            <a:endParaRPr dirty="0"/>
          </a:p>
        </p:txBody>
      </p:sp>
      <p:sp>
        <p:nvSpPr>
          <p:cNvPr id="6" name="Footer Placeholder 5"/>
          <p:cNvSpPr>
            <a:spLocks noGrp="1"/>
          </p:cNvSpPr>
          <p:nvPr>
            <p:ph type="ftr" sz="quarter" idx="11"/>
          </p:nvPr>
        </p:nvSpPr>
        <p:spPr/>
        <p:txBody>
          <a:bodyPr/>
          <a:lstStyle/>
          <a:p>
            <a:r>
              <a:rPr dirty="0"/>
              <a:t>Oracle Confidential – Internal/Restricted/Highly Restricted</a:t>
            </a:r>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8" name="Content Placeholder 2"/>
          <p:cNvSpPr>
            <a:spLocks noGrp="1"/>
          </p:cNvSpPr>
          <p:nvPr>
            <p:ph sz="half" idx="13"/>
          </p:nvPr>
        </p:nvSpPr>
        <p:spPr>
          <a:xfrm>
            <a:off x="531813" y="3810001"/>
            <a:ext cx="5410199"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9" name="Content Placeholder 3"/>
          <p:cNvSpPr>
            <a:spLocks noGrp="1"/>
          </p:cNvSpPr>
          <p:nvPr>
            <p:ph sz="half" idx="14"/>
          </p:nvPr>
        </p:nvSpPr>
        <p:spPr>
          <a:xfrm>
            <a:off x="6246814" y="3810001"/>
            <a:ext cx="5410198"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cxnSp>
        <p:nvCxnSpPr>
          <p:cNvPr id="10" name="Straight Connector 9"/>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1" name="Title 10"/>
          <p:cNvSpPr>
            <a:spLocks noGrp="1"/>
          </p:cNvSpPr>
          <p:nvPr>
            <p:ph type="title"/>
          </p:nvPr>
        </p:nvSpPr>
        <p:spPr/>
        <p:txBody>
          <a:bodyPr/>
          <a:lstStyle/>
          <a:p>
            <a:r>
              <a:rPr lang="en-US" dirty="0" smtClean="0"/>
              <a:t>Click to edit Master title style</a:t>
            </a:r>
            <a:endParaRPr dirty="0"/>
          </a:p>
        </p:txBody>
      </p:sp>
    </p:spTree>
    <p:extLst>
      <p:ext uri="{BB962C8B-B14F-4D97-AF65-F5344CB8AC3E}">
        <p14:creationId xmlns:p14="http://schemas.microsoft.com/office/powerpoint/2010/main" val="1226334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Quadrant for Infographics">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EC6703CB-F5F4-4371-82F0-CC855CC16EF3}" type="datetime1">
              <a:rPr lang="en-US" smtClean="0"/>
              <a:pPr/>
              <a:t>4/23/2015</a:t>
            </a:fld>
            <a:endParaRPr dirty="0"/>
          </a:p>
        </p:txBody>
      </p:sp>
      <p:sp>
        <p:nvSpPr>
          <p:cNvPr id="6" name="Footer Placeholder 5"/>
          <p:cNvSpPr>
            <a:spLocks noGrp="1"/>
          </p:cNvSpPr>
          <p:nvPr>
            <p:ph type="ftr" sz="quarter" idx="11"/>
          </p:nvPr>
        </p:nvSpPr>
        <p:spPr/>
        <p:txBody>
          <a:bodyPr/>
          <a:lstStyle/>
          <a:p>
            <a:r>
              <a:rPr dirty="0"/>
              <a:t>Oracle Confidential – Internal/Restricted/Highly Restricted</a:t>
            </a:r>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cxnSp>
        <p:nvCxnSpPr>
          <p:cNvPr id="10" name="Straight Connector 9"/>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2" name="Text Placeholder 11"/>
          <p:cNvSpPr>
            <a:spLocks noGrp="1"/>
          </p:cNvSpPr>
          <p:nvPr>
            <p:ph type="body" sz="quarter" idx="15"/>
          </p:nvPr>
        </p:nvSpPr>
        <p:spPr>
          <a:xfrm>
            <a:off x="2436811" y="1524001"/>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dirty="0" smtClean="0"/>
              <a:t>Click to edit Master text styles</a:t>
            </a:r>
          </a:p>
        </p:txBody>
      </p:sp>
      <p:cxnSp>
        <p:nvCxnSpPr>
          <p:cNvPr id="13" name="Straight Connector 12"/>
          <p:cNvCxnSpPr/>
          <p:nvPr/>
        </p:nvCxnSpPr>
        <p:spPr bwMode="ltGray">
          <a:xfrm flipH="1">
            <a:off x="531813" y="3733800"/>
            <a:ext cx="11125201" cy="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6" name="Text Placeholder 11"/>
          <p:cNvSpPr>
            <a:spLocks noGrp="1"/>
          </p:cNvSpPr>
          <p:nvPr>
            <p:ph type="body" sz="quarter" idx="16"/>
          </p:nvPr>
        </p:nvSpPr>
        <p:spPr>
          <a:xfrm>
            <a:off x="8151812" y="1524001"/>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dirty="0" smtClean="0"/>
              <a:t>Click to edit Master text styles</a:t>
            </a:r>
          </a:p>
        </p:txBody>
      </p:sp>
      <p:sp>
        <p:nvSpPr>
          <p:cNvPr id="17" name="Text Placeholder 11"/>
          <p:cNvSpPr>
            <a:spLocks noGrp="1"/>
          </p:cNvSpPr>
          <p:nvPr>
            <p:ph type="body" sz="quarter" idx="17"/>
          </p:nvPr>
        </p:nvSpPr>
        <p:spPr>
          <a:xfrm>
            <a:off x="2436811" y="3931920"/>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smtClean="0"/>
              <a:t>Click to edit Master text styles</a:t>
            </a:r>
          </a:p>
        </p:txBody>
      </p:sp>
      <p:sp>
        <p:nvSpPr>
          <p:cNvPr id="18" name="Text Placeholder 11"/>
          <p:cNvSpPr>
            <a:spLocks noGrp="1"/>
          </p:cNvSpPr>
          <p:nvPr>
            <p:ph type="body" sz="quarter" idx="18"/>
          </p:nvPr>
        </p:nvSpPr>
        <p:spPr>
          <a:xfrm>
            <a:off x="8151812" y="3931920"/>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smtClean="0"/>
              <a:t>Click to edit Master text styles</a:t>
            </a:r>
          </a:p>
        </p:txBody>
      </p:sp>
      <p:sp>
        <p:nvSpPr>
          <p:cNvPr id="3" name="Title 2"/>
          <p:cNvSpPr>
            <a:spLocks noGrp="1"/>
          </p:cNvSpPr>
          <p:nvPr>
            <p:ph type="title"/>
          </p:nvPr>
        </p:nvSpPr>
        <p:spPr/>
        <p:txBody>
          <a:bodyPr/>
          <a:lstStyle/>
          <a:p>
            <a:r>
              <a:rPr lang="en-US" dirty="0" smtClean="0"/>
              <a:t>Click to edit Master title style</a:t>
            </a:r>
            <a:endParaRPr dirty="0"/>
          </a:p>
        </p:txBody>
      </p:sp>
    </p:spTree>
    <p:extLst>
      <p:ext uri="{BB962C8B-B14F-4D97-AF65-F5344CB8AC3E}">
        <p14:creationId xmlns:p14="http://schemas.microsoft.com/office/powerpoint/2010/main" val="2428125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Metric">
    <p:spTree>
      <p:nvGrpSpPr>
        <p:cNvPr id="1" name=""/>
        <p:cNvGrpSpPr/>
        <p:nvPr/>
      </p:nvGrpSpPr>
      <p:grpSpPr>
        <a:xfrm>
          <a:off x="0" y="0"/>
          <a:ext cx="0" cy="0"/>
          <a:chOff x="0" y="0"/>
          <a:chExt cx="0" cy="0"/>
        </a:xfrm>
      </p:grpSpPr>
      <p:sp>
        <p:nvSpPr>
          <p:cNvPr id="12" name="Text Placeholder 11"/>
          <p:cNvSpPr>
            <a:spLocks noGrp="1"/>
          </p:cNvSpPr>
          <p:nvPr>
            <p:ph type="body" sz="quarter" idx="15"/>
          </p:nvPr>
        </p:nvSpPr>
        <p:spPr>
          <a:xfrm>
            <a:off x="5256213" y="1524000"/>
            <a:ext cx="5486400" cy="2743200"/>
          </a:xfrm>
        </p:spPr>
        <p:txBody>
          <a:bodyPr anchor="ctr">
            <a:noAutofit/>
          </a:bodyPr>
          <a:lstStyle>
            <a:lvl1pPr marL="0" indent="0">
              <a:spcBef>
                <a:spcPts val="1200"/>
              </a:spcBef>
              <a:buFont typeface="Arial" panose="020B0604020202020204" pitchFamily="34" charset="0"/>
              <a:buNone/>
              <a:defRPr sz="28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dirty="0" smtClean="0"/>
              <a:t>Click to edit Master text styles</a:t>
            </a:r>
          </a:p>
        </p:txBody>
      </p:sp>
      <p:sp>
        <p:nvSpPr>
          <p:cNvPr id="5" name="Date Placeholder 4"/>
          <p:cNvSpPr>
            <a:spLocks noGrp="1"/>
          </p:cNvSpPr>
          <p:nvPr>
            <p:ph type="dt" sz="half" idx="10"/>
          </p:nvPr>
        </p:nvSpPr>
        <p:spPr/>
        <p:txBody>
          <a:bodyPr/>
          <a:lstStyle/>
          <a:p>
            <a:fld id="{0834887D-8006-4942-961D-3944DDB3075E}" type="datetime1">
              <a:rPr lang="en-US" smtClean="0"/>
              <a:pPr/>
              <a:t>4/23/2015</a:t>
            </a:fld>
            <a:endParaRPr dirty="0"/>
          </a:p>
        </p:txBody>
      </p:sp>
      <p:sp>
        <p:nvSpPr>
          <p:cNvPr id="6" name="Footer Placeholder 5"/>
          <p:cNvSpPr>
            <a:spLocks noGrp="1"/>
          </p:cNvSpPr>
          <p:nvPr>
            <p:ph type="ftr" sz="quarter" idx="11"/>
          </p:nvPr>
        </p:nvSpPr>
        <p:spPr/>
        <p:txBody>
          <a:bodyPr/>
          <a:lstStyle/>
          <a:p>
            <a:r>
              <a:rPr dirty="0"/>
              <a:t>Oracle Confidential – Internal/Restricted/Highly Restricted</a:t>
            </a:r>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2" name="Title 1"/>
          <p:cNvSpPr>
            <a:spLocks noGrp="1"/>
          </p:cNvSpPr>
          <p:nvPr>
            <p:ph type="title" hasCustomPrompt="1"/>
          </p:nvPr>
        </p:nvSpPr>
        <p:spPr>
          <a:xfrm>
            <a:off x="760412" y="1524000"/>
            <a:ext cx="4076700" cy="2743200"/>
          </a:xfrm>
        </p:spPr>
        <p:txBody>
          <a:bodyPr anchor="ctr"/>
          <a:lstStyle>
            <a:lvl1pPr algn="r">
              <a:defRPr sz="16600" b="1">
                <a:solidFill>
                  <a:schemeClr val="accent5"/>
                </a:solidFill>
              </a:defRPr>
            </a:lvl1pPr>
          </a:lstStyle>
          <a:p>
            <a:r>
              <a:rPr lang="en-US" dirty="0" smtClean="0"/>
              <a:t>XX</a:t>
            </a:r>
            <a:endParaRPr lang="en-US" dirty="0"/>
          </a:p>
        </p:txBody>
      </p:sp>
    </p:spTree>
    <p:extLst>
      <p:ext uri="{BB962C8B-B14F-4D97-AF65-F5344CB8AC3E}">
        <p14:creationId xmlns:p14="http://schemas.microsoft.com/office/powerpoint/2010/main" val="3739386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31813" y="739775"/>
            <a:ext cx="11125199" cy="1470025"/>
          </a:xfrm>
        </p:spPr>
        <p:txBody>
          <a:bodyPr/>
          <a:lstStyle>
            <a:lvl1pPr>
              <a:lnSpc>
                <a:spcPct val="80000"/>
              </a:lnSpc>
              <a:defRPr sz="4800"/>
            </a:lvl1pPr>
          </a:lstStyle>
          <a:p>
            <a:r>
              <a:rPr lang="en-US" smtClean="0"/>
              <a:t>Click to edit Master title style</a:t>
            </a:r>
            <a:endParaRPr dirty="0"/>
          </a:p>
        </p:txBody>
      </p:sp>
      <p:sp>
        <p:nvSpPr>
          <p:cNvPr id="3" name="Subtitle 2"/>
          <p:cNvSpPr>
            <a:spLocks noGrp="1"/>
          </p:cNvSpPr>
          <p:nvPr>
            <p:ph type="subTitle" idx="1"/>
          </p:nvPr>
        </p:nvSpPr>
        <p:spPr>
          <a:xfrm>
            <a:off x="531763" y="2286000"/>
            <a:ext cx="11126648"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dirty="0"/>
          </a:p>
        </p:txBody>
      </p:sp>
      <p:pic>
        <p:nvPicPr>
          <p:cNvPr id="9" name="Picture 8" descr="Oracle logo in white on red staging background"/>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ltGray">
          <a:xfrm>
            <a:off x="531812" y="6263640"/>
            <a:ext cx="1622861" cy="594360"/>
          </a:xfrm>
          <a:prstGeom prst="rect">
            <a:avLst/>
          </a:prstGeom>
        </p:spPr>
      </p:pic>
      <p:sp>
        <p:nvSpPr>
          <p:cNvPr id="7" name="Date Placeholder 6"/>
          <p:cNvSpPr>
            <a:spLocks noGrp="1"/>
          </p:cNvSpPr>
          <p:nvPr>
            <p:ph type="dt" sz="half" idx="10"/>
          </p:nvPr>
        </p:nvSpPr>
        <p:spPr/>
        <p:txBody>
          <a:bodyPr/>
          <a:lstStyle>
            <a:lvl1pPr>
              <a:defRPr>
                <a:solidFill>
                  <a:srgbClr val="5F5F5F"/>
                </a:solidFill>
              </a:defRPr>
            </a:lvl1pPr>
          </a:lstStyle>
          <a:p>
            <a:fld id="{8DA0FC38-0FA5-4886-ABB4-D52548B1A4EE}" type="datetime1">
              <a:rPr lang="en-US" smtClean="0"/>
              <a:pPr/>
              <a:t>4/23/2015</a:t>
            </a:fld>
            <a:endParaRPr lang="en-US" dirty="0"/>
          </a:p>
        </p:txBody>
      </p:sp>
      <p:sp>
        <p:nvSpPr>
          <p:cNvPr id="8" name="Footer Placeholder 7"/>
          <p:cNvSpPr>
            <a:spLocks noGrp="1"/>
          </p:cNvSpPr>
          <p:nvPr>
            <p:ph type="ftr" sz="quarter" idx="11"/>
          </p:nvPr>
        </p:nvSpPr>
        <p:spPr/>
        <p:txBody>
          <a:bodyPr/>
          <a:lstStyle>
            <a:lvl1pPr>
              <a:defRPr>
                <a:solidFill>
                  <a:srgbClr val="5F5F5F"/>
                </a:solidFill>
              </a:defRPr>
            </a:lvl1pPr>
          </a:lstStyle>
          <a:p>
            <a:r>
              <a:rPr lang="en-US" smtClean="0"/>
              <a:t>Oracle Confidential – Internal/Restricted/Highly Restricted</a:t>
            </a:r>
            <a:endParaRPr lang="en-US" dirty="0"/>
          </a:p>
        </p:txBody>
      </p:sp>
      <p:sp>
        <p:nvSpPr>
          <p:cNvPr id="15" name="TextBox 14"/>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rgbClr val="5F5F5F"/>
                </a:solidFill>
              </a:rPr>
              <a:t>Copyright © </a:t>
            </a:r>
            <a:r>
              <a:rPr sz="850" dirty="0" smtClean="0">
                <a:solidFill>
                  <a:srgbClr val="5F5F5F"/>
                </a:solidFill>
              </a:rPr>
              <a:t>2014</a:t>
            </a:r>
            <a:r>
              <a:rPr lang="en-US" sz="850" dirty="0" smtClean="0">
                <a:solidFill>
                  <a:srgbClr val="5F5F5F"/>
                </a:solidFill>
              </a:rPr>
              <a:t>,</a:t>
            </a:r>
            <a:r>
              <a:rPr sz="850" dirty="0" smtClean="0">
                <a:solidFill>
                  <a:srgbClr val="5F5F5F"/>
                </a:solidFill>
              </a:rPr>
              <a:t> </a:t>
            </a:r>
            <a:r>
              <a:rPr sz="850" dirty="0">
                <a:solidFill>
                  <a:srgbClr val="5F5F5F"/>
                </a:solidFill>
              </a:rPr>
              <a:t>Oracle and/or its affiliates. All rights reserved.  </a:t>
            </a:r>
            <a:r>
              <a:rPr sz="850" dirty="0" smtClean="0">
                <a:solidFill>
                  <a:srgbClr val="5F5F5F"/>
                </a:solidFill>
              </a:rPr>
              <a:t>|</a:t>
            </a:r>
            <a:endParaRPr sz="850" dirty="0">
              <a:solidFill>
                <a:srgbClr val="5F5F5F"/>
              </a:solidFill>
            </a:endParaRPr>
          </a:p>
        </p:txBody>
      </p:sp>
    </p:spTree>
    <p:extLst>
      <p:ext uri="{BB962C8B-B14F-4D97-AF65-F5344CB8AC3E}">
        <p14:creationId xmlns:p14="http://schemas.microsoft.com/office/powerpoint/2010/main" val="2404157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cxnSp>
        <p:nvCxnSpPr>
          <p:cNvPr id="10" name="Straight Connector 9"/>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Text Placeholder 2"/>
          <p:cNvSpPr>
            <a:spLocks noGrp="1"/>
          </p:cNvSpPr>
          <p:nvPr>
            <p:ph type="body" idx="1"/>
          </p:nvPr>
        </p:nvSpPr>
        <p:spPr>
          <a:xfrm>
            <a:off x="531812" y="1524000"/>
            <a:ext cx="5413248" cy="762000"/>
          </a:xfrm>
        </p:spPr>
        <p:txBody>
          <a:bodyPr anchor="ctr">
            <a:noAutofit/>
          </a:bodyPr>
          <a:lstStyle>
            <a:lvl1pPr marL="0" indent="0">
              <a:spcBef>
                <a:spcPts val="0"/>
              </a:spcBef>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31812" y="2362200"/>
            <a:ext cx="5413248" cy="35814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5" name="Text Placeholder 4"/>
          <p:cNvSpPr>
            <a:spLocks noGrp="1"/>
          </p:cNvSpPr>
          <p:nvPr>
            <p:ph type="body" sz="quarter" idx="3"/>
          </p:nvPr>
        </p:nvSpPr>
        <p:spPr>
          <a:xfrm>
            <a:off x="6243764" y="1524000"/>
            <a:ext cx="5413248" cy="762000"/>
          </a:xfrm>
        </p:spPr>
        <p:txBody>
          <a:bodyPr anchor="ctr">
            <a:noAutofit/>
          </a:bodyPr>
          <a:lstStyle>
            <a:lvl1pPr marL="0" indent="0">
              <a:spcBef>
                <a:spcPts val="0"/>
              </a:spcBef>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6" name="Content Placeholder 5"/>
          <p:cNvSpPr>
            <a:spLocks noGrp="1"/>
          </p:cNvSpPr>
          <p:nvPr>
            <p:ph sz="quarter" idx="4"/>
          </p:nvPr>
        </p:nvSpPr>
        <p:spPr>
          <a:xfrm>
            <a:off x="6243764" y="2362200"/>
            <a:ext cx="5413248" cy="35814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7" name="Date Placeholder 6"/>
          <p:cNvSpPr>
            <a:spLocks noGrp="1"/>
          </p:cNvSpPr>
          <p:nvPr>
            <p:ph type="dt" sz="half" idx="10"/>
          </p:nvPr>
        </p:nvSpPr>
        <p:spPr/>
        <p:txBody>
          <a:bodyPr/>
          <a:lstStyle/>
          <a:p>
            <a:fld id="{D9227421-3F85-42F8-BDFD-0A6C36E3C2FA}" type="datetime1">
              <a:rPr lang="en-US" smtClean="0"/>
              <a:pPr/>
              <a:t>4/23/2015</a:t>
            </a:fld>
            <a:endParaRPr dirty="0"/>
          </a:p>
        </p:txBody>
      </p:sp>
      <p:sp>
        <p:nvSpPr>
          <p:cNvPr id="8" name="Footer Placeholder 7"/>
          <p:cNvSpPr>
            <a:spLocks noGrp="1"/>
          </p:cNvSpPr>
          <p:nvPr>
            <p:ph type="ftr" sz="quarter" idx="11"/>
          </p:nvPr>
        </p:nvSpPr>
        <p:spPr/>
        <p:txBody>
          <a:bodyPr/>
          <a:lstStyle/>
          <a:p>
            <a:r>
              <a:rPr dirty="0"/>
              <a:t>Oracle Confidential – Internal/Restricted/Highly Restricted</a:t>
            </a:r>
          </a:p>
        </p:txBody>
      </p:sp>
      <p:sp>
        <p:nvSpPr>
          <p:cNvPr id="9" name="Slide Number Placeholder 8"/>
          <p:cNvSpPr>
            <a:spLocks noGrp="1"/>
          </p:cNvSpPr>
          <p:nvPr>
            <p:ph type="sldNum" sz="quarter" idx="12"/>
          </p:nvPr>
        </p:nvSpPr>
        <p:spPr/>
        <p:txBody>
          <a:bodyPr/>
          <a:lstStyle/>
          <a:p>
            <a:fld id="{C51EAA63-D034-42AE-91FA-B13B9518C7BE}" type="slidenum">
              <a:rPr/>
              <a:pPr/>
              <a:t>‹#›</a:t>
            </a:fld>
            <a:endParaRPr dirty="0"/>
          </a:p>
        </p:txBody>
      </p:sp>
      <p:sp>
        <p:nvSpPr>
          <p:cNvPr id="11" name="Title 10"/>
          <p:cNvSpPr>
            <a:spLocks noGrp="1"/>
          </p:cNvSpPr>
          <p:nvPr>
            <p:ph type="title"/>
          </p:nvPr>
        </p:nvSpPr>
        <p:spPr/>
        <p:txBody>
          <a:bodyPr/>
          <a:lstStyle/>
          <a:p>
            <a:r>
              <a:rPr lang="en-US" smtClean="0"/>
              <a:t>Click to edit Master title style</a:t>
            </a:r>
            <a:endParaRPr dirty="0"/>
          </a:p>
        </p:txBody>
      </p:sp>
    </p:spTree>
    <p:extLst>
      <p:ext uri="{BB962C8B-B14F-4D97-AF65-F5344CB8AC3E}">
        <p14:creationId xmlns:p14="http://schemas.microsoft.com/office/powerpoint/2010/main" val="3787001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8A1F17C-4AFE-4B02-9BD6-67CB04075FF1}" type="datetime1">
              <a:rPr lang="en-US" smtClean="0"/>
              <a:pPr/>
              <a:t>4/23/2015</a:t>
            </a:fld>
            <a:endParaRPr dirty="0"/>
          </a:p>
        </p:txBody>
      </p:sp>
      <p:sp>
        <p:nvSpPr>
          <p:cNvPr id="4" name="Footer Placeholder 3"/>
          <p:cNvSpPr>
            <a:spLocks noGrp="1"/>
          </p:cNvSpPr>
          <p:nvPr>
            <p:ph type="ftr" sz="quarter" idx="11"/>
          </p:nvPr>
        </p:nvSpPr>
        <p:spPr/>
        <p:txBody>
          <a:bodyPr/>
          <a:lstStyle/>
          <a:p>
            <a:r>
              <a:rPr dirty="0"/>
              <a:t>Oracle Confidential – Internal/Restricted/Highly Restricted</a:t>
            </a:r>
          </a:p>
        </p:txBody>
      </p:sp>
      <p:sp>
        <p:nvSpPr>
          <p:cNvPr id="5" name="Slide Number Placeholder 4"/>
          <p:cNvSpPr>
            <a:spLocks noGrp="1"/>
          </p:cNvSpPr>
          <p:nvPr>
            <p:ph type="sldNum" sz="quarter" idx="12"/>
          </p:nvPr>
        </p:nvSpPr>
        <p:spPr/>
        <p:txBody>
          <a:bodyPr/>
          <a:lstStyle/>
          <a:p>
            <a:fld id="{C51EAA63-D034-42AE-91FA-B13B9518C7BE}" type="slidenum">
              <a:rPr/>
              <a:pPr/>
              <a:t>‹#›</a:t>
            </a:fld>
            <a:endParaRPr dirty="0"/>
          </a:p>
        </p:txBody>
      </p:sp>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337699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and Subtitle">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10010B8-11AC-4175-BF29-EB4A3C61102F}" type="datetime1">
              <a:rPr lang="en-US" smtClean="0"/>
              <a:pPr/>
              <a:t>4/23/2015</a:t>
            </a:fld>
            <a:endParaRPr dirty="0"/>
          </a:p>
        </p:txBody>
      </p:sp>
      <p:sp>
        <p:nvSpPr>
          <p:cNvPr id="4" name="Footer Placeholder 3"/>
          <p:cNvSpPr>
            <a:spLocks noGrp="1"/>
          </p:cNvSpPr>
          <p:nvPr>
            <p:ph type="ftr" sz="quarter" idx="11"/>
          </p:nvPr>
        </p:nvSpPr>
        <p:spPr/>
        <p:txBody>
          <a:bodyPr/>
          <a:lstStyle/>
          <a:p>
            <a:r>
              <a:rPr dirty="0"/>
              <a:t>Oracle Confidential – Internal/Restricted/Highly Restricted</a:t>
            </a:r>
          </a:p>
        </p:txBody>
      </p:sp>
      <p:sp>
        <p:nvSpPr>
          <p:cNvPr id="5" name="Slide Number Placeholder 4"/>
          <p:cNvSpPr>
            <a:spLocks noGrp="1"/>
          </p:cNvSpPr>
          <p:nvPr>
            <p:ph type="sldNum" sz="quarter" idx="12"/>
          </p:nvPr>
        </p:nvSpPr>
        <p:spPr/>
        <p:txBody>
          <a:bodyPr/>
          <a:lstStyle/>
          <a:p>
            <a:fld id="{C51EAA63-D034-42AE-91FA-B13B9518C7BE}" type="slidenum">
              <a:rPr/>
              <a:pPr/>
              <a:t>‹#›</a:t>
            </a:fld>
            <a:endParaRPr dirty="0"/>
          </a:p>
        </p:txBody>
      </p:sp>
      <p:sp>
        <p:nvSpPr>
          <p:cNvPr id="6" name="Text Placeholder 12"/>
          <p:cNvSpPr>
            <a:spLocks noGrp="1"/>
          </p:cNvSpPr>
          <p:nvPr>
            <p:ph type="body" sz="quarter" idx="13" hasCustomPrompt="1"/>
          </p:nvPr>
        </p:nvSpPr>
        <p:spPr>
          <a:xfrm>
            <a:off x="531814" y="1373741"/>
            <a:ext cx="11125198" cy="343299"/>
          </a:xfr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subtitle</a:t>
            </a:r>
          </a:p>
        </p:txBody>
      </p:sp>
      <p:sp>
        <p:nvSpPr>
          <p:cNvPr id="7" name="Title 6"/>
          <p:cNvSpPr>
            <a:spLocks noGrp="1"/>
          </p:cNvSpPr>
          <p:nvPr>
            <p:ph type="title"/>
          </p:nvPr>
        </p:nvSpPr>
        <p:spPr/>
        <p:txBody>
          <a:bodyPr/>
          <a:lstStyle/>
          <a:p>
            <a:r>
              <a:rPr lang="en-US" dirty="0" smtClean="0"/>
              <a:t>Click to edit Master title style</a:t>
            </a:r>
            <a:endParaRPr dirty="0"/>
          </a:p>
        </p:txBody>
      </p:sp>
    </p:spTree>
    <p:extLst>
      <p:ext uri="{BB962C8B-B14F-4D97-AF65-F5344CB8AC3E}">
        <p14:creationId xmlns:p14="http://schemas.microsoft.com/office/powerpoint/2010/main" val="4163620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F1827CA-F831-46B0-9758-B6BAE0AF4EAB}" type="datetime1">
              <a:rPr lang="en-US" smtClean="0"/>
              <a:pPr/>
              <a:t>4/23/2015</a:t>
            </a:fld>
            <a:endParaRPr dirty="0"/>
          </a:p>
        </p:txBody>
      </p:sp>
      <p:sp>
        <p:nvSpPr>
          <p:cNvPr id="3" name="Footer Placeholder 2"/>
          <p:cNvSpPr>
            <a:spLocks noGrp="1"/>
          </p:cNvSpPr>
          <p:nvPr>
            <p:ph type="ftr" sz="quarter" idx="11"/>
          </p:nvPr>
        </p:nvSpPr>
        <p:spPr/>
        <p:txBody>
          <a:bodyPr/>
          <a:lstStyle/>
          <a:p>
            <a:r>
              <a:rPr dirty="0"/>
              <a:t>Oracle Confidential – Internal/Restricted/Highly Restricted</a:t>
            </a:r>
          </a:p>
        </p:txBody>
      </p:sp>
      <p:sp>
        <p:nvSpPr>
          <p:cNvPr id="4" name="Slide Number Placeholder 3"/>
          <p:cNvSpPr>
            <a:spLocks noGrp="1"/>
          </p:cNvSpPr>
          <p:nvPr>
            <p:ph type="sldNum" sz="quarter" idx="12"/>
          </p:nvPr>
        </p:nvSpPr>
        <p:spPr/>
        <p:txBody>
          <a:bodyPr/>
          <a:lstStyle/>
          <a:p>
            <a:fld id="{C51EAA63-D034-42AE-91FA-B13B9518C7BE}" type="slidenum">
              <a:rPr/>
              <a:pPr/>
              <a:t>‹#›</a:t>
            </a:fld>
            <a:endParaRPr dirty="0"/>
          </a:p>
        </p:txBody>
      </p:sp>
    </p:spTree>
    <p:extLst>
      <p:ext uri="{BB962C8B-B14F-4D97-AF65-F5344CB8AC3E}">
        <p14:creationId xmlns:p14="http://schemas.microsoft.com/office/powerpoint/2010/main" val="3608229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531662" y="1524000"/>
            <a:ext cx="7772550"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4" name="Text Placeholder 3"/>
          <p:cNvSpPr>
            <a:spLocks noGrp="1"/>
          </p:cNvSpPr>
          <p:nvPr>
            <p:ph type="body" sz="half" idx="2"/>
          </p:nvPr>
        </p:nvSpPr>
        <p:spPr>
          <a:xfrm>
            <a:off x="8777288" y="1524001"/>
            <a:ext cx="2971800" cy="4419600"/>
          </a:xfrm>
        </p:spPr>
        <p:txBody>
          <a:bodyPr>
            <a:noAutofit/>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
        <p:nvSpPr>
          <p:cNvPr id="5" name="Date Placeholder 4"/>
          <p:cNvSpPr>
            <a:spLocks noGrp="1"/>
          </p:cNvSpPr>
          <p:nvPr>
            <p:ph type="dt" sz="half" idx="10"/>
          </p:nvPr>
        </p:nvSpPr>
        <p:spPr/>
        <p:txBody>
          <a:bodyPr/>
          <a:lstStyle/>
          <a:p>
            <a:fld id="{9686C7CE-9D23-4A42-845E-2EB696664727}" type="datetime1">
              <a:rPr lang="en-US" smtClean="0"/>
              <a:pPr/>
              <a:t>4/23/2015</a:t>
            </a:fld>
            <a:endParaRPr dirty="0"/>
          </a:p>
        </p:txBody>
      </p:sp>
      <p:sp>
        <p:nvSpPr>
          <p:cNvPr id="6" name="Footer Placeholder 5"/>
          <p:cNvSpPr>
            <a:spLocks noGrp="1"/>
          </p:cNvSpPr>
          <p:nvPr>
            <p:ph type="ftr" sz="quarter" idx="11"/>
          </p:nvPr>
        </p:nvSpPr>
        <p:spPr/>
        <p:txBody>
          <a:bodyPr/>
          <a:lstStyle/>
          <a:p>
            <a:r>
              <a:rPr dirty="0"/>
              <a:t>Oracle Confidential – Internal/Restricted/Highly Restricted</a:t>
            </a:r>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8" name="Title 7"/>
          <p:cNvSpPr>
            <a:spLocks noGrp="1"/>
          </p:cNvSpPr>
          <p:nvPr>
            <p:ph type="title"/>
          </p:nvPr>
        </p:nvSpPr>
        <p:spPr/>
        <p:txBody>
          <a:bodyPr/>
          <a:lstStyle/>
          <a:p>
            <a:r>
              <a:rPr lang="en-US" dirty="0" smtClean="0"/>
              <a:t>Click to edit Master title style</a:t>
            </a:r>
            <a:endParaRPr dirty="0"/>
          </a:p>
        </p:txBody>
      </p:sp>
    </p:spTree>
    <p:extLst>
      <p:ext uri="{BB962C8B-B14F-4D97-AF65-F5344CB8AC3E}">
        <p14:creationId xmlns:p14="http://schemas.microsoft.com/office/powerpoint/2010/main" val="3457850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bwMode="gray">
          <a:xfrm>
            <a:off x="531813" y="1524000"/>
            <a:ext cx="6095999" cy="4416725"/>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Click icon to add picture</a:t>
            </a:r>
            <a:endParaRPr dirty="0"/>
          </a:p>
        </p:txBody>
      </p:sp>
      <p:sp>
        <p:nvSpPr>
          <p:cNvPr id="4" name="Text Placeholder 3"/>
          <p:cNvSpPr>
            <a:spLocks noGrp="1"/>
          </p:cNvSpPr>
          <p:nvPr>
            <p:ph type="body" sz="half" idx="2"/>
          </p:nvPr>
        </p:nvSpPr>
        <p:spPr>
          <a:xfrm>
            <a:off x="7008812" y="1524000"/>
            <a:ext cx="4648201" cy="4419600"/>
          </a:xfrm>
        </p:spPr>
        <p:txBody>
          <a:bodyPr>
            <a:noAutofit/>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
        <p:nvSpPr>
          <p:cNvPr id="5" name="Date Placeholder 4"/>
          <p:cNvSpPr>
            <a:spLocks noGrp="1"/>
          </p:cNvSpPr>
          <p:nvPr>
            <p:ph type="dt" sz="half" idx="10"/>
          </p:nvPr>
        </p:nvSpPr>
        <p:spPr/>
        <p:txBody>
          <a:bodyPr/>
          <a:lstStyle/>
          <a:p>
            <a:fld id="{7ABA32AB-378C-44A6-BBCB-4C90F374D0FC}" type="datetime1">
              <a:rPr lang="en-US" smtClean="0"/>
              <a:pPr/>
              <a:t>4/23/2015</a:t>
            </a:fld>
            <a:endParaRPr dirty="0"/>
          </a:p>
        </p:txBody>
      </p:sp>
      <p:sp>
        <p:nvSpPr>
          <p:cNvPr id="6" name="Footer Placeholder 5"/>
          <p:cNvSpPr>
            <a:spLocks noGrp="1"/>
          </p:cNvSpPr>
          <p:nvPr>
            <p:ph type="ftr" sz="quarter" idx="11"/>
          </p:nvPr>
        </p:nvSpPr>
        <p:spPr/>
        <p:txBody>
          <a:bodyPr/>
          <a:lstStyle/>
          <a:p>
            <a:r>
              <a:rPr dirty="0"/>
              <a:t>Oracle Confidential – Internal/Restricted/Highly Restricted</a:t>
            </a:r>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8" name="Title 7"/>
          <p:cNvSpPr>
            <a:spLocks noGrp="1"/>
          </p:cNvSpPr>
          <p:nvPr>
            <p:ph type="title"/>
          </p:nvPr>
        </p:nvSpPr>
        <p:spPr/>
        <p:txBody>
          <a:bodyPr/>
          <a:lstStyle/>
          <a:p>
            <a:r>
              <a:rPr lang="en-US" dirty="0" smtClean="0"/>
              <a:t>Click to edit Master title style</a:t>
            </a:r>
            <a:endParaRPr dirty="0"/>
          </a:p>
        </p:txBody>
      </p:sp>
    </p:spTree>
    <p:extLst>
      <p:ext uri="{BB962C8B-B14F-4D97-AF65-F5344CB8AC3E}">
        <p14:creationId xmlns:p14="http://schemas.microsoft.com/office/powerpoint/2010/main" val="3058274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wo Pictures with Captions">
    <p:spTree>
      <p:nvGrpSpPr>
        <p:cNvPr id="1" name=""/>
        <p:cNvGrpSpPr/>
        <p:nvPr/>
      </p:nvGrpSpPr>
      <p:grpSpPr>
        <a:xfrm>
          <a:off x="0" y="0"/>
          <a:ext cx="0" cy="0"/>
          <a:chOff x="0" y="0"/>
          <a:chExt cx="0" cy="0"/>
        </a:xfrm>
      </p:grpSpPr>
      <p:cxnSp>
        <p:nvCxnSpPr>
          <p:cNvPr id="8" name="Straight Connector 7"/>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Picture Placeholder 2"/>
          <p:cNvSpPr>
            <a:spLocks noGrp="1"/>
          </p:cNvSpPr>
          <p:nvPr>
            <p:ph type="pic" idx="1"/>
          </p:nvPr>
        </p:nvSpPr>
        <p:spPr bwMode="gray">
          <a:xfrm>
            <a:off x="531813" y="1524000"/>
            <a:ext cx="5413248" cy="347472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dirty="0"/>
          </a:p>
        </p:txBody>
      </p:sp>
      <p:sp>
        <p:nvSpPr>
          <p:cNvPr id="4" name="Text Placeholder 3"/>
          <p:cNvSpPr>
            <a:spLocks noGrp="1"/>
          </p:cNvSpPr>
          <p:nvPr>
            <p:ph type="body" sz="half" idx="2"/>
          </p:nvPr>
        </p:nvSpPr>
        <p:spPr>
          <a:xfrm>
            <a:off x="531812" y="5105400"/>
            <a:ext cx="5410200" cy="838200"/>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
        <p:nvSpPr>
          <p:cNvPr id="5" name="Date Placeholder 4"/>
          <p:cNvSpPr>
            <a:spLocks noGrp="1"/>
          </p:cNvSpPr>
          <p:nvPr>
            <p:ph type="dt" sz="half" idx="10"/>
          </p:nvPr>
        </p:nvSpPr>
        <p:spPr/>
        <p:txBody>
          <a:bodyPr/>
          <a:lstStyle/>
          <a:p>
            <a:fld id="{9E87AD43-539D-4156-9FD6-437CAE9F93FE}" type="datetime1">
              <a:rPr lang="en-US" smtClean="0"/>
              <a:pPr/>
              <a:t>4/23/2015</a:t>
            </a:fld>
            <a:endParaRPr dirty="0"/>
          </a:p>
        </p:txBody>
      </p:sp>
      <p:sp>
        <p:nvSpPr>
          <p:cNvPr id="6" name="Footer Placeholder 5"/>
          <p:cNvSpPr>
            <a:spLocks noGrp="1"/>
          </p:cNvSpPr>
          <p:nvPr>
            <p:ph type="ftr" sz="quarter" idx="11"/>
          </p:nvPr>
        </p:nvSpPr>
        <p:spPr/>
        <p:txBody>
          <a:bodyPr/>
          <a:lstStyle/>
          <a:p>
            <a:r>
              <a:rPr dirty="0"/>
              <a:t>Oracle Confidential – Internal/Restricted/Highly Restricted</a:t>
            </a:r>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9" name="Picture Placeholder 2"/>
          <p:cNvSpPr>
            <a:spLocks noGrp="1"/>
          </p:cNvSpPr>
          <p:nvPr>
            <p:ph type="pic" idx="13"/>
          </p:nvPr>
        </p:nvSpPr>
        <p:spPr bwMode="gray">
          <a:xfrm>
            <a:off x="6246812" y="1524000"/>
            <a:ext cx="5413248" cy="347472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dirty="0"/>
          </a:p>
        </p:txBody>
      </p:sp>
      <p:sp>
        <p:nvSpPr>
          <p:cNvPr id="10" name="Text Placeholder 3"/>
          <p:cNvSpPr>
            <a:spLocks noGrp="1"/>
          </p:cNvSpPr>
          <p:nvPr>
            <p:ph type="body" sz="half" idx="14"/>
          </p:nvPr>
        </p:nvSpPr>
        <p:spPr>
          <a:xfrm>
            <a:off x="6246811" y="5105400"/>
            <a:ext cx="5410200" cy="838200"/>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
        <p:nvSpPr>
          <p:cNvPr id="11" name="Title 10"/>
          <p:cNvSpPr>
            <a:spLocks noGrp="1"/>
          </p:cNvSpPr>
          <p:nvPr>
            <p:ph type="title"/>
          </p:nvPr>
        </p:nvSpPr>
        <p:spPr/>
        <p:txBody>
          <a:bodyPr/>
          <a:lstStyle/>
          <a:p>
            <a:r>
              <a:rPr lang="en-US" dirty="0" smtClean="0"/>
              <a:t>Click to edit Master title style</a:t>
            </a:r>
            <a:endParaRPr dirty="0"/>
          </a:p>
        </p:txBody>
      </p:sp>
    </p:spTree>
    <p:extLst>
      <p:ext uri="{BB962C8B-B14F-4D97-AF65-F5344CB8AC3E}">
        <p14:creationId xmlns:p14="http://schemas.microsoft.com/office/powerpoint/2010/main" val="908982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hree Pictures with Captions">
    <p:spTree>
      <p:nvGrpSpPr>
        <p:cNvPr id="1" name=""/>
        <p:cNvGrpSpPr/>
        <p:nvPr/>
      </p:nvGrpSpPr>
      <p:grpSpPr>
        <a:xfrm>
          <a:off x="0" y="0"/>
          <a:ext cx="0" cy="0"/>
          <a:chOff x="0" y="0"/>
          <a:chExt cx="0" cy="0"/>
        </a:xfrm>
      </p:grpSpPr>
      <p:cxnSp>
        <p:nvCxnSpPr>
          <p:cNvPr id="11" name="Straight Connector 10"/>
          <p:cNvCxnSpPr/>
          <p:nvPr/>
        </p:nvCxnSpPr>
        <p:spPr bwMode="ltGray">
          <a:xfrm>
            <a:off x="418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ltGray">
          <a:xfrm>
            <a:off x="799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Picture Placeholder 2"/>
          <p:cNvSpPr>
            <a:spLocks noGrp="1"/>
          </p:cNvSpPr>
          <p:nvPr>
            <p:ph type="pic" idx="1"/>
          </p:nvPr>
        </p:nvSpPr>
        <p:spPr bwMode="gray">
          <a:xfrm>
            <a:off x="531813" y="1524000"/>
            <a:ext cx="3474720" cy="304800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dirty="0"/>
          </a:p>
        </p:txBody>
      </p:sp>
      <p:sp>
        <p:nvSpPr>
          <p:cNvPr id="4" name="Text Placeholder 3"/>
          <p:cNvSpPr>
            <a:spLocks noGrp="1"/>
          </p:cNvSpPr>
          <p:nvPr>
            <p:ph type="body" sz="half" idx="2"/>
          </p:nvPr>
        </p:nvSpPr>
        <p:spPr>
          <a:xfrm>
            <a:off x="531812" y="4701396"/>
            <a:ext cx="3474720" cy="1242204"/>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8494F0A-3A42-4B5D-A4C2-90E38C5A7947}" type="datetime1">
              <a:rPr lang="en-US" smtClean="0"/>
              <a:pPr/>
              <a:t>4/23/2015</a:t>
            </a:fld>
            <a:endParaRPr dirty="0"/>
          </a:p>
        </p:txBody>
      </p:sp>
      <p:sp>
        <p:nvSpPr>
          <p:cNvPr id="6" name="Footer Placeholder 5"/>
          <p:cNvSpPr>
            <a:spLocks noGrp="1"/>
          </p:cNvSpPr>
          <p:nvPr>
            <p:ph type="ftr" sz="quarter" idx="11"/>
          </p:nvPr>
        </p:nvSpPr>
        <p:spPr/>
        <p:txBody>
          <a:bodyPr/>
          <a:lstStyle/>
          <a:p>
            <a:r>
              <a:rPr dirty="0"/>
              <a:t>Oracle Confidential – Internal/Restricted/Highly Restricted</a:t>
            </a:r>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9" name="Picture Placeholder 2"/>
          <p:cNvSpPr>
            <a:spLocks noGrp="1"/>
          </p:cNvSpPr>
          <p:nvPr>
            <p:ph type="pic" idx="13"/>
          </p:nvPr>
        </p:nvSpPr>
        <p:spPr bwMode="gray">
          <a:xfrm>
            <a:off x="4357052" y="1524000"/>
            <a:ext cx="3474720" cy="304800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dirty="0"/>
          </a:p>
        </p:txBody>
      </p:sp>
      <p:sp>
        <p:nvSpPr>
          <p:cNvPr id="10" name="Text Placeholder 3"/>
          <p:cNvSpPr>
            <a:spLocks noGrp="1"/>
          </p:cNvSpPr>
          <p:nvPr>
            <p:ph type="body" sz="half" idx="14"/>
          </p:nvPr>
        </p:nvSpPr>
        <p:spPr>
          <a:xfrm>
            <a:off x="4357052" y="4701396"/>
            <a:ext cx="3474720" cy="1242204"/>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3" name="Picture Placeholder 2"/>
          <p:cNvSpPr>
            <a:spLocks noGrp="1"/>
          </p:cNvSpPr>
          <p:nvPr>
            <p:ph type="pic" idx="15"/>
          </p:nvPr>
        </p:nvSpPr>
        <p:spPr bwMode="gray">
          <a:xfrm>
            <a:off x="8182292" y="1524000"/>
            <a:ext cx="3474720" cy="304800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dirty="0"/>
          </a:p>
        </p:txBody>
      </p:sp>
      <p:sp>
        <p:nvSpPr>
          <p:cNvPr id="14" name="Text Placeholder 3"/>
          <p:cNvSpPr>
            <a:spLocks noGrp="1"/>
          </p:cNvSpPr>
          <p:nvPr>
            <p:ph type="body" sz="half" idx="16"/>
          </p:nvPr>
        </p:nvSpPr>
        <p:spPr>
          <a:xfrm>
            <a:off x="8182292" y="4701396"/>
            <a:ext cx="3474720" cy="1242204"/>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
        <p:nvSpPr>
          <p:cNvPr id="8" name="Title 7"/>
          <p:cNvSpPr>
            <a:spLocks noGrp="1"/>
          </p:cNvSpPr>
          <p:nvPr>
            <p:ph type="title"/>
          </p:nvPr>
        </p:nvSpPr>
        <p:spPr/>
        <p:txBody>
          <a:bodyPr/>
          <a:lstStyle/>
          <a:p>
            <a:r>
              <a:rPr lang="en-US" dirty="0" smtClean="0"/>
              <a:t>Click to edit Master title style</a:t>
            </a:r>
            <a:endParaRPr dirty="0"/>
          </a:p>
        </p:txBody>
      </p:sp>
    </p:spTree>
    <p:extLst>
      <p:ext uri="{BB962C8B-B14F-4D97-AF65-F5344CB8AC3E}">
        <p14:creationId xmlns:p14="http://schemas.microsoft.com/office/powerpoint/2010/main" val="2790854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iOS Smartphone and Tablet: Horizontal">
    <p:spTree>
      <p:nvGrpSpPr>
        <p:cNvPr id="1" name=""/>
        <p:cNvGrpSpPr/>
        <p:nvPr/>
      </p:nvGrpSpPr>
      <p:grpSpPr>
        <a:xfrm>
          <a:off x="0" y="0"/>
          <a:ext cx="0" cy="0"/>
          <a:chOff x="0" y="0"/>
          <a:chExt cx="0" cy="0"/>
        </a:xfrm>
      </p:grpSpPr>
      <p:pic>
        <p:nvPicPr>
          <p:cNvPr id="2" name="Picture 1" descr="Photos, screen captures, graphics can be inserted in a white mobile phone and tablet"/>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16717" y="1522826"/>
            <a:ext cx="6495366" cy="4567423"/>
          </a:xfrm>
          <a:prstGeom prst="rect">
            <a:avLst/>
          </a:prstGeom>
        </p:spPr>
      </p:pic>
      <p:pic>
        <p:nvPicPr>
          <p:cNvPr id="15" name="Picture 14"/>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1770494" y="1827861"/>
            <a:ext cx="1840875" cy="3887139"/>
          </a:xfrm>
          <a:prstGeom prst="rect">
            <a:avLst/>
          </a:prstGeom>
        </p:spPr>
      </p:pic>
      <p:sp>
        <p:nvSpPr>
          <p:cNvPr id="3" name="Picture Placeholder 2"/>
          <p:cNvSpPr>
            <a:spLocks noGrp="1"/>
          </p:cNvSpPr>
          <p:nvPr>
            <p:ph type="pic" idx="1"/>
          </p:nvPr>
        </p:nvSpPr>
        <p:spPr bwMode="gray">
          <a:xfrm>
            <a:off x="1889122" y="2364583"/>
            <a:ext cx="1618488" cy="2833684"/>
          </a:xfrm>
          <a:solidFill>
            <a:schemeClr val="bg2"/>
          </a:solidFill>
          <a:ln w="1270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dirty="0"/>
          </a:p>
        </p:txBody>
      </p:sp>
      <p:sp>
        <p:nvSpPr>
          <p:cNvPr id="5" name="Date Placeholder 4"/>
          <p:cNvSpPr>
            <a:spLocks noGrp="1"/>
          </p:cNvSpPr>
          <p:nvPr>
            <p:ph type="dt" sz="half" idx="10"/>
          </p:nvPr>
        </p:nvSpPr>
        <p:spPr/>
        <p:txBody>
          <a:bodyPr/>
          <a:lstStyle/>
          <a:p>
            <a:fld id="{1BA0AC74-C01C-456F-BD5D-BCFFCE23EE8E}" type="datetime1">
              <a:rPr lang="en-US" smtClean="0"/>
              <a:pPr/>
              <a:t>4/23/2015</a:t>
            </a:fld>
            <a:endParaRPr dirty="0"/>
          </a:p>
        </p:txBody>
      </p:sp>
      <p:sp>
        <p:nvSpPr>
          <p:cNvPr id="6" name="Footer Placeholder 5"/>
          <p:cNvSpPr>
            <a:spLocks noGrp="1"/>
          </p:cNvSpPr>
          <p:nvPr>
            <p:ph type="ftr" sz="quarter" idx="11"/>
          </p:nvPr>
        </p:nvSpPr>
        <p:spPr/>
        <p:txBody>
          <a:bodyPr/>
          <a:lstStyle/>
          <a:p>
            <a:r>
              <a:rPr dirty="0"/>
              <a:t>Oracle Confidential – Internal/Restricted/Highly Restricted</a:t>
            </a:r>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9" name="Picture Placeholder 2"/>
          <p:cNvSpPr>
            <a:spLocks noGrp="1"/>
          </p:cNvSpPr>
          <p:nvPr>
            <p:ph type="pic" idx="13"/>
          </p:nvPr>
        </p:nvSpPr>
        <p:spPr bwMode="gray">
          <a:xfrm>
            <a:off x="4532312" y="1850231"/>
            <a:ext cx="5246688" cy="3969544"/>
          </a:xfrm>
          <a:solidFill>
            <a:schemeClr val="bg2"/>
          </a:solidFill>
          <a:ln w="1270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dirty="0"/>
          </a:p>
        </p:txBody>
      </p:sp>
      <p:sp>
        <p:nvSpPr>
          <p:cNvPr id="4" name="Title 3"/>
          <p:cNvSpPr>
            <a:spLocks noGrp="1"/>
          </p:cNvSpPr>
          <p:nvPr>
            <p:ph type="title"/>
          </p:nvPr>
        </p:nvSpPr>
        <p:spPr/>
        <p:txBody>
          <a:bodyPr/>
          <a:lstStyle/>
          <a:p>
            <a:r>
              <a:rPr lang="en-US" dirty="0" smtClean="0"/>
              <a:t>Click to edit Master title style</a:t>
            </a:r>
            <a:endParaRPr dirty="0"/>
          </a:p>
        </p:txBody>
      </p:sp>
    </p:spTree>
    <p:extLst>
      <p:ext uri="{BB962C8B-B14F-4D97-AF65-F5344CB8AC3E}">
        <p14:creationId xmlns:p14="http://schemas.microsoft.com/office/powerpoint/2010/main" val="745444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iOS Smartphone and Tablet: Vertical">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cstate="print">
            <a:extLst>
              <a:ext uri="{28A0092B-C50C-407E-A947-70E740481C1C}">
                <a14:useLocalDpi xmlns:a14="http://schemas.microsoft.com/office/drawing/2010/main" val="0"/>
              </a:ext>
            </a:extLst>
          </a:blip>
          <a:srcRect r="7518"/>
          <a:stretch/>
        </p:blipFill>
        <p:spPr>
          <a:xfrm rot="5400000">
            <a:off x="5748377" y="1113567"/>
            <a:ext cx="6007047" cy="4567423"/>
          </a:xfrm>
          <a:prstGeom prst="rect">
            <a:avLst/>
          </a:prstGeom>
        </p:spPr>
      </p:pic>
      <p:sp>
        <p:nvSpPr>
          <p:cNvPr id="2" name="Title 1"/>
          <p:cNvSpPr>
            <a:spLocks noGrp="1"/>
          </p:cNvSpPr>
          <p:nvPr>
            <p:ph type="title"/>
          </p:nvPr>
        </p:nvSpPr>
        <p:spPr>
          <a:xfrm>
            <a:off x="531811" y="406400"/>
            <a:ext cx="5943600" cy="889000"/>
          </a:xfrm>
        </p:spPr>
        <p:txBody>
          <a:bodyPr anchor="b"/>
          <a:lstStyle>
            <a:lvl1pPr algn="l">
              <a:defRPr sz="3600" b="0"/>
            </a:lvl1pPr>
          </a:lstStyle>
          <a:p>
            <a:r>
              <a:rPr lang="en-US" dirty="0" smtClean="0"/>
              <a:t>Click to edit Master title style</a:t>
            </a:r>
            <a:endParaRPr dirty="0"/>
          </a:p>
        </p:txBody>
      </p:sp>
      <p:sp>
        <p:nvSpPr>
          <p:cNvPr id="5" name="Date Placeholder 4"/>
          <p:cNvSpPr>
            <a:spLocks noGrp="1"/>
          </p:cNvSpPr>
          <p:nvPr>
            <p:ph type="dt" sz="half" idx="10"/>
          </p:nvPr>
        </p:nvSpPr>
        <p:spPr/>
        <p:txBody>
          <a:bodyPr/>
          <a:lstStyle/>
          <a:p>
            <a:fld id="{C447B5AF-1809-4D52-BE60-78F570C83F44}" type="datetime1">
              <a:rPr lang="en-US" smtClean="0"/>
              <a:pPr/>
              <a:t>4/23/2015</a:t>
            </a:fld>
            <a:endParaRPr dirty="0"/>
          </a:p>
        </p:txBody>
      </p:sp>
      <p:sp>
        <p:nvSpPr>
          <p:cNvPr id="6" name="Footer Placeholder 5"/>
          <p:cNvSpPr>
            <a:spLocks noGrp="1"/>
          </p:cNvSpPr>
          <p:nvPr>
            <p:ph type="ftr" sz="quarter" idx="11"/>
          </p:nvPr>
        </p:nvSpPr>
        <p:spPr/>
        <p:txBody>
          <a:bodyPr/>
          <a:lstStyle/>
          <a:p>
            <a:r>
              <a:rPr dirty="0"/>
              <a:t>Oracle Confidential – Internal/Restricted/Highly Restricted</a:t>
            </a:r>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9" name="Picture Placeholder 2"/>
          <p:cNvSpPr>
            <a:spLocks noGrp="1"/>
          </p:cNvSpPr>
          <p:nvPr>
            <p:ph type="pic" idx="13"/>
          </p:nvPr>
        </p:nvSpPr>
        <p:spPr bwMode="gray">
          <a:xfrm>
            <a:off x="6747673" y="1013144"/>
            <a:ext cx="3962137" cy="5252348"/>
          </a:xfrm>
          <a:solidFill>
            <a:schemeClr val="bg2"/>
          </a:solidFill>
          <a:ln w="1270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dirty="0"/>
          </a:p>
        </p:txBody>
      </p:sp>
      <p:pic>
        <p:nvPicPr>
          <p:cNvPr id="13" name="Picture 12" descr="Photos, screen captures, graphics can be inserted in a white mobile phone and tablet"/>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3960812" y="1905000"/>
            <a:ext cx="1840875" cy="3887139"/>
          </a:xfrm>
          <a:prstGeom prst="rect">
            <a:avLst/>
          </a:prstGeom>
        </p:spPr>
      </p:pic>
      <p:sp>
        <p:nvSpPr>
          <p:cNvPr id="14" name="Picture Placeholder 2"/>
          <p:cNvSpPr>
            <a:spLocks noGrp="1"/>
          </p:cNvSpPr>
          <p:nvPr>
            <p:ph type="pic" idx="1"/>
          </p:nvPr>
        </p:nvSpPr>
        <p:spPr bwMode="gray">
          <a:xfrm>
            <a:off x="4079443" y="2448864"/>
            <a:ext cx="1618488" cy="2834640"/>
          </a:xfrm>
          <a:solidFill>
            <a:schemeClr val="bg2"/>
          </a:solidFill>
          <a:ln w="1270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Click icon to add picture</a:t>
            </a:r>
            <a:endParaRPr dirty="0"/>
          </a:p>
        </p:txBody>
      </p:sp>
    </p:spTree>
    <p:extLst>
      <p:ext uri="{BB962C8B-B14F-4D97-AF65-F5344CB8AC3E}">
        <p14:creationId xmlns:p14="http://schemas.microsoft.com/office/powerpoint/2010/main" val="2720634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Title Slide with Picture">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10" name="Rectangle 9" descr="Full slide 4-color photo can be inserted here"/>
          <p:cNvSpPr/>
          <p:nvPr/>
        </p:nvSpPr>
        <p:spPr bwMode="hidden">
          <a:xfrm>
            <a:off x="0" y="0"/>
            <a:ext cx="12188825" cy="6858000"/>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sp>
        <p:nvSpPr>
          <p:cNvPr id="2" name="Title 1"/>
          <p:cNvSpPr>
            <a:spLocks noGrp="1"/>
          </p:cNvSpPr>
          <p:nvPr>
            <p:ph type="ctrTitle"/>
          </p:nvPr>
        </p:nvSpPr>
        <p:spPr>
          <a:xfrm>
            <a:off x="531814" y="739775"/>
            <a:ext cx="9601200" cy="1470025"/>
          </a:xfrm>
        </p:spPr>
        <p:txBody>
          <a:bodyPr/>
          <a:lstStyle>
            <a:lvl1pPr>
              <a:lnSpc>
                <a:spcPct val="80000"/>
              </a:lnSpc>
              <a:defRPr sz="4800"/>
            </a:lvl1pPr>
          </a:lstStyle>
          <a:p>
            <a:r>
              <a:rPr lang="en-US" dirty="0" smtClean="0"/>
              <a:t>Click to edit Master title style</a:t>
            </a:r>
            <a:endParaRPr dirty="0"/>
          </a:p>
        </p:txBody>
      </p:sp>
      <p:sp>
        <p:nvSpPr>
          <p:cNvPr id="3" name="Subtitle 2"/>
          <p:cNvSpPr>
            <a:spLocks noGrp="1"/>
          </p:cNvSpPr>
          <p:nvPr>
            <p:ph type="subTitle" idx="1"/>
          </p:nvPr>
        </p:nvSpPr>
        <p:spPr>
          <a:xfrm>
            <a:off x="531762" y="2286000"/>
            <a:ext cx="9601200"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dirty="0"/>
          </a:p>
        </p:txBody>
      </p:sp>
      <p:sp>
        <p:nvSpPr>
          <p:cNvPr id="13" name="Text Placeholder 12"/>
          <p:cNvSpPr>
            <a:spLocks noGrp="1"/>
          </p:cNvSpPr>
          <p:nvPr>
            <p:ph type="body" sz="quarter" idx="13" hasCustomPrompt="1"/>
          </p:nvPr>
        </p:nvSpPr>
        <p:spPr>
          <a:xfrm>
            <a:off x="531814" y="3429451"/>
            <a:ext cx="9601200"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pic>
        <p:nvPicPr>
          <p:cNvPr id="12" name="Picture 11"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ltGray">
          <a:xfrm>
            <a:off x="531812" y="6263640"/>
            <a:ext cx="1622861" cy="594360"/>
          </a:xfrm>
          <a:prstGeom prst="rect">
            <a:avLst/>
          </a:prstGeom>
        </p:spPr>
      </p:pic>
      <p:sp>
        <p:nvSpPr>
          <p:cNvPr id="7" name="Date Placeholder 6"/>
          <p:cNvSpPr>
            <a:spLocks noGrp="1"/>
          </p:cNvSpPr>
          <p:nvPr>
            <p:ph type="dt" sz="half" idx="14"/>
          </p:nvPr>
        </p:nvSpPr>
        <p:spPr/>
        <p:txBody>
          <a:bodyPr/>
          <a:lstStyle>
            <a:lvl1pPr>
              <a:defRPr>
                <a:solidFill>
                  <a:schemeClr val="tx1"/>
                </a:solidFill>
              </a:defRPr>
            </a:lvl1pPr>
          </a:lstStyle>
          <a:p>
            <a:fld id="{4C505D5A-B256-44E1-AC96-C2C7474C5D8D}" type="datetime1">
              <a:rPr lang="en-US" smtClean="0"/>
              <a:pPr/>
              <a:t>4/23/2015</a:t>
            </a:fld>
            <a:endParaRPr lang="en-US" dirty="0"/>
          </a:p>
        </p:txBody>
      </p:sp>
      <p:sp>
        <p:nvSpPr>
          <p:cNvPr id="8" name="Footer Placeholder 7"/>
          <p:cNvSpPr>
            <a:spLocks noGrp="1"/>
          </p:cNvSpPr>
          <p:nvPr>
            <p:ph type="ftr" sz="quarter" idx="15"/>
          </p:nvPr>
        </p:nvSpPr>
        <p:spPr/>
        <p:txBody>
          <a:bodyPr/>
          <a:lstStyle>
            <a:lvl1pPr>
              <a:defRPr>
                <a:solidFill>
                  <a:schemeClr val="tx1"/>
                </a:solidFill>
              </a:defRPr>
            </a:lvl1pPr>
          </a:lstStyle>
          <a:p>
            <a:r>
              <a:rPr lang="en-US" smtClean="0"/>
              <a:t>Oracle Confidential – Internal/Restricted/Highly Restricted</a:t>
            </a:r>
            <a:endParaRPr lang="en-US" dirty="0"/>
          </a:p>
        </p:txBody>
      </p:sp>
      <p:sp>
        <p:nvSpPr>
          <p:cNvPr id="14" name="TextBox 13"/>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chemeClr val="tx1"/>
                </a:solidFill>
              </a:rPr>
              <a:t>Copyright © </a:t>
            </a:r>
            <a:r>
              <a:rPr sz="850" dirty="0" smtClean="0">
                <a:solidFill>
                  <a:schemeClr val="tx1"/>
                </a:solidFill>
              </a:rPr>
              <a:t>2014</a:t>
            </a:r>
            <a:r>
              <a:rPr lang="en-US" sz="850" dirty="0" smtClean="0">
                <a:solidFill>
                  <a:schemeClr val="tx1"/>
                </a:solidFill>
              </a:rPr>
              <a:t>,</a:t>
            </a:r>
            <a:r>
              <a:rPr sz="850" dirty="0" smtClean="0">
                <a:solidFill>
                  <a:schemeClr val="tx1"/>
                </a:solidFill>
              </a:rPr>
              <a:t> </a:t>
            </a:r>
            <a:r>
              <a:rPr sz="850" dirty="0">
                <a:solidFill>
                  <a:schemeClr val="tx1"/>
                </a:solidFill>
              </a:rPr>
              <a:t>Oracle and/or its affiliates. All rights reserved.  </a:t>
            </a:r>
            <a:r>
              <a:rPr sz="850" dirty="0" smtClean="0">
                <a:solidFill>
                  <a:schemeClr val="tx1"/>
                </a:solidFill>
              </a:rPr>
              <a:t>|</a:t>
            </a:r>
            <a:endParaRPr sz="850" dirty="0">
              <a:solidFill>
                <a:schemeClr val="tx1"/>
              </a:solidFill>
            </a:endParaRPr>
          </a:p>
        </p:txBody>
      </p:sp>
    </p:spTree>
    <p:extLst>
      <p:ext uri="{BB962C8B-B14F-4D97-AF65-F5344CB8AC3E}">
        <p14:creationId xmlns:p14="http://schemas.microsoft.com/office/powerpoint/2010/main" val="26878214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sldNum="0" hd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Android Smartphone and Tablet: Horizontal">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786728" y="2011145"/>
            <a:ext cx="1819656" cy="3522853"/>
          </a:xfrm>
          <a:prstGeom prst="rect">
            <a:avLst/>
          </a:prstGeom>
        </p:spPr>
      </p:pic>
      <p:pic>
        <p:nvPicPr>
          <p:cNvPr id="11" name="Picture 10" descr="Photos, screen captures, graphics can be inserted in a white mobile phone and tablet"/>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41990" y="1585322"/>
            <a:ext cx="5829300" cy="4107283"/>
          </a:xfrm>
          <a:prstGeom prst="rect">
            <a:avLst/>
          </a:prstGeom>
        </p:spPr>
      </p:pic>
      <p:sp>
        <p:nvSpPr>
          <p:cNvPr id="3" name="Picture Placeholder 2"/>
          <p:cNvSpPr>
            <a:spLocks noGrp="1"/>
          </p:cNvSpPr>
          <p:nvPr>
            <p:ph type="pic" idx="1"/>
          </p:nvPr>
        </p:nvSpPr>
        <p:spPr bwMode="gray">
          <a:xfrm>
            <a:off x="1910171" y="2364583"/>
            <a:ext cx="1572768" cy="2833684"/>
          </a:xfrm>
          <a:solidFill>
            <a:schemeClr val="bg2"/>
          </a:solidFill>
          <a:ln w="1270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dirty="0"/>
          </a:p>
        </p:txBody>
      </p:sp>
      <p:sp>
        <p:nvSpPr>
          <p:cNvPr id="5" name="Date Placeholder 4"/>
          <p:cNvSpPr>
            <a:spLocks noGrp="1"/>
          </p:cNvSpPr>
          <p:nvPr>
            <p:ph type="dt" sz="half" idx="10"/>
          </p:nvPr>
        </p:nvSpPr>
        <p:spPr/>
        <p:txBody>
          <a:bodyPr/>
          <a:lstStyle/>
          <a:p>
            <a:fld id="{1A2474AE-A74B-49A7-B5B1-A400C0D62D32}" type="datetime1">
              <a:rPr lang="en-US" smtClean="0"/>
              <a:pPr/>
              <a:t>4/23/2015</a:t>
            </a:fld>
            <a:endParaRPr dirty="0"/>
          </a:p>
        </p:txBody>
      </p:sp>
      <p:sp>
        <p:nvSpPr>
          <p:cNvPr id="6" name="Footer Placeholder 5"/>
          <p:cNvSpPr>
            <a:spLocks noGrp="1"/>
          </p:cNvSpPr>
          <p:nvPr>
            <p:ph type="ftr" sz="quarter" idx="11"/>
          </p:nvPr>
        </p:nvSpPr>
        <p:spPr/>
        <p:txBody>
          <a:bodyPr/>
          <a:lstStyle/>
          <a:p>
            <a:r>
              <a:rPr dirty="0"/>
              <a:t>Oracle Confidential – Internal/Restricted/Highly Restricted</a:t>
            </a:r>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9" name="Picture Placeholder 2"/>
          <p:cNvSpPr>
            <a:spLocks noGrp="1"/>
          </p:cNvSpPr>
          <p:nvPr>
            <p:ph type="pic" idx="13"/>
          </p:nvPr>
        </p:nvSpPr>
        <p:spPr bwMode="gray">
          <a:xfrm>
            <a:off x="4532312" y="1975104"/>
            <a:ext cx="5248656" cy="3328416"/>
          </a:xfrm>
          <a:solidFill>
            <a:schemeClr val="bg2"/>
          </a:solidFill>
          <a:ln w="1270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dirty="0"/>
          </a:p>
        </p:txBody>
      </p:sp>
      <p:sp>
        <p:nvSpPr>
          <p:cNvPr id="4" name="Title 3"/>
          <p:cNvSpPr>
            <a:spLocks noGrp="1"/>
          </p:cNvSpPr>
          <p:nvPr>
            <p:ph type="title"/>
          </p:nvPr>
        </p:nvSpPr>
        <p:spPr/>
        <p:txBody>
          <a:bodyPr/>
          <a:lstStyle/>
          <a:p>
            <a:r>
              <a:rPr lang="en-US" dirty="0" smtClean="0"/>
              <a:t>Click to edit Master title style</a:t>
            </a:r>
            <a:endParaRPr dirty="0"/>
          </a:p>
        </p:txBody>
      </p:sp>
    </p:spTree>
    <p:extLst>
      <p:ext uri="{BB962C8B-B14F-4D97-AF65-F5344CB8AC3E}">
        <p14:creationId xmlns:p14="http://schemas.microsoft.com/office/powerpoint/2010/main" val="3629068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Android Smartphone and Tablet: Vertical">
    <p:spTree>
      <p:nvGrpSpPr>
        <p:cNvPr id="1" name=""/>
        <p:cNvGrpSpPr/>
        <p:nvPr/>
      </p:nvGrpSpPr>
      <p:grpSpPr>
        <a:xfrm>
          <a:off x="0" y="0"/>
          <a:ext cx="0" cy="0"/>
          <a:chOff x="0" y="0"/>
          <a:chExt cx="0" cy="0"/>
        </a:xfrm>
      </p:grpSpPr>
      <p:pic>
        <p:nvPicPr>
          <p:cNvPr id="21" name="Picture 20"/>
          <p:cNvPicPr>
            <a:picLocks noChangeAspect="1"/>
          </p:cNvPicPr>
          <p:nvPr userDrawn="1"/>
        </p:nvPicPr>
        <p:blipFill rotWithShape="1">
          <a:blip r:embed="rId2" cstate="print">
            <a:extLst>
              <a:ext uri="{28A0092B-C50C-407E-A947-70E740481C1C}">
                <a14:useLocalDpi xmlns:a14="http://schemas.microsoft.com/office/drawing/2010/main" val="0"/>
              </a:ext>
            </a:extLst>
          </a:blip>
          <a:srcRect r="2901"/>
          <a:stretch/>
        </p:blipFill>
        <p:spPr>
          <a:xfrm rot="5400000">
            <a:off x="5891726" y="1502667"/>
            <a:ext cx="5674025" cy="4117325"/>
          </a:xfrm>
          <a:prstGeom prst="rect">
            <a:avLst/>
          </a:prstGeom>
        </p:spPr>
      </p:pic>
      <p:sp>
        <p:nvSpPr>
          <p:cNvPr id="2" name="Title 1"/>
          <p:cNvSpPr>
            <a:spLocks noGrp="1"/>
          </p:cNvSpPr>
          <p:nvPr>
            <p:ph type="title"/>
          </p:nvPr>
        </p:nvSpPr>
        <p:spPr>
          <a:xfrm>
            <a:off x="531811" y="406400"/>
            <a:ext cx="5943600" cy="889000"/>
          </a:xfrm>
        </p:spPr>
        <p:txBody>
          <a:bodyPr anchor="b"/>
          <a:lstStyle>
            <a:lvl1pPr algn="l">
              <a:defRPr sz="3600" b="0"/>
            </a:lvl1pPr>
          </a:lstStyle>
          <a:p>
            <a:r>
              <a:rPr lang="en-US" dirty="0" smtClean="0"/>
              <a:t>Click to edit Master title style</a:t>
            </a:r>
            <a:endParaRPr dirty="0"/>
          </a:p>
        </p:txBody>
      </p:sp>
      <p:sp>
        <p:nvSpPr>
          <p:cNvPr id="5" name="Date Placeholder 4"/>
          <p:cNvSpPr>
            <a:spLocks noGrp="1"/>
          </p:cNvSpPr>
          <p:nvPr>
            <p:ph type="dt" sz="half" idx="10"/>
          </p:nvPr>
        </p:nvSpPr>
        <p:spPr/>
        <p:txBody>
          <a:bodyPr/>
          <a:lstStyle/>
          <a:p>
            <a:fld id="{4B767A9A-D0AC-47FB-851D-810FC45BAB35}" type="datetime1">
              <a:rPr lang="en-US" smtClean="0"/>
              <a:pPr/>
              <a:t>4/23/2015</a:t>
            </a:fld>
            <a:endParaRPr dirty="0"/>
          </a:p>
        </p:txBody>
      </p:sp>
      <p:sp>
        <p:nvSpPr>
          <p:cNvPr id="6" name="Footer Placeholder 5"/>
          <p:cNvSpPr>
            <a:spLocks noGrp="1"/>
          </p:cNvSpPr>
          <p:nvPr>
            <p:ph type="ftr" sz="quarter" idx="11"/>
          </p:nvPr>
        </p:nvSpPr>
        <p:spPr/>
        <p:txBody>
          <a:bodyPr/>
          <a:lstStyle/>
          <a:p>
            <a:r>
              <a:rPr dirty="0"/>
              <a:t>Oracle Confidential – Internal/Restricted/Highly Restricted</a:t>
            </a:r>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9" name="Picture Placeholder 2"/>
          <p:cNvSpPr>
            <a:spLocks noGrp="1"/>
          </p:cNvSpPr>
          <p:nvPr>
            <p:ph type="pic" idx="13"/>
          </p:nvPr>
        </p:nvSpPr>
        <p:spPr bwMode="gray">
          <a:xfrm>
            <a:off x="7061703" y="1013144"/>
            <a:ext cx="3313567" cy="5252348"/>
          </a:xfrm>
          <a:solidFill>
            <a:schemeClr val="bg2"/>
          </a:solidFill>
          <a:ln w="1270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dirty="0"/>
          </a:p>
        </p:txBody>
      </p:sp>
      <p:pic>
        <p:nvPicPr>
          <p:cNvPr id="19" name="Picture 18" descr="Photos, screen captures, graphics can be inserted in a white mobile phone and tablet"/>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969956" y="2096382"/>
            <a:ext cx="1819656" cy="3522853"/>
          </a:xfrm>
          <a:prstGeom prst="rect">
            <a:avLst/>
          </a:prstGeom>
        </p:spPr>
      </p:pic>
      <p:sp>
        <p:nvSpPr>
          <p:cNvPr id="20" name="Picture Placeholder 2"/>
          <p:cNvSpPr>
            <a:spLocks noGrp="1"/>
          </p:cNvSpPr>
          <p:nvPr>
            <p:ph type="pic" idx="1"/>
          </p:nvPr>
        </p:nvSpPr>
        <p:spPr bwMode="gray">
          <a:xfrm>
            <a:off x="4093399" y="2449820"/>
            <a:ext cx="1572768" cy="2833684"/>
          </a:xfrm>
          <a:solidFill>
            <a:schemeClr val="bg2"/>
          </a:solidFill>
          <a:ln w="1270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dirty="0"/>
          </a:p>
        </p:txBody>
      </p:sp>
    </p:spTree>
    <p:extLst>
      <p:ext uri="{BB962C8B-B14F-4D97-AF65-F5344CB8AC3E}">
        <p14:creationId xmlns:p14="http://schemas.microsoft.com/office/powerpoint/2010/main" val="3964592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p:cSld name="Metric with Picture">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8" name="Rectangle 7" descr="A large metric, brief statement, and 4-color photo can be included here"/>
          <p:cNvSpPr/>
          <p:nvPr/>
        </p:nvSpPr>
        <p:spPr bwMode="hidden">
          <a:xfrm>
            <a:off x="0" y="0"/>
            <a:ext cx="12188825" cy="6858000"/>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grpSp>
        <p:nvGrpSpPr>
          <p:cNvPr id="2" name="Group 1"/>
          <p:cNvGrpSpPr/>
          <p:nvPr/>
        </p:nvGrpSpPr>
        <p:grpSpPr>
          <a:xfrm>
            <a:off x="0" y="0"/>
            <a:ext cx="12189399" cy="6858000"/>
            <a:chOff x="-287" y="0"/>
            <a:chExt cx="12189399" cy="6858000"/>
          </a:xfrm>
        </p:grpSpPr>
        <p:sp>
          <p:nvSpPr>
            <p:cNvPr id="10" name="Rectangle 9"/>
            <p:cNvSpPr/>
            <p:nvPr/>
          </p:nvSpPr>
          <p:spPr bwMode="gray">
            <a:xfrm>
              <a:off x="-287" y="0"/>
              <a:ext cx="193962" cy="6852146"/>
            </a:xfrm>
            <a:prstGeom prst="rect">
              <a:avLst/>
            </a:prstGeom>
            <a:solidFill>
              <a:srgbClr val="DCE3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1" name="Rectangle 10"/>
            <p:cNvSpPr/>
            <p:nvPr/>
          </p:nvSpPr>
          <p:spPr bwMode="gray">
            <a:xfrm>
              <a:off x="11995151" y="5854"/>
              <a:ext cx="193960" cy="6852146"/>
            </a:xfrm>
            <a:prstGeom prst="rect">
              <a:avLst/>
            </a:prstGeom>
            <a:solidFill>
              <a:srgbClr val="DCE3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2" name="Rectangle 11"/>
            <p:cNvSpPr/>
            <p:nvPr/>
          </p:nvSpPr>
          <p:spPr bwMode="gray">
            <a:xfrm>
              <a:off x="-286" y="6400800"/>
              <a:ext cx="12189396" cy="457200"/>
            </a:xfrm>
            <a:prstGeom prst="rect">
              <a:avLst/>
            </a:prstGeom>
            <a:solidFill>
              <a:srgbClr val="DCE3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3" name="Rectangle 12"/>
            <p:cNvSpPr/>
            <p:nvPr/>
          </p:nvSpPr>
          <p:spPr bwMode="gray">
            <a:xfrm>
              <a:off x="-286" y="0"/>
              <a:ext cx="12189398" cy="192024"/>
            </a:xfrm>
            <a:prstGeom prst="rect">
              <a:avLst/>
            </a:prstGeom>
            <a:solidFill>
              <a:srgbClr val="DCE3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grpSp>
      <p:sp>
        <p:nvSpPr>
          <p:cNvPr id="5" name="Date Placeholder 4"/>
          <p:cNvSpPr>
            <a:spLocks noGrp="1"/>
          </p:cNvSpPr>
          <p:nvPr>
            <p:ph type="dt" sz="half" idx="10"/>
          </p:nvPr>
        </p:nvSpPr>
        <p:spPr/>
        <p:txBody>
          <a:bodyPr/>
          <a:lstStyle>
            <a:lvl1pPr>
              <a:defRPr>
                <a:solidFill>
                  <a:srgbClr val="5F5F5F"/>
                </a:solidFill>
              </a:defRPr>
            </a:lvl1pPr>
          </a:lstStyle>
          <a:p>
            <a:fld id="{4ADD7E43-24FB-40CC-971F-1AFB4F96D58C}" type="datetime1">
              <a:rPr lang="en-US" smtClean="0"/>
              <a:pPr/>
              <a:t>4/23/2015</a:t>
            </a:fld>
            <a:endParaRPr lang="en-US" dirty="0"/>
          </a:p>
        </p:txBody>
      </p:sp>
      <p:sp>
        <p:nvSpPr>
          <p:cNvPr id="6" name="Footer Placeholder 5"/>
          <p:cNvSpPr>
            <a:spLocks noGrp="1"/>
          </p:cNvSpPr>
          <p:nvPr>
            <p:ph type="ftr" sz="quarter" idx="11"/>
          </p:nvPr>
        </p:nvSpPr>
        <p:spPr/>
        <p:txBody>
          <a:bodyPr/>
          <a:lstStyle>
            <a:lvl1pPr>
              <a:defRPr>
                <a:solidFill>
                  <a:srgbClr val="5F5F5F"/>
                </a:solidFill>
              </a:defRPr>
            </a:lvl1pPr>
          </a:lstStyle>
          <a:p>
            <a:r>
              <a:rPr lang="en-US" smtClean="0"/>
              <a:t>Oracle Confidential – Internal/Restricted/Highly Restricted</a:t>
            </a:r>
            <a:endParaRPr lang="en-US" dirty="0"/>
          </a:p>
        </p:txBody>
      </p:sp>
      <p:sp>
        <p:nvSpPr>
          <p:cNvPr id="7" name="Slide Number Placeholder 6"/>
          <p:cNvSpPr>
            <a:spLocks noGrp="1"/>
          </p:cNvSpPr>
          <p:nvPr>
            <p:ph type="sldNum" sz="quarter" idx="12"/>
          </p:nvPr>
        </p:nvSpPr>
        <p:spPr/>
        <p:txBody>
          <a:bodyPr/>
          <a:lstStyle>
            <a:lvl1pPr>
              <a:defRPr>
                <a:solidFill>
                  <a:srgbClr val="5F5F5F"/>
                </a:solidFill>
              </a:defRPr>
            </a:lvl1pPr>
          </a:lstStyle>
          <a:p>
            <a:fld id="{C51EAA63-D034-42AE-91FA-B13B9518C7BE}" type="slidenum">
              <a:rPr lang="en-US" smtClean="0"/>
              <a:pPr/>
              <a:t>‹#›</a:t>
            </a:fld>
            <a:endParaRPr lang="en-US" dirty="0"/>
          </a:p>
        </p:txBody>
      </p:sp>
      <p:sp>
        <p:nvSpPr>
          <p:cNvPr id="22" name="Text Placeholder 12"/>
          <p:cNvSpPr>
            <a:spLocks noGrp="1"/>
          </p:cNvSpPr>
          <p:nvPr>
            <p:ph type="body" sz="quarter" idx="13" hasCustomPrompt="1"/>
          </p:nvPr>
        </p:nvSpPr>
        <p:spPr>
          <a:xfrm>
            <a:off x="760412" y="2666999"/>
            <a:ext cx="5029200" cy="1960881"/>
          </a:xfrm>
        </p:spPr>
        <p:txBody>
          <a:bodyPr>
            <a:noAutofit/>
          </a:bodyPr>
          <a:lstStyle>
            <a:lvl1pPr marL="1588" indent="0">
              <a:spcBef>
                <a:spcPts val="0"/>
              </a:spcBef>
              <a:buFontTx/>
              <a:buNone/>
              <a:defRPr sz="28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text</a:t>
            </a:r>
          </a:p>
        </p:txBody>
      </p:sp>
      <p:sp>
        <p:nvSpPr>
          <p:cNvPr id="3" name="Title 2"/>
          <p:cNvSpPr>
            <a:spLocks noGrp="1"/>
          </p:cNvSpPr>
          <p:nvPr>
            <p:ph type="title" hasCustomPrompt="1"/>
          </p:nvPr>
        </p:nvSpPr>
        <p:spPr>
          <a:xfrm>
            <a:off x="760412" y="609600"/>
            <a:ext cx="5029200" cy="2044700"/>
          </a:xfrm>
        </p:spPr>
        <p:txBody>
          <a:bodyPr/>
          <a:lstStyle>
            <a:lvl1pPr>
              <a:defRPr sz="13800" b="1"/>
            </a:lvl1pPr>
          </a:lstStyle>
          <a:p>
            <a:r>
              <a:rPr lang="en-US" dirty="0" smtClean="0"/>
              <a:t>XX</a:t>
            </a:r>
            <a:endParaRPr lang="en-US" dirty="0"/>
          </a:p>
        </p:txBody>
      </p:sp>
      <p:pic>
        <p:nvPicPr>
          <p:cNvPr id="15" name="Picture 14"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ltGray">
          <a:xfrm>
            <a:off x="531812" y="6263640"/>
            <a:ext cx="1622861" cy="594360"/>
          </a:xfrm>
          <a:prstGeom prst="rect">
            <a:avLst/>
          </a:prstGeom>
        </p:spPr>
      </p:pic>
      <p:sp>
        <p:nvSpPr>
          <p:cNvPr id="19" name="TextBox 18"/>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rgbClr val="5F5F5F"/>
                </a:solidFill>
              </a:rPr>
              <a:t>Copyright © </a:t>
            </a:r>
            <a:r>
              <a:rPr sz="850" dirty="0" smtClean="0">
                <a:solidFill>
                  <a:srgbClr val="5F5F5F"/>
                </a:solidFill>
              </a:rPr>
              <a:t>2014</a:t>
            </a:r>
            <a:r>
              <a:rPr lang="en-US" sz="850" dirty="0" smtClean="0">
                <a:solidFill>
                  <a:srgbClr val="5F5F5F"/>
                </a:solidFill>
              </a:rPr>
              <a:t>,</a:t>
            </a:r>
            <a:r>
              <a:rPr sz="850" dirty="0" smtClean="0">
                <a:solidFill>
                  <a:srgbClr val="5F5F5F"/>
                </a:solidFill>
              </a:rPr>
              <a:t> </a:t>
            </a:r>
            <a:r>
              <a:rPr sz="850" dirty="0">
                <a:solidFill>
                  <a:srgbClr val="5F5F5F"/>
                </a:solidFill>
              </a:rPr>
              <a:t>Oracle and/or its affiliates. All rights reserved.  </a:t>
            </a:r>
            <a:r>
              <a:rPr sz="850" dirty="0" smtClean="0">
                <a:solidFill>
                  <a:srgbClr val="5F5F5F"/>
                </a:solidFill>
              </a:rPr>
              <a:t>|</a:t>
            </a:r>
            <a:endParaRPr sz="850" dirty="0">
              <a:solidFill>
                <a:srgbClr val="5F5F5F"/>
              </a:solidFill>
            </a:endParaRPr>
          </a:p>
        </p:txBody>
      </p:sp>
    </p:spTree>
    <p:extLst>
      <p:ext uri="{BB962C8B-B14F-4D97-AF65-F5344CB8AC3E}">
        <p14:creationId xmlns:p14="http://schemas.microsoft.com/office/powerpoint/2010/main" val="13818175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Safe Harbor Front">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4ACD4C6-5F02-4E1D-8860-E571DA6DFE1F}" type="datetime1">
              <a:rPr lang="en-US" smtClean="0"/>
              <a:pPr/>
              <a:t>4/23/2015</a:t>
            </a:fld>
            <a:endParaRPr dirty="0"/>
          </a:p>
        </p:txBody>
      </p:sp>
      <p:sp>
        <p:nvSpPr>
          <p:cNvPr id="3" name="Footer Placeholder 2"/>
          <p:cNvSpPr>
            <a:spLocks noGrp="1"/>
          </p:cNvSpPr>
          <p:nvPr>
            <p:ph type="ftr" sz="quarter" idx="11"/>
          </p:nvPr>
        </p:nvSpPr>
        <p:spPr/>
        <p:txBody>
          <a:bodyPr/>
          <a:lstStyle/>
          <a:p>
            <a:r>
              <a:rPr dirty="0"/>
              <a:t>Oracle Confidential – Internal/Restricted/Highly Restricted</a:t>
            </a:r>
          </a:p>
        </p:txBody>
      </p:sp>
      <p:sp>
        <p:nvSpPr>
          <p:cNvPr id="4" name="Slide Number Placeholder 3"/>
          <p:cNvSpPr>
            <a:spLocks noGrp="1"/>
          </p:cNvSpPr>
          <p:nvPr>
            <p:ph type="sldNum" sz="quarter" idx="12"/>
          </p:nvPr>
        </p:nvSpPr>
        <p:spPr/>
        <p:txBody>
          <a:bodyPr/>
          <a:lstStyle/>
          <a:p>
            <a:fld id="{C51EAA63-D034-42AE-91FA-B13B9518C7BE}" type="slidenum">
              <a:rPr/>
              <a:pPr/>
              <a:t>‹#›</a:t>
            </a:fld>
            <a:endParaRPr dirty="0"/>
          </a:p>
        </p:txBody>
      </p:sp>
      <p:sp>
        <p:nvSpPr>
          <p:cNvPr id="5" name="TextBox 4"/>
          <p:cNvSpPr txBox="1"/>
          <p:nvPr/>
        </p:nvSpPr>
        <p:spPr>
          <a:xfrm>
            <a:off x="531812" y="1371600"/>
            <a:ext cx="11125200" cy="889000"/>
          </a:xfrm>
          <a:prstGeom prst="rect">
            <a:avLst/>
          </a:prstGeom>
          <a:noFill/>
        </p:spPr>
        <p:txBody>
          <a:bodyPr wrap="none" lIns="0" tIns="0" rIns="0" bIns="0" rtlCol="0" anchor="b">
            <a:noAutofit/>
          </a:bodyPr>
          <a:lstStyle/>
          <a:p>
            <a:pPr>
              <a:lnSpc>
                <a:spcPct val="90000"/>
              </a:lnSpc>
            </a:pPr>
            <a:r>
              <a:rPr sz="3200" dirty="0">
                <a:latin typeface="+mj-lt"/>
              </a:rPr>
              <a:t>Safe Harbor</a:t>
            </a:r>
            <a:r>
              <a:rPr sz="3200" baseline="0" dirty="0">
                <a:latin typeface="+mj-lt"/>
              </a:rPr>
              <a:t> Statement</a:t>
            </a:r>
            <a:endParaRPr sz="3200" dirty="0">
              <a:latin typeface="+mj-lt"/>
            </a:endParaRPr>
          </a:p>
        </p:txBody>
      </p:sp>
      <p:sp>
        <p:nvSpPr>
          <p:cNvPr id="6" name="TextBox 5"/>
          <p:cNvSpPr txBox="1"/>
          <p:nvPr/>
        </p:nvSpPr>
        <p:spPr>
          <a:xfrm>
            <a:off x="531812" y="2514600"/>
            <a:ext cx="11125200" cy="2286000"/>
          </a:xfrm>
          <a:prstGeom prst="rect">
            <a:avLst/>
          </a:prstGeom>
          <a:noFill/>
        </p:spPr>
        <p:txBody>
          <a:bodyPr wrap="square" lIns="0" tIns="0" rIns="0" bIns="0" rtlCol="0" anchor="t">
            <a:noAutofit/>
          </a:bodyPr>
          <a:lstStyle/>
          <a:p>
            <a:pPr>
              <a:lnSpc>
                <a:spcPct val="90000"/>
              </a:lnSpc>
            </a:pPr>
            <a:r>
              <a:rPr sz="2400" dirty="0">
                <a:latin typeface="+mn-lt"/>
              </a:rPr>
              <a:t>The following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and timing of any features or functionality described for Oracle’s products remains at the sole discretion of Oracle.</a:t>
            </a:r>
          </a:p>
        </p:txBody>
      </p:sp>
    </p:spTree>
    <p:extLst>
      <p:ext uri="{BB962C8B-B14F-4D97-AF65-F5344CB8AC3E}">
        <p14:creationId xmlns:p14="http://schemas.microsoft.com/office/powerpoint/2010/main" val="2597889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Safe Harbor Bac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76134E1-025A-423B-B455-DC3D3A91EDB9}" type="datetime1">
              <a:rPr lang="en-US" smtClean="0"/>
              <a:pPr/>
              <a:t>4/23/2015</a:t>
            </a:fld>
            <a:endParaRPr dirty="0"/>
          </a:p>
        </p:txBody>
      </p:sp>
      <p:sp>
        <p:nvSpPr>
          <p:cNvPr id="3" name="Footer Placeholder 2"/>
          <p:cNvSpPr>
            <a:spLocks noGrp="1"/>
          </p:cNvSpPr>
          <p:nvPr>
            <p:ph type="ftr" sz="quarter" idx="11"/>
          </p:nvPr>
        </p:nvSpPr>
        <p:spPr/>
        <p:txBody>
          <a:bodyPr/>
          <a:lstStyle/>
          <a:p>
            <a:r>
              <a:rPr dirty="0"/>
              <a:t>Oracle Confidential – Internal/Restricted/Highly Restricted</a:t>
            </a:r>
          </a:p>
        </p:txBody>
      </p:sp>
      <p:sp>
        <p:nvSpPr>
          <p:cNvPr id="4" name="Slide Number Placeholder 3"/>
          <p:cNvSpPr>
            <a:spLocks noGrp="1"/>
          </p:cNvSpPr>
          <p:nvPr>
            <p:ph type="sldNum" sz="quarter" idx="12"/>
          </p:nvPr>
        </p:nvSpPr>
        <p:spPr/>
        <p:txBody>
          <a:bodyPr/>
          <a:lstStyle/>
          <a:p>
            <a:fld id="{C51EAA63-D034-42AE-91FA-B13B9518C7BE}" type="slidenum">
              <a:rPr/>
              <a:pPr/>
              <a:t>‹#›</a:t>
            </a:fld>
            <a:endParaRPr dirty="0"/>
          </a:p>
        </p:txBody>
      </p:sp>
      <p:sp>
        <p:nvSpPr>
          <p:cNvPr id="5" name="TextBox 4"/>
          <p:cNvSpPr txBox="1"/>
          <p:nvPr/>
        </p:nvSpPr>
        <p:spPr>
          <a:xfrm>
            <a:off x="531812" y="1371600"/>
            <a:ext cx="11125200" cy="889000"/>
          </a:xfrm>
          <a:prstGeom prst="rect">
            <a:avLst/>
          </a:prstGeom>
          <a:noFill/>
        </p:spPr>
        <p:txBody>
          <a:bodyPr wrap="none" lIns="0" tIns="0" rIns="0" bIns="0" rtlCol="0" anchor="b">
            <a:noAutofit/>
          </a:bodyPr>
          <a:lstStyle/>
          <a:p>
            <a:pPr>
              <a:lnSpc>
                <a:spcPct val="90000"/>
              </a:lnSpc>
            </a:pPr>
            <a:r>
              <a:rPr sz="3200" dirty="0">
                <a:latin typeface="+mj-lt"/>
              </a:rPr>
              <a:t>Safe Harbor</a:t>
            </a:r>
            <a:r>
              <a:rPr sz="3200" baseline="0" dirty="0">
                <a:latin typeface="+mj-lt"/>
              </a:rPr>
              <a:t> Statement</a:t>
            </a:r>
            <a:endParaRPr sz="3200" dirty="0">
              <a:latin typeface="+mj-lt"/>
            </a:endParaRPr>
          </a:p>
        </p:txBody>
      </p:sp>
      <p:sp>
        <p:nvSpPr>
          <p:cNvPr id="6" name="TextBox 5"/>
          <p:cNvSpPr txBox="1"/>
          <p:nvPr/>
        </p:nvSpPr>
        <p:spPr>
          <a:xfrm>
            <a:off x="531812" y="2514600"/>
            <a:ext cx="11125200" cy="2286000"/>
          </a:xfrm>
          <a:prstGeom prst="rect">
            <a:avLst/>
          </a:prstGeom>
          <a:noFill/>
        </p:spPr>
        <p:txBody>
          <a:bodyPr wrap="square" lIns="0" tIns="0" rIns="0" bIns="0" rtlCol="0" anchor="t">
            <a:noAutofit/>
          </a:bodyPr>
          <a:lstStyle/>
          <a:p>
            <a:pPr>
              <a:lnSpc>
                <a:spcPct val="90000"/>
              </a:lnSpc>
            </a:pPr>
            <a:r>
              <a:rPr sz="2400" dirty="0">
                <a:latin typeface="+mn-lt"/>
              </a:rPr>
              <a:t>The preceding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and timing of any features or functionality described for Oracle’s products remains at the sole discretion of Oracle.</a:t>
            </a:r>
          </a:p>
        </p:txBody>
      </p:sp>
    </p:spTree>
    <p:extLst>
      <p:ext uri="{BB962C8B-B14F-4D97-AF65-F5344CB8AC3E}">
        <p14:creationId xmlns:p14="http://schemas.microsoft.com/office/powerpoint/2010/main" val="2358871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Positioning Statement">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4214A5B-588F-4C90-9D20-DD3B4D6AC865}" type="datetime1">
              <a:rPr lang="en-US" smtClean="0"/>
              <a:pPr/>
              <a:t>4/23/2015</a:t>
            </a:fld>
            <a:endParaRPr dirty="0"/>
          </a:p>
        </p:txBody>
      </p:sp>
      <p:sp>
        <p:nvSpPr>
          <p:cNvPr id="3" name="Footer Placeholder 2"/>
          <p:cNvSpPr>
            <a:spLocks noGrp="1"/>
          </p:cNvSpPr>
          <p:nvPr>
            <p:ph type="ftr" sz="quarter" idx="11"/>
          </p:nvPr>
        </p:nvSpPr>
        <p:spPr/>
        <p:txBody>
          <a:bodyPr/>
          <a:lstStyle/>
          <a:p>
            <a:r>
              <a:rPr dirty="0"/>
              <a:t>Oracle Confidential – Internal/Restricted/Highly Restricted</a:t>
            </a:r>
          </a:p>
        </p:txBody>
      </p:sp>
      <p:sp>
        <p:nvSpPr>
          <p:cNvPr id="4" name="Slide Number Placeholder 3"/>
          <p:cNvSpPr>
            <a:spLocks noGrp="1"/>
          </p:cNvSpPr>
          <p:nvPr>
            <p:ph type="sldNum" sz="quarter" idx="12"/>
          </p:nvPr>
        </p:nvSpPr>
        <p:spPr/>
        <p:txBody>
          <a:bodyPr/>
          <a:lstStyle/>
          <a:p>
            <a:fld id="{C51EAA63-D034-42AE-91FA-B13B9518C7BE}" type="slidenum">
              <a:rPr/>
              <a:pPr/>
              <a:t>‹#›</a:t>
            </a:fld>
            <a:endParaRPr dirty="0"/>
          </a:p>
        </p:txBody>
      </p:sp>
      <p:grpSp>
        <p:nvGrpSpPr>
          <p:cNvPr id="3093" name="Group 3092" descr="&quot;Hardware and Software Engineered to work together&quot; tagline in red and black"/>
          <p:cNvGrpSpPr/>
          <p:nvPr userDrawn="1"/>
        </p:nvGrpSpPr>
        <p:grpSpPr bwMode="gray">
          <a:xfrm>
            <a:off x="3263901" y="2743200"/>
            <a:ext cx="5668962" cy="1081088"/>
            <a:chOff x="3263901" y="1227138"/>
            <a:chExt cx="5668962" cy="1081088"/>
          </a:xfrm>
        </p:grpSpPr>
        <p:sp>
          <p:nvSpPr>
            <p:cNvPr id="8" name="Rectangle 5"/>
            <p:cNvSpPr>
              <a:spLocks noChangeArrowheads="1"/>
            </p:cNvSpPr>
            <p:nvPr/>
          </p:nvSpPr>
          <p:spPr bwMode="gray">
            <a:xfrm>
              <a:off x="3997326" y="1855788"/>
              <a:ext cx="73025" cy="50800"/>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dirty="0"/>
            </a:p>
          </p:txBody>
        </p:sp>
        <p:sp>
          <p:nvSpPr>
            <p:cNvPr id="9" name="Freeform 6"/>
            <p:cNvSpPr>
              <a:spLocks noEditPoints="1"/>
            </p:cNvSpPr>
            <p:nvPr/>
          </p:nvSpPr>
          <p:spPr bwMode="gray">
            <a:xfrm>
              <a:off x="4835526" y="1362075"/>
              <a:ext cx="238125" cy="317500"/>
            </a:xfrm>
            <a:custGeom>
              <a:avLst/>
              <a:gdLst>
                <a:gd name="T0" fmla="*/ 29 w 29"/>
                <a:gd name="T1" fmla="*/ 30 h 38"/>
                <a:gd name="T2" fmla="*/ 29 w 29"/>
                <a:gd name="T3" fmla="*/ 37 h 38"/>
                <a:gd name="T4" fmla="*/ 20 w 29"/>
                <a:gd name="T5" fmla="*/ 37 h 38"/>
                <a:gd name="T6" fmla="*/ 19 w 29"/>
                <a:gd name="T7" fmla="*/ 32 h 38"/>
                <a:gd name="T8" fmla="*/ 19 w 29"/>
                <a:gd name="T9" fmla="*/ 32 h 38"/>
                <a:gd name="T10" fmla="*/ 10 w 29"/>
                <a:gd name="T11" fmla="*/ 38 h 38"/>
                <a:gd name="T12" fmla="*/ 0 w 29"/>
                <a:gd name="T13" fmla="*/ 26 h 38"/>
                <a:gd name="T14" fmla="*/ 19 w 29"/>
                <a:gd name="T15" fmla="*/ 13 h 38"/>
                <a:gd name="T16" fmla="*/ 19 w 29"/>
                <a:gd name="T17" fmla="*/ 11 h 38"/>
                <a:gd name="T18" fmla="*/ 15 w 29"/>
                <a:gd name="T19" fmla="*/ 5 h 38"/>
                <a:gd name="T20" fmla="*/ 11 w 29"/>
                <a:gd name="T21" fmla="*/ 11 h 38"/>
                <a:gd name="T22" fmla="*/ 1 w 29"/>
                <a:gd name="T23" fmla="*/ 11 h 38"/>
                <a:gd name="T24" fmla="*/ 5 w 29"/>
                <a:gd name="T25" fmla="*/ 2 h 38"/>
                <a:gd name="T26" fmla="*/ 14 w 29"/>
                <a:gd name="T27" fmla="*/ 0 h 38"/>
                <a:gd name="T28" fmla="*/ 29 w 29"/>
                <a:gd name="T29" fmla="*/ 12 h 38"/>
                <a:gd name="T30" fmla="*/ 29 w 29"/>
                <a:gd name="T31" fmla="*/ 30 h 38"/>
                <a:gd name="T32" fmla="*/ 10 w 29"/>
                <a:gd name="T33" fmla="*/ 26 h 38"/>
                <a:gd name="T34" fmla="*/ 14 w 29"/>
                <a:gd name="T35" fmla="*/ 31 h 38"/>
                <a:gd name="T36" fmla="*/ 19 w 29"/>
                <a:gd name="T37" fmla="*/ 19 h 38"/>
                <a:gd name="T38" fmla="*/ 10 w 29"/>
                <a:gd name="T39" fmla="*/ 2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38">
                  <a:moveTo>
                    <a:pt x="29" y="30"/>
                  </a:moveTo>
                  <a:cubicBezTo>
                    <a:pt x="29" y="32"/>
                    <a:pt x="29" y="35"/>
                    <a:pt x="29" y="37"/>
                  </a:cubicBezTo>
                  <a:cubicBezTo>
                    <a:pt x="20" y="37"/>
                    <a:pt x="20" y="37"/>
                    <a:pt x="20" y="37"/>
                  </a:cubicBezTo>
                  <a:cubicBezTo>
                    <a:pt x="19" y="32"/>
                    <a:pt x="19" y="32"/>
                    <a:pt x="19" y="32"/>
                  </a:cubicBezTo>
                  <a:cubicBezTo>
                    <a:pt x="19" y="32"/>
                    <a:pt x="19" y="32"/>
                    <a:pt x="19" y="32"/>
                  </a:cubicBezTo>
                  <a:cubicBezTo>
                    <a:pt x="17" y="36"/>
                    <a:pt x="14" y="38"/>
                    <a:pt x="10" y="38"/>
                  </a:cubicBezTo>
                  <a:cubicBezTo>
                    <a:pt x="2" y="38"/>
                    <a:pt x="0" y="32"/>
                    <a:pt x="0" y="26"/>
                  </a:cubicBezTo>
                  <a:cubicBezTo>
                    <a:pt x="0" y="14"/>
                    <a:pt x="9" y="13"/>
                    <a:pt x="19" y="13"/>
                  </a:cubicBezTo>
                  <a:cubicBezTo>
                    <a:pt x="19" y="11"/>
                    <a:pt x="19" y="11"/>
                    <a:pt x="19" y="11"/>
                  </a:cubicBezTo>
                  <a:cubicBezTo>
                    <a:pt x="19" y="8"/>
                    <a:pt x="18" y="5"/>
                    <a:pt x="15" y="5"/>
                  </a:cubicBezTo>
                  <a:cubicBezTo>
                    <a:pt x="11" y="5"/>
                    <a:pt x="11" y="8"/>
                    <a:pt x="11" y="11"/>
                  </a:cubicBezTo>
                  <a:cubicBezTo>
                    <a:pt x="1" y="11"/>
                    <a:pt x="1" y="11"/>
                    <a:pt x="1" y="11"/>
                  </a:cubicBezTo>
                  <a:cubicBezTo>
                    <a:pt x="1" y="6"/>
                    <a:pt x="2" y="4"/>
                    <a:pt x="5" y="2"/>
                  </a:cubicBezTo>
                  <a:cubicBezTo>
                    <a:pt x="7" y="0"/>
                    <a:pt x="10" y="0"/>
                    <a:pt x="14" y="0"/>
                  </a:cubicBezTo>
                  <a:cubicBezTo>
                    <a:pt x="27" y="0"/>
                    <a:pt x="29" y="5"/>
                    <a:pt x="29" y="12"/>
                  </a:cubicBezTo>
                  <a:lnTo>
                    <a:pt x="29" y="30"/>
                  </a:lnTo>
                  <a:close/>
                  <a:moveTo>
                    <a:pt x="10" y="26"/>
                  </a:moveTo>
                  <a:cubicBezTo>
                    <a:pt x="10" y="28"/>
                    <a:pt x="10" y="31"/>
                    <a:pt x="14" y="31"/>
                  </a:cubicBezTo>
                  <a:cubicBezTo>
                    <a:pt x="20" y="31"/>
                    <a:pt x="19" y="23"/>
                    <a:pt x="19" y="19"/>
                  </a:cubicBezTo>
                  <a:cubicBezTo>
                    <a:pt x="14" y="19"/>
                    <a:pt x="10" y="19"/>
                    <a:pt x="10" y="26"/>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dirty="0"/>
            </a:p>
          </p:txBody>
        </p:sp>
        <p:sp>
          <p:nvSpPr>
            <p:cNvPr id="10" name="Freeform 7"/>
            <p:cNvSpPr>
              <a:spLocks/>
            </p:cNvSpPr>
            <p:nvPr/>
          </p:nvSpPr>
          <p:spPr bwMode="gray">
            <a:xfrm>
              <a:off x="3263901" y="1236663"/>
              <a:ext cx="288925" cy="434975"/>
            </a:xfrm>
            <a:custGeom>
              <a:avLst/>
              <a:gdLst>
                <a:gd name="T0" fmla="*/ 125 w 182"/>
                <a:gd name="T1" fmla="*/ 110 h 274"/>
                <a:gd name="T2" fmla="*/ 125 w 182"/>
                <a:gd name="T3" fmla="*/ 0 h 274"/>
                <a:gd name="T4" fmla="*/ 182 w 182"/>
                <a:gd name="T5" fmla="*/ 0 h 274"/>
                <a:gd name="T6" fmla="*/ 182 w 182"/>
                <a:gd name="T7" fmla="*/ 274 h 274"/>
                <a:gd name="T8" fmla="*/ 125 w 182"/>
                <a:gd name="T9" fmla="*/ 274 h 274"/>
                <a:gd name="T10" fmla="*/ 125 w 182"/>
                <a:gd name="T11" fmla="*/ 153 h 274"/>
                <a:gd name="T12" fmla="*/ 57 w 182"/>
                <a:gd name="T13" fmla="*/ 153 h 274"/>
                <a:gd name="T14" fmla="*/ 57 w 182"/>
                <a:gd name="T15" fmla="*/ 274 h 274"/>
                <a:gd name="T16" fmla="*/ 0 w 182"/>
                <a:gd name="T17" fmla="*/ 274 h 274"/>
                <a:gd name="T18" fmla="*/ 0 w 182"/>
                <a:gd name="T19" fmla="*/ 0 h 274"/>
                <a:gd name="T20" fmla="*/ 57 w 182"/>
                <a:gd name="T21" fmla="*/ 0 h 274"/>
                <a:gd name="T22" fmla="*/ 57 w 182"/>
                <a:gd name="T23" fmla="*/ 110 h 274"/>
                <a:gd name="T24" fmla="*/ 125 w 182"/>
                <a:gd name="T25" fmla="*/ 110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2" h="274">
                  <a:moveTo>
                    <a:pt x="125" y="110"/>
                  </a:moveTo>
                  <a:lnTo>
                    <a:pt x="125" y="0"/>
                  </a:lnTo>
                  <a:lnTo>
                    <a:pt x="182" y="0"/>
                  </a:lnTo>
                  <a:lnTo>
                    <a:pt x="182" y="274"/>
                  </a:lnTo>
                  <a:lnTo>
                    <a:pt x="125" y="274"/>
                  </a:lnTo>
                  <a:lnTo>
                    <a:pt x="125" y="153"/>
                  </a:lnTo>
                  <a:lnTo>
                    <a:pt x="57" y="153"/>
                  </a:lnTo>
                  <a:lnTo>
                    <a:pt x="57" y="274"/>
                  </a:lnTo>
                  <a:lnTo>
                    <a:pt x="0" y="274"/>
                  </a:lnTo>
                  <a:lnTo>
                    <a:pt x="0" y="0"/>
                  </a:lnTo>
                  <a:lnTo>
                    <a:pt x="57" y="0"/>
                  </a:lnTo>
                  <a:lnTo>
                    <a:pt x="57" y="110"/>
                  </a:lnTo>
                  <a:lnTo>
                    <a:pt x="125" y="11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dirty="0"/>
            </a:p>
          </p:txBody>
        </p:sp>
        <p:sp>
          <p:nvSpPr>
            <p:cNvPr id="11" name="Freeform 8"/>
            <p:cNvSpPr>
              <a:spLocks noEditPoints="1"/>
            </p:cNvSpPr>
            <p:nvPr/>
          </p:nvSpPr>
          <p:spPr bwMode="gray">
            <a:xfrm>
              <a:off x="3602038" y="1362075"/>
              <a:ext cx="246063" cy="317500"/>
            </a:xfrm>
            <a:custGeom>
              <a:avLst/>
              <a:gdLst>
                <a:gd name="T0" fmla="*/ 29 w 30"/>
                <a:gd name="T1" fmla="*/ 30 h 38"/>
                <a:gd name="T2" fmla="*/ 30 w 30"/>
                <a:gd name="T3" fmla="*/ 37 h 38"/>
                <a:gd name="T4" fmla="*/ 20 w 30"/>
                <a:gd name="T5" fmla="*/ 37 h 38"/>
                <a:gd name="T6" fmla="*/ 20 w 30"/>
                <a:gd name="T7" fmla="*/ 32 h 38"/>
                <a:gd name="T8" fmla="*/ 19 w 30"/>
                <a:gd name="T9" fmla="*/ 32 h 38"/>
                <a:gd name="T10" fmla="*/ 10 w 30"/>
                <a:gd name="T11" fmla="*/ 38 h 38"/>
                <a:gd name="T12" fmla="*/ 0 w 30"/>
                <a:gd name="T13" fmla="*/ 26 h 38"/>
                <a:gd name="T14" fmla="*/ 19 w 30"/>
                <a:gd name="T15" fmla="*/ 13 h 38"/>
                <a:gd name="T16" fmla="*/ 19 w 30"/>
                <a:gd name="T17" fmla="*/ 11 h 38"/>
                <a:gd name="T18" fmla="*/ 15 w 30"/>
                <a:gd name="T19" fmla="*/ 5 h 38"/>
                <a:gd name="T20" fmla="*/ 11 w 30"/>
                <a:gd name="T21" fmla="*/ 11 h 38"/>
                <a:gd name="T22" fmla="*/ 1 w 30"/>
                <a:gd name="T23" fmla="*/ 11 h 38"/>
                <a:gd name="T24" fmla="*/ 5 w 30"/>
                <a:gd name="T25" fmla="*/ 2 h 38"/>
                <a:gd name="T26" fmla="*/ 14 w 30"/>
                <a:gd name="T27" fmla="*/ 0 h 38"/>
                <a:gd name="T28" fmla="*/ 29 w 30"/>
                <a:gd name="T29" fmla="*/ 12 h 38"/>
                <a:gd name="T30" fmla="*/ 29 w 30"/>
                <a:gd name="T31" fmla="*/ 30 h 38"/>
                <a:gd name="T32" fmla="*/ 10 w 30"/>
                <a:gd name="T33" fmla="*/ 26 h 38"/>
                <a:gd name="T34" fmla="*/ 14 w 30"/>
                <a:gd name="T35" fmla="*/ 31 h 38"/>
                <a:gd name="T36" fmla="*/ 19 w 30"/>
                <a:gd name="T37" fmla="*/ 19 h 38"/>
                <a:gd name="T38" fmla="*/ 10 w 30"/>
                <a:gd name="T39" fmla="*/ 2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0" h="38">
                  <a:moveTo>
                    <a:pt x="29" y="30"/>
                  </a:moveTo>
                  <a:cubicBezTo>
                    <a:pt x="29" y="32"/>
                    <a:pt x="29" y="35"/>
                    <a:pt x="30" y="37"/>
                  </a:cubicBezTo>
                  <a:cubicBezTo>
                    <a:pt x="20" y="37"/>
                    <a:pt x="20" y="37"/>
                    <a:pt x="20" y="37"/>
                  </a:cubicBezTo>
                  <a:cubicBezTo>
                    <a:pt x="20" y="32"/>
                    <a:pt x="20" y="32"/>
                    <a:pt x="20" y="32"/>
                  </a:cubicBezTo>
                  <a:cubicBezTo>
                    <a:pt x="19" y="32"/>
                    <a:pt x="19" y="32"/>
                    <a:pt x="19" y="32"/>
                  </a:cubicBezTo>
                  <a:cubicBezTo>
                    <a:pt x="17" y="36"/>
                    <a:pt x="14" y="38"/>
                    <a:pt x="10" y="38"/>
                  </a:cubicBezTo>
                  <a:cubicBezTo>
                    <a:pt x="3" y="38"/>
                    <a:pt x="0" y="32"/>
                    <a:pt x="0" y="26"/>
                  </a:cubicBezTo>
                  <a:cubicBezTo>
                    <a:pt x="0" y="14"/>
                    <a:pt x="10" y="13"/>
                    <a:pt x="19" y="13"/>
                  </a:cubicBezTo>
                  <a:cubicBezTo>
                    <a:pt x="19" y="11"/>
                    <a:pt x="19" y="11"/>
                    <a:pt x="19" y="11"/>
                  </a:cubicBezTo>
                  <a:cubicBezTo>
                    <a:pt x="19" y="8"/>
                    <a:pt x="19" y="5"/>
                    <a:pt x="15" y="5"/>
                  </a:cubicBezTo>
                  <a:cubicBezTo>
                    <a:pt x="11" y="5"/>
                    <a:pt x="11" y="8"/>
                    <a:pt x="11" y="11"/>
                  </a:cubicBezTo>
                  <a:cubicBezTo>
                    <a:pt x="1" y="11"/>
                    <a:pt x="1" y="11"/>
                    <a:pt x="1" y="11"/>
                  </a:cubicBezTo>
                  <a:cubicBezTo>
                    <a:pt x="1" y="6"/>
                    <a:pt x="2" y="4"/>
                    <a:pt x="5" y="2"/>
                  </a:cubicBezTo>
                  <a:cubicBezTo>
                    <a:pt x="7" y="0"/>
                    <a:pt x="10" y="0"/>
                    <a:pt x="14" y="0"/>
                  </a:cubicBezTo>
                  <a:cubicBezTo>
                    <a:pt x="27" y="0"/>
                    <a:pt x="29" y="5"/>
                    <a:pt x="29" y="12"/>
                  </a:cubicBezTo>
                  <a:lnTo>
                    <a:pt x="29" y="30"/>
                  </a:lnTo>
                  <a:close/>
                  <a:moveTo>
                    <a:pt x="10" y="26"/>
                  </a:moveTo>
                  <a:cubicBezTo>
                    <a:pt x="10" y="28"/>
                    <a:pt x="11" y="31"/>
                    <a:pt x="14" y="31"/>
                  </a:cubicBezTo>
                  <a:cubicBezTo>
                    <a:pt x="20" y="31"/>
                    <a:pt x="19" y="23"/>
                    <a:pt x="19" y="19"/>
                  </a:cubicBezTo>
                  <a:cubicBezTo>
                    <a:pt x="14" y="19"/>
                    <a:pt x="10" y="19"/>
                    <a:pt x="10" y="26"/>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dirty="0"/>
            </a:p>
          </p:txBody>
        </p:sp>
        <p:sp>
          <p:nvSpPr>
            <p:cNvPr id="12" name="Freeform 9"/>
            <p:cNvSpPr>
              <a:spLocks/>
            </p:cNvSpPr>
            <p:nvPr/>
          </p:nvSpPr>
          <p:spPr bwMode="gray">
            <a:xfrm>
              <a:off x="3897313" y="1362075"/>
              <a:ext cx="165100" cy="309563"/>
            </a:xfrm>
            <a:custGeom>
              <a:avLst/>
              <a:gdLst>
                <a:gd name="T0" fmla="*/ 10 w 20"/>
                <a:gd name="T1" fmla="*/ 0 h 37"/>
                <a:gd name="T2" fmla="*/ 10 w 20"/>
                <a:gd name="T3" fmla="*/ 5 h 37"/>
                <a:gd name="T4" fmla="*/ 10 w 20"/>
                <a:gd name="T5" fmla="*/ 5 h 37"/>
                <a:gd name="T6" fmla="*/ 20 w 20"/>
                <a:gd name="T7" fmla="*/ 0 h 37"/>
                <a:gd name="T8" fmla="*/ 20 w 20"/>
                <a:gd name="T9" fmla="*/ 9 h 37"/>
                <a:gd name="T10" fmla="*/ 10 w 20"/>
                <a:gd name="T11" fmla="*/ 17 h 37"/>
                <a:gd name="T12" fmla="*/ 10 w 20"/>
                <a:gd name="T13" fmla="*/ 37 h 37"/>
                <a:gd name="T14" fmla="*/ 0 w 20"/>
                <a:gd name="T15" fmla="*/ 37 h 37"/>
                <a:gd name="T16" fmla="*/ 0 w 20"/>
                <a:gd name="T17" fmla="*/ 0 h 37"/>
                <a:gd name="T18" fmla="*/ 10 w 20"/>
                <a:gd name="T19"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 h="37">
                  <a:moveTo>
                    <a:pt x="10" y="0"/>
                  </a:moveTo>
                  <a:cubicBezTo>
                    <a:pt x="10" y="5"/>
                    <a:pt x="10" y="5"/>
                    <a:pt x="10" y="5"/>
                  </a:cubicBezTo>
                  <a:cubicBezTo>
                    <a:pt x="10" y="5"/>
                    <a:pt x="10" y="5"/>
                    <a:pt x="10" y="5"/>
                  </a:cubicBezTo>
                  <a:cubicBezTo>
                    <a:pt x="12" y="1"/>
                    <a:pt x="15" y="0"/>
                    <a:pt x="20" y="0"/>
                  </a:cubicBezTo>
                  <a:cubicBezTo>
                    <a:pt x="20" y="9"/>
                    <a:pt x="20" y="9"/>
                    <a:pt x="20" y="9"/>
                  </a:cubicBezTo>
                  <a:cubicBezTo>
                    <a:pt x="11" y="8"/>
                    <a:pt x="10" y="13"/>
                    <a:pt x="10" y="17"/>
                  </a:cubicBezTo>
                  <a:cubicBezTo>
                    <a:pt x="10" y="37"/>
                    <a:pt x="10" y="37"/>
                    <a:pt x="10" y="37"/>
                  </a:cubicBezTo>
                  <a:cubicBezTo>
                    <a:pt x="0" y="37"/>
                    <a:pt x="0" y="37"/>
                    <a:pt x="0" y="37"/>
                  </a:cubicBezTo>
                  <a:cubicBezTo>
                    <a:pt x="0" y="0"/>
                    <a:pt x="0" y="0"/>
                    <a:pt x="0" y="0"/>
                  </a:cubicBezTo>
                  <a:lnTo>
                    <a:pt x="10"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dirty="0"/>
            </a:p>
          </p:txBody>
        </p:sp>
        <p:sp>
          <p:nvSpPr>
            <p:cNvPr id="13" name="Freeform 10"/>
            <p:cNvSpPr>
              <a:spLocks/>
            </p:cNvSpPr>
            <p:nvPr/>
          </p:nvSpPr>
          <p:spPr bwMode="gray">
            <a:xfrm>
              <a:off x="4367213" y="1362075"/>
              <a:ext cx="444500" cy="309563"/>
            </a:xfrm>
            <a:custGeom>
              <a:avLst/>
              <a:gdLst>
                <a:gd name="T0" fmla="*/ 0 w 280"/>
                <a:gd name="T1" fmla="*/ 0 h 195"/>
                <a:gd name="T2" fmla="*/ 52 w 280"/>
                <a:gd name="T3" fmla="*/ 0 h 195"/>
                <a:gd name="T4" fmla="*/ 77 w 280"/>
                <a:gd name="T5" fmla="*/ 148 h 195"/>
                <a:gd name="T6" fmla="*/ 77 w 280"/>
                <a:gd name="T7" fmla="*/ 148 h 195"/>
                <a:gd name="T8" fmla="*/ 114 w 280"/>
                <a:gd name="T9" fmla="*/ 0 h 195"/>
                <a:gd name="T10" fmla="*/ 171 w 280"/>
                <a:gd name="T11" fmla="*/ 0 h 195"/>
                <a:gd name="T12" fmla="*/ 202 w 280"/>
                <a:gd name="T13" fmla="*/ 148 h 195"/>
                <a:gd name="T14" fmla="*/ 202 w 280"/>
                <a:gd name="T15" fmla="*/ 148 h 195"/>
                <a:gd name="T16" fmla="*/ 233 w 280"/>
                <a:gd name="T17" fmla="*/ 0 h 195"/>
                <a:gd name="T18" fmla="*/ 280 w 280"/>
                <a:gd name="T19" fmla="*/ 0 h 195"/>
                <a:gd name="T20" fmla="*/ 233 w 280"/>
                <a:gd name="T21" fmla="*/ 195 h 195"/>
                <a:gd name="T22" fmla="*/ 176 w 280"/>
                <a:gd name="T23" fmla="*/ 195 h 195"/>
                <a:gd name="T24" fmla="*/ 140 w 280"/>
                <a:gd name="T25" fmla="*/ 63 h 195"/>
                <a:gd name="T26" fmla="*/ 140 w 280"/>
                <a:gd name="T27" fmla="*/ 63 h 195"/>
                <a:gd name="T28" fmla="*/ 103 w 280"/>
                <a:gd name="T29" fmla="*/ 195 h 195"/>
                <a:gd name="T30" fmla="*/ 46 w 280"/>
                <a:gd name="T31" fmla="*/ 195 h 195"/>
                <a:gd name="T32" fmla="*/ 0 w 280"/>
                <a:gd name="T33" fmla="*/ 0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0" h="195">
                  <a:moveTo>
                    <a:pt x="0" y="0"/>
                  </a:moveTo>
                  <a:lnTo>
                    <a:pt x="52" y="0"/>
                  </a:lnTo>
                  <a:lnTo>
                    <a:pt x="77" y="148"/>
                  </a:lnTo>
                  <a:lnTo>
                    <a:pt x="77" y="148"/>
                  </a:lnTo>
                  <a:lnTo>
                    <a:pt x="114" y="0"/>
                  </a:lnTo>
                  <a:lnTo>
                    <a:pt x="171" y="0"/>
                  </a:lnTo>
                  <a:lnTo>
                    <a:pt x="202" y="148"/>
                  </a:lnTo>
                  <a:lnTo>
                    <a:pt x="202" y="148"/>
                  </a:lnTo>
                  <a:lnTo>
                    <a:pt x="233" y="0"/>
                  </a:lnTo>
                  <a:lnTo>
                    <a:pt x="280" y="0"/>
                  </a:lnTo>
                  <a:lnTo>
                    <a:pt x="233" y="195"/>
                  </a:lnTo>
                  <a:lnTo>
                    <a:pt x="176" y="195"/>
                  </a:lnTo>
                  <a:lnTo>
                    <a:pt x="140" y="63"/>
                  </a:lnTo>
                  <a:lnTo>
                    <a:pt x="140" y="63"/>
                  </a:lnTo>
                  <a:lnTo>
                    <a:pt x="103" y="195"/>
                  </a:lnTo>
                  <a:lnTo>
                    <a:pt x="46" y="195"/>
                  </a:lnTo>
                  <a:lnTo>
                    <a:pt x="0"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dirty="0"/>
            </a:p>
          </p:txBody>
        </p:sp>
        <p:sp>
          <p:nvSpPr>
            <p:cNvPr id="14" name="Freeform 11"/>
            <p:cNvSpPr>
              <a:spLocks/>
            </p:cNvSpPr>
            <p:nvPr/>
          </p:nvSpPr>
          <p:spPr bwMode="gray">
            <a:xfrm>
              <a:off x="5132388" y="1362075"/>
              <a:ext cx="155575" cy="309563"/>
            </a:xfrm>
            <a:custGeom>
              <a:avLst/>
              <a:gdLst>
                <a:gd name="T0" fmla="*/ 10 w 19"/>
                <a:gd name="T1" fmla="*/ 0 h 37"/>
                <a:gd name="T2" fmla="*/ 10 w 19"/>
                <a:gd name="T3" fmla="*/ 5 h 37"/>
                <a:gd name="T4" fmla="*/ 10 w 19"/>
                <a:gd name="T5" fmla="*/ 5 h 37"/>
                <a:gd name="T6" fmla="*/ 19 w 19"/>
                <a:gd name="T7" fmla="*/ 0 h 37"/>
                <a:gd name="T8" fmla="*/ 19 w 19"/>
                <a:gd name="T9" fmla="*/ 9 h 37"/>
                <a:gd name="T10" fmla="*/ 10 w 19"/>
                <a:gd name="T11" fmla="*/ 17 h 37"/>
                <a:gd name="T12" fmla="*/ 10 w 19"/>
                <a:gd name="T13" fmla="*/ 37 h 37"/>
                <a:gd name="T14" fmla="*/ 0 w 19"/>
                <a:gd name="T15" fmla="*/ 37 h 37"/>
                <a:gd name="T16" fmla="*/ 0 w 19"/>
                <a:gd name="T17" fmla="*/ 0 h 37"/>
                <a:gd name="T18" fmla="*/ 10 w 19"/>
                <a:gd name="T19"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 h="37">
                  <a:moveTo>
                    <a:pt x="10" y="0"/>
                  </a:moveTo>
                  <a:cubicBezTo>
                    <a:pt x="10" y="5"/>
                    <a:pt x="10" y="5"/>
                    <a:pt x="10" y="5"/>
                  </a:cubicBezTo>
                  <a:cubicBezTo>
                    <a:pt x="10" y="5"/>
                    <a:pt x="10" y="5"/>
                    <a:pt x="10" y="5"/>
                  </a:cubicBezTo>
                  <a:cubicBezTo>
                    <a:pt x="12" y="1"/>
                    <a:pt x="15" y="0"/>
                    <a:pt x="19" y="0"/>
                  </a:cubicBezTo>
                  <a:cubicBezTo>
                    <a:pt x="19" y="9"/>
                    <a:pt x="19" y="9"/>
                    <a:pt x="19" y="9"/>
                  </a:cubicBezTo>
                  <a:cubicBezTo>
                    <a:pt x="10" y="8"/>
                    <a:pt x="10" y="13"/>
                    <a:pt x="10" y="17"/>
                  </a:cubicBezTo>
                  <a:cubicBezTo>
                    <a:pt x="10" y="37"/>
                    <a:pt x="10" y="37"/>
                    <a:pt x="10" y="37"/>
                  </a:cubicBezTo>
                  <a:cubicBezTo>
                    <a:pt x="0" y="37"/>
                    <a:pt x="0" y="37"/>
                    <a:pt x="0" y="37"/>
                  </a:cubicBezTo>
                  <a:cubicBezTo>
                    <a:pt x="0" y="0"/>
                    <a:pt x="0" y="0"/>
                    <a:pt x="0" y="0"/>
                  </a:cubicBezTo>
                  <a:lnTo>
                    <a:pt x="10"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dirty="0"/>
            </a:p>
          </p:txBody>
        </p:sp>
        <p:sp>
          <p:nvSpPr>
            <p:cNvPr id="15" name="Freeform 12"/>
            <p:cNvSpPr>
              <a:spLocks noEditPoints="1"/>
            </p:cNvSpPr>
            <p:nvPr/>
          </p:nvSpPr>
          <p:spPr bwMode="gray">
            <a:xfrm>
              <a:off x="5321301" y="1362075"/>
              <a:ext cx="246063" cy="317500"/>
            </a:xfrm>
            <a:custGeom>
              <a:avLst/>
              <a:gdLst>
                <a:gd name="T0" fmla="*/ 10 w 30"/>
                <a:gd name="T1" fmla="*/ 20 h 38"/>
                <a:gd name="T2" fmla="*/ 15 w 30"/>
                <a:gd name="T3" fmla="*/ 31 h 38"/>
                <a:gd name="T4" fmla="*/ 19 w 30"/>
                <a:gd name="T5" fmla="*/ 25 h 38"/>
                <a:gd name="T6" fmla="*/ 30 w 30"/>
                <a:gd name="T7" fmla="*/ 25 h 38"/>
                <a:gd name="T8" fmla="*/ 26 w 30"/>
                <a:gd name="T9" fmla="*/ 34 h 38"/>
                <a:gd name="T10" fmla="*/ 15 w 30"/>
                <a:gd name="T11" fmla="*/ 38 h 38"/>
                <a:gd name="T12" fmla="*/ 0 w 30"/>
                <a:gd name="T13" fmla="*/ 18 h 38"/>
                <a:gd name="T14" fmla="*/ 15 w 30"/>
                <a:gd name="T15" fmla="*/ 0 h 38"/>
                <a:gd name="T16" fmla="*/ 30 w 30"/>
                <a:gd name="T17" fmla="*/ 20 h 38"/>
                <a:gd name="T18" fmla="*/ 10 w 30"/>
                <a:gd name="T19" fmla="*/ 20 h 38"/>
                <a:gd name="T20" fmla="*/ 20 w 30"/>
                <a:gd name="T21" fmla="*/ 15 h 38"/>
                <a:gd name="T22" fmla="*/ 15 w 30"/>
                <a:gd name="T23" fmla="*/ 6 h 38"/>
                <a:gd name="T24" fmla="*/ 10 w 30"/>
                <a:gd name="T25" fmla="*/ 15 h 38"/>
                <a:gd name="T26" fmla="*/ 20 w 30"/>
                <a:gd name="T27" fmla="*/ 15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 h="38">
                  <a:moveTo>
                    <a:pt x="10" y="20"/>
                  </a:moveTo>
                  <a:cubicBezTo>
                    <a:pt x="10" y="25"/>
                    <a:pt x="11" y="31"/>
                    <a:pt x="15" y="31"/>
                  </a:cubicBezTo>
                  <a:cubicBezTo>
                    <a:pt x="19" y="31"/>
                    <a:pt x="19" y="28"/>
                    <a:pt x="19" y="25"/>
                  </a:cubicBezTo>
                  <a:cubicBezTo>
                    <a:pt x="30" y="25"/>
                    <a:pt x="30" y="25"/>
                    <a:pt x="30" y="25"/>
                  </a:cubicBezTo>
                  <a:cubicBezTo>
                    <a:pt x="30" y="29"/>
                    <a:pt x="28" y="32"/>
                    <a:pt x="26" y="34"/>
                  </a:cubicBezTo>
                  <a:cubicBezTo>
                    <a:pt x="24" y="36"/>
                    <a:pt x="20" y="38"/>
                    <a:pt x="15" y="38"/>
                  </a:cubicBezTo>
                  <a:cubicBezTo>
                    <a:pt x="2" y="38"/>
                    <a:pt x="0" y="30"/>
                    <a:pt x="0" y="18"/>
                  </a:cubicBezTo>
                  <a:cubicBezTo>
                    <a:pt x="0" y="8"/>
                    <a:pt x="2" y="0"/>
                    <a:pt x="15" y="0"/>
                  </a:cubicBezTo>
                  <a:cubicBezTo>
                    <a:pt x="29" y="0"/>
                    <a:pt x="30" y="8"/>
                    <a:pt x="30" y="20"/>
                  </a:cubicBezTo>
                  <a:lnTo>
                    <a:pt x="10" y="20"/>
                  </a:lnTo>
                  <a:close/>
                  <a:moveTo>
                    <a:pt x="20" y="15"/>
                  </a:moveTo>
                  <a:cubicBezTo>
                    <a:pt x="20" y="11"/>
                    <a:pt x="20" y="6"/>
                    <a:pt x="15" y="6"/>
                  </a:cubicBezTo>
                  <a:cubicBezTo>
                    <a:pt x="10" y="6"/>
                    <a:pt x="10" y="11"/>
                    <a:pt x="10" y="15"/>
                  </a:cubicBezTo>
                  <a:lnTo>
                    <a:pt x="20" y="15"/>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dirty="0"/>
            </a:p>
          </p:txBody>
        </p:sp>
        <p:sp>
          <p:nvSpPr>
            <p:cNvPr id="16" name="Freeform 13"/>
            <p:cNvSpPr>
              <a:spLocks noEditPoints="1"/>
            </p:cNvSpPr>
            <p:nvPr/>
          </p:nvSpPr>
          <p:spPr bwMode="gray">
            <a:xfrm>
              <a:off x="5748338" y="1362075"/>
              <a:ext cx="247650" cy="317500"/>
            </a:xfrm>
            <a:custGeom>
              <a:avLst/>
              <a:gdLst>
                <a:gd name="T0" fmla="*/ 29 w 30"/>
                <a:gd name="T1" fmla="*/ 30 h 38"/>
                <a:gd name="T2" fmla="*/ 30 w 30"/>
                <a:gd name="T3" fmla="*/ 37 h 38"/>
                <a:gd name="T4" fmla="*/ 20 w 30"/>
                <a:gd name="T5" fmla="*/ 37 h 38"/>
                <a:gd name="T6" fmla="*/ 20 w 30"/>
                <a:gd name="T7" fmla="*/ 32 h 38"/>
                <a:gd name="T8" fmla="*/ 20 w 30"/>
                <a:gd name="T9" fmla="*/ 32 h 38"/>
                <a:gd name="T10" fmla="*/ 10 w 30"/>
                <a:gd name="T11" fmla="*/ 38 h 38"/>
                <a:gd name="T12" fmla="*/ 0 w 30"/>
                <a:gd name="T13" fmla="*/ 26 h 38"/>
                <a:gd name="T14" fmla="*/ 19 w 30"/>
                <a:gd name="T15" fmla="*/ 13 h 38"/>
                <a:gd name="T16" fmla="*/ 19 w 30"/>
                <a:gd name="T17" fmla="*/ 11 h 38"/>
                <a:gd name="T18" fmla="*/ 15 w 30"/>
                <a:gd name="T19" fmla="*/ 5 h 38"/>
                <a:gd name="T20" fmla="*/ 11 w 30"/>
                <a:gd name="T21" fmla="*/ 11 h 38"/>
                <a:gd name="T22" fmla="*/ 1 w 30"/>
                <a:gd name="T23" fmla="*/ 11 h 38"/>
                <a:gd name="T24" fmla="*/ 5 w 30"/>
                <a:gd name="T25" fmla="*/ 2 h 38"/>
                <a:gd name="T26" fmla="*/ 15 w 30"/>
                <a:gd name="T27" fmla="*/ 0 h 38"/>
                <a:gd name="T28" fmla="*/ 29 w 30"/>
                <a:gd name="T29" fmla="*/ 12 h 38"/>
                <a:gd name="T30" fmla="*/ 29 w 30"/>
                <a:gd name="T31" fmla="*/ 30 h 38"/>
                <a:gd name="T32" fmla="*/ 10 w 30"/>
                <a:gd name="T33" fmla="*/ 26 h 38"/>
                <a:gd name="T34" fmla="*/ 14 w 30"/>
                <a:gd name="T35" fmla="*/ 31 h 38"/>
                <a:gd name="T36" fmla="*/ 19 w 30"/>
                <a:gd name="T37" fmla="*/ 19 h 38"/>
                <a:gd name="T38" fmla="*/ 10 w 30"/>
                <a:gd name="T39" fmla="*/ 2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0" h="38">
                  <a:moveTo>
                    <a:pt x="29" y="30"/>
                  </a:moveTo>
                  <a:cubicBezTo>
                    <a:pt x="29" y="32"/>
                    <a:pt x="29" y="35"/>
                    <a:pt x="30" y="37"/>
                  </a:cubicBezTo>
                  <a:cubicBezTo>
                    <a:pt x="20" y="37"/>
                    <a:pt x="20" y="37"/>
                    <a:pt x="20" y="37"/>
                  </a:cubicBezTo>
                  <a:cubicBezTo>
                    <a:pt x="20" y="32"/>
                    <a:pt x="20" y="32"/>
                    <a:pt x="20" y="32"/>
                  </a:cubicBezTo>
                  <a:cubicBezTo>
                    <a:pt x="20" y="32"/>
                    <a:pt x="20" y="32"/>
                    <a:pt x="20" y="32"/>
                  </a:cubicBezTo>
                  <a:cubicBezTo>
                    <a:pt x="17" y="36"/>
                    <a:pt x="14" y="38"/>
                    <a:pt x="10" y="38"/>
                  </a:cubicBezTo>
                  <a:cubicBezTo>
                    <a:pt x="3" y="38"/>
                    <a:pt x="0" y="32"/>
                    <a:pt x="0" y="26"/>
                  </a:cubicBezTo>
                  <a:cubicBezTo>
                    <a:pt x="0" y="14"/>
                    <a:pt x="10" y="13"/>
                    <a:pt x="19" y="13"/>
                  </a:cubicBezTo>
                  <a:cubicBezTo>
                    <a:pt x="19" y="11"/>
                    <a:pt x="19" y="11"/>
                    <a:pt x="19" y="11"/>
                  </a:cubicBezTo>
                  <a:cubicBezTo>
                    <a:pt x="19" y="8"/>
                    <a:pt x="19" y="5"/>
                    <a:pt x="15" y="5"/>
                  </a:cubicBezTo>
                  <a:cubicBezTo>
                    <a:pt x="11" y="5"/>
                    <a:pt x="11" y="8"/>
                    <a:pt x="11" y="11"/>
                  </a:cubicBezTo>
                  <a:cubicBezTo>
                    <a:pt x="1" y="11"/>
                    <a:pt x="1" y="11"/>
                    <a:pt x="1" y="11"/>
                  </a:cubicBezTo>
                  <a:cubicBezTo>
                    <a:pt x="1" y="6"/>
                    <a:pt x="3" y="4"/>
                    <a:pt x="5" y="2"/>
                  </a:cubicBezTo>
                  <a:cubicBezTo>
                    <a:pt x="7" y="0"/>
                    <a:pt x="11" y="0"/>
                    <a:pt x="15" y="0"/>
                  </a:cubicBezTo>
                  <a:cubicBezTo>
                    <a:pt x="28" y="0"/>
                    <a:pt x="29" y="5"/>
                    <a:pt x="29" y="12"/>
                  </a:cubicBezTo>
                  <a:lnTo>
                    <a:pt x="29" y="30"/>
                  </a:lnTo>
                  <a:close/>
                  <a:moveTo>
                    <a:pt x="10" y="26"/>
                  </a:moveTo>
                  <a:cubicBezTo>
                    <a:pt x="10" y="28"/>
                    <a:pt x="11" y="31"/>
                    <a:pt x="14" y="31"/>
                  </a:cubicBezTo>
                  <a:cubicBezTo>
                    <a:pt x="20" y="31"/>
                    <a:pt x="19" y="23"/>
                    <a:pt x="19" y="19"/>
                  </a:cubicBezTo>
                  <a:cubicBezTo>
                    <a:pt x="14" y="19"/>
                    <a:pt x="10" y="19"/>
                    <a:pt x="10" y="26"/>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dirty="0"/>
            </a:p>
          </p:txBody>
        </p:sp>
        <p:sp>
          <p:nvSpPr>
            <p:cNvPr id="17" name="Freeform 14"/>
            <p:cNvSpPr>
              <a:spLocks/>
            </p:cNvSpPr>
            <p:nvPr/>
          </p:nvSpPr>
          <p:spPr bwMode="gray">
            <a:xfrm>
              <a:off x="6045201" y="1362075"/>
              <a:ext cx="230188" cy="309563"/>
            </a:xfrm>
            <a:custGeom>
              <a:avLst/>
              <a:gdLst>
                <a:gd name="T0" fmla="*/ 11 w 28"/>
                <a:gd name="T1" fmla="*/ 4 h 37"/>
                <a:gd name="T2" fmla="*/ 11 w 28"/>
                <a:gd name="T3" fmla="*/ 4 h 37"/>
                <a:gd name="T4" fmla="*/ 14 w 28"/>
                <a:gd name="T5" fmla="*/ 1 h 37"/>
                <a:gd name="T6" fmla="*/ 19 w 28"/>
                <a:gd name="T7" fmla="*/ 0 h 37"/>
                <a:gd name="T8" fmla="*/ 28 w 28"/>
                <a:gd name="T9" fmla="*/ 8 h 37"/>
                <a:gd name="T10" fmla="*/ 28 w 28"/>
                <a:gd name="T11" fmla="*/ 37 h 37"/>
                <a:gd name="T12" fmla="*/ 18 w 28"/>
                <a:gd name="T13" fmla="*/ 37 h 37"/>
                <a:gd name="T14" fmla="*/ 18 w 28"/>
                <a:gd name="T15" fmla="*/ 12 h 37"/>
                <a:gd name="T16" fmla="*/ 14 w 28"/>
                <a:gd name="T17" fmla="*/ 6 h 37"/>
                <a:gd name="T18" fmla="*/ 11 w 28"/>
                <a:gd name="T19" fmla="*/ 12 h 37"/>
                <a:gd name="T20" fmla="*/ 11 w 28"/>
                <a:gd name="T21" fmla="*/ 37 h 37"/>
                <a:gd name="T22" fmla="*/ 0 w 28"/>
                <a:gd name="T23" fmla="*/ 37 h 37"/>
                <a:gd name="T24" fmla="*/ 0 w 28"/>
                <a:gd name="T25" fmla="*/ 0 h 37"/>
                <a:gd name="T26" fmla="*/ 11 w 28"/>
                <a:gd name="T27" fmla="*/ 0 h 37"/>
                <a:gd name="T28" fmla="*/ 11 w 28"/>
                <a:gd name="T29" fmla="*/ 4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 h="37">
                  <a:moveTo>
                    <a:pt x="11" y="4"/>
                  </a:moveTo>
                  <a:cubicBezTo>
                    <a:pt x="11" y="4"/>
                    <a:pt x="11" y="4"/>
                    <a:pt x="11" y="4"/>
                  </a:cubicBezTo>
                  <a:cubicBezTo>
                    <a:pt x="12" y="2"/>
                    <a:pt x="13" y="1"/>
                    <a:pt x="14" y="1"/>
                  </a:cubicBezTo>
                  <a:cubicBezTo>
                    <a:pt x="16" y="0"/>
                    <a:pt x="17" y="0"/>
                    <a:pt x="19" y="0"/>
                  </a:cubicBezTo>
                  <a:cubicBezTo>
                    <a:pt x="24" y="0"/>
                    <a:pt x="28" y="2"/>
                    <a:pt x="28" y="8"/>
                  </a:cubicBezTo>
                  <a:cubicBezTo>
                    <a:pt x="28" y="37"/>
                    <a:pt x="28" y="37"/>
                    <a:pt x="28" y="37"/>
                  </a:cubicBezTo>
                  <a:cubicBezTo>
                    <a:pt x="18" y="37"/>
                    <a:pt x="18" y="37"/>
                    <a:pt x="18" y="37"/>
                  </a:cubicBezTo>
                  <a:cubicBezTo>
                    <a:pt x="18" y="12"/>
                    <a:pt x="18" y="12"/>
                    <a:pt x="18" y="12"/>
                  </a:cubicBezTo>
                  <a:cubicBezTo>
                    <a:pt x="18" y="8"/>
                    <a:pt x="18" y="6"/>
                    <a:pt x="14" y="6"/>
                  </a:cubicBezTo>
                  <a:cubicBezTo>
                    <a:pt x="11" y="6"/>
                    <a:pt x="11" y="8"/>
                    <a:pt x="11" y="12"/>
                  </a:cubicBezTo>
                  <a:cubicBezTo>
                    <a:pt x="11" y="37"/>
                    <a:pt x="11" y="37"/>
                    <a:pt x="11" y="37"/>
                  </a:cubicBezTo>
                  <a:cubicBezTo>
                    <a:pt x="0" y="37"/>
                    <a:pt x="0" y="37"/>
                    <a:pt x="0" y="37"/>
                  </a:cubicBezTo>
                  <a:cubicBezTo>
                    <a:pt x="0" y="0"/>
                    <a:pt x="0" y="0"/>
                    <a:pt x="0" y="0"/>
                  </a:cubicBezTo>
                  <a:cubicBezTo>
                    <a:pt x="11" y="0"/>
                    <a:pt x="11" y="0"/>
                    <a:pt x="11" y="0"/>
                  </a:cubicBezTo>
                  <a:lnTo>
                    <a:pt x="11" y="4"/>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dirty="0"/>
            </a:p>
          </p:txBody>
        </p:sp>
        <p:sp>
          <p:nvSpPr>
            <p:cNvPr id="18" name="Freeform 15"/>
            <p:cNvSpPr>
              <a:spLocks noEditPoints="1"/>
            </p:cNvSpPr>
            <p:nvPr/>
          </p:nvSpPr>
          <p:spPr bwMode="gray">
            <a:xfrm>
              <a:off x="6332538" y="1236663"/>
              <a:ext cx="239713" cy="442913"/>
            </a:xfrm>
            <a:custGeom>
              <a:avLst/>
              <a:gdLst>
                <a:gd name="T0" fmla="*/ 19 w 29"/>
                <a:gd name="T1" fmla="*/ 52 h 53"/>
                <a:gd name="T2" fmla="*/ 19 w 29"/>
                <a:gd name="T3" fmla="*/ 48 h 53"/>
                <a:gd name="T4" fmla="*/ 19 w 29"/>
                <a:gd name="T5" fmla="*/ 48 h 53"/>
                <a:gd name="T6" fmla="*/ 10 w 29"/>
                <a:gd name="T7" fmla="*/ 53 h 53"/>
                <a:gd name="T8" fmla="*/ 0 w 29"/>
                <a:gd name="T9" fmla="*/ 33 h 53"/>
                <a:gd name="T10" fmla="*/ 10 w 29"/>
                <a:gd name="T11" fmla="*/ 15 h 53"/>
                <a:gd name="T12" fmla="*/ 19 w 29"/>
                <a:gd name="T13" fmla="*/ 19 h 53"/>
                <a:gd name="T14" fmla="*/ 19 w 29"/>
                <a:gd name="T15" fmla="*/ 19 h 53"/>
                <a:gd name="T16" fmla="*/ 19 w 29"/>
                <a:gd name="T17" fmla="*/ 0 h 53"/>
                <a:gd name="T18" fmla="*/ 29 w 29"/>
                <a:gd name="T19" fmla="*/ 0 h 53"/>
                <a:gd name="T20" fmla="*/ 29 w 29"/>
                <a:gd name="T21" fmla="*/ 52 h 53"/>
                <a:gd name="T22" fmla="*/ 19 w 29"/>
                <a:gd name="T23" fmla="*/ 52 h 53"/>
                <a:gd name="T24" fmla="*/ 19 w 29"/>
                <a:gd name="T25" fmla="*/ 33 h 53"/>
                <a:gd name="T26" fmla="*/ 15 w 29"/>
                <a:gd name="T27" fmla="*/ 21 h 53"/>
                <a:gd name="T28" fmla="*/ 10 w 29"/>
                <a:gd name="T29" fmla="*/ 33 h 53"/>
                <a:gd name="T30" fmla="*/ 15 w 29"/>
                <a:gd name="T31" fmla="*/ 46 h 53"/>
                <a:gd name="T32" fmla="*/ 19 w 29"/>
                <a:gd name="T33" fmla="*/ 3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 h="53">
                  <a:moveTo>
                    <a:pt x="19" y="52"/>
                  </a:moveTo>
                  <a:cubicBezTo>
                    <a:pt x="19" y="48"/>
                    <a:pt x="19" y="48"/>
                    <a:pt x="19" y="48"/>
                  </a:cubicBezTo>
                  <a:cubicBezTo>
                    <a:pt x="19" y="48"/>
                    <a:pt x="19" y="48"/>
                    <a:pt x="19" y="48"/>
                  </a:cubicBezTo>
                  <a:cubicBezTo>
                    <a:pt x="17" y="51"/>
                    <a:pt x="14" y="53"/>
                    <a:pt x="10" y="53"/>
                  </a:cubicBezTo>
                  <a:cubicBezTo>
                    <a:pt x="0" y="53"/>
                    <a:pt x="0" y="41"/>
                    <a:pt x="0" y="33"/>
                  </a:cubicBezTo>
                  <a:cubicBezTo>
                    <a:pt x="0" y="26"/>
                    <a:pt x="0" y="15"/>
                    <a:pt x="10" y="15"/>
                  </a:cubicBezTo>
                  <a:cubicBezTo>
                    <a:pt x="14" y="15"/>
                    <a:pt x="16" y="16"/>
                    <a:pt x="19" y="19"/>
                  </a:cubicBezTo>
                  <a:cubicBezTo>
                    <a:pt x="19" y="19"/>
                    <a:pt x="19" y="19"/>
                    <a:pt x="19" y="19"/>
                  </a:cubicBezTo>
                  <a:cubicBezTo>
                    <a:pt x="19" y="0"/>
                    <a:pt x="19" y="0"/>
                    <a:pt x="19" y="0"/>
                  </a:cubicBezTo>
                  <a:cubicBezTo>
                    <a:pt x="29" y="0"/>
                    <a:pt x="29" y="0"/>
                    <a:pt x="29" y="0"/>
                  </a:cubicBezTo>
                  <a:cubicBezTo>
                    <a:pt x="29" y="52"/>
                    <a:pt x="29" y="52"/>
                    <a:pt x="29" y="52"/>
                  </a:cubicBezTo>
                  <a:lnTo>
                    <a:pt x="19" y="52"/>
                  </a:lnTo>
                  <a:close/>
                  <a:moveTo>
                    <a:pt x="19" y="33"/>
                  </a:moveTo>
                  <a:cubicBezTo>
                    <a:pt x="19" y="26"/>
                    <a:pt x="19" y="21"/>
                    <a:pt x="15" y="21"/>
                  </a:cubicBezTo>
                  <a:cubicBezTo>
                    <a:pt x="10" y="21"/>
                    <a:pt x="10" y="26"/>
                    <a:pt x="10" y="33"/>
                  </a:cubicBezTo>
                  <a:cubicBezTo>
                    <a:pt x="10" y="43"/>
                    <a:pt x="11" y="46"/>
                    <a:pt x="15" y="46"/>
                  </a:cubicBezTo>
                  <a:cubicBezTo>
                    <a:pt x="18" y="46"/>
                    <a:pt x="19" y="43"/>
                    <a:pt x="19" y="33"/>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dirty="0"/>
            </a:p>
          </p:txBody>
        </p:sp>
        <p:sp>
          <p:nvSpPr>
            <p:cNvPr id="19" name="Freeform 16"/>
            <p:cNvSpPr>
              <a:spLocks noEditPoints="1"/>
            </p:cNvSpPr>
            <p:nvPr/>
          </p:nvSpPr>
          <p:spPr bwMode="gray">
            <a:xfrm>
              <a:off x="4087813" y="1236663"/>
              <a:ext cx="238125" cy="442913"/>
            </a:xfrm>
            <a:custGeom>
              <a:avLst/>
              <a:gdLst>
                <a:gd name="T0" fmla="*/ 20 w 29"/>
                <a:gd name="T1" fmla="*/ 52 h 53"/>
                <a:gd name="T2" fmla="*/ 20 w 29"/>
                <a:gd name="T3" fmla="*/ 48 h 53"/>
                <a:gd name="T4" fmla="*/ 19 w 29"/>
                <a:gd name="T5" fmla="*/ 48 h 53"/>
                <a:gd name="T6" fmla="*/ 11 w 29"/>
                <a:gd name="T7" fmla="*/ 53 h 53"/>
                <a:gd name="T8" fmla="*/ 1 w 29"/>
                <a:gd name="T9" fmla="*/ 33 h 53"/>
                <a:gd name="T10" fmla="*/ 11 w 29"/>
                <a:gd name="T11" fmla="*/ 15 h 53"/>
                <a:gd name="T12" fmla="*/ 19 w 29"/>
                <a:gd name="T13" fmla="*/ 19 h 53"/>
                <a:gd name="T14" fmla="*/ 19 w 29"/>
                <a:gd name="T15" fmla="*/ 19 h 53"/>
                <a:gd name="T16" fmla="*/ 19 w 29"/>
                <a:gd name="T17" fmla="*/ 0 h 53"/>
                <a:gd name="T18" fmla="*/ 29 w 29"/>
                <a:gd name="T19" fmla="*/ 0 h 53"/>
                <a:gd name="T20" fmla="*/ 29 w 29"/>
                <a:gd name="T21" fmla="*/ 52 h 53"/>
                <a:gd name="T22" fmla="*/ 20 w 29"/>
                <a:gd name="T23" fmla="*/ 52 h 53"/>
                <a:gd name="T24" fmla="*/ 19 w 29"/>
                <a:gd name="T25" fmla="*/ 33 h 53"/>
                <a:gd name="T26" fmla="*/ 15 w 29"/>
                <a:gd name="T27" fmla="*/ 21 h 53"/>
                <a:gd name="T28" fmla="*/ 11 w 29"/>
                <a:gd name="T29" fmla="*/ 33 h 53"/>
                <a:gd name="T30" fmla="*/ 15 w 29"/>
                <a:gd name="T31" fmla="*/ 46 h 53"/>
                <a:gd name="T32" fmla="*/ 19 w 29"/>
                <a:gd name="T33" fmla="*/ 3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 h="53">
                  <a:moveTo>
                    <a:pt x="20" y="52"/>
                  </a:moveTo>
                  <a:cubicBezTo>
                    <a:pt x="20" y="48"/>
                    <a:pt x="20" y="48"/>
                    <a:pt x="20" y="48"/>
                  </a:cubicBezTo>
                  <a:cubicBezTo>
                    <a:pt x="19" y="48"/>
                    <a:pt x="19" y="48"/>
                    <a:pt x="19" y="48"/>
                  </a:cubicBezTo>
                  <a:cubicBezTo>
                    <a:pt x="18" y="51"/>
                    <a:pt x="15" y="53"/>
                    <a:pt x="11" y="53"/>
                  </a:cubicBezTo>
                  <a:cubicBezTo>
                    <a:pt x="0" y="53"/>
                    <a:pt x="1" y="41"/>
                    <a:pt x="1" y="33"/>
                  </a:cubicBezTo>
                  <a:cubicBezTo>
                    <a:pt x="1" y="26"/>
                    <a:pt x="0" y="15"/>
                    <a:pt x="11" y="15"/>
                  </a:cubicBezTo>
                  <a:cubicBezTo>
                    <a:pt x="14" y="15"/>
                    <a:pt x="17" y="16"/>
                    <a:pt x="19" y="19"/>
                  </a:cubicBezTo>
                  <a:cubicBezTo>
                    <a:pt x="19" y="19"/>
                    <a:pt x="19" y="19"/>
                    <a:pt x="19" y="19"/>
                  </a:cubicBezTo>
                  <a:cubicBezTo>
                    <a:pt x="19" y="0"/>
                    <a:pt x="19" y="0"/>
                    <a:pt x="19" y="0"/>
                  </a:cubicBezTo>
                  <a:cubicBezTo>
                    <a:pt x="29" y="0"/>
                    <a:pt x="29" y="0"/>
                    <a:pt x="29" y="0"/>
                  </a:cubicBezTo>
                  <a:cubicBezTo>
                    <a:pt x="29" y="52"/>
                    <a:pt x="29" y="52"/>
                    <a:pt x="29" y="52"/>
                  </a:cubicBezTo>
                  <a:lnTo>
                    <a:pt x="20" y="52"/>
                  </a:lnTo>
                  <a:close/>
                  <a:moveTo>
                    <a:pt x="19" y="33"/>
                  </a:moveTo>
                  <a:cubicBezTo>
                    <a:pt x="19" y="26"/>
                    <a:pt x="19" y="21"/>
                    <a:pt x="15" y="21"/>
                  </a:cubicBezTo>
                  <a:cubicBezTo>
                    <a:pt x="11" y="21"/>
                    <a:pt x="11" y="26"/>
                    <a:pt x="11" y="33"/>
                  </a:cubicBezTo>
                  <a:cubicBezTo>
                    <a:pt x="11" y="43"/>
                    <a:pt x="11" y="46"/>
                    <a:pt x="15" y="46"/>
                  </a:cubicBezTo>
                  <a:cubicBezTo>
                    <a:pt x="18" y="46"/>
                    <a:pt x="19" y="43"/>
                    <a:pt x="19" y="33"/>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dirty="0"/>
            </a:p>
          </p:txBody>
        </p:sp>
        <p:sp>
          <p:nvSpPr>
            <p:cNvPr id="20" name="Freeform 17"/>
            <p:cNvSpPr>
              <a:spLocks/>
            </p:cNvSpPr>
            <p:nvPr/>
          </p:nvSpPr>
          <p:spPr bwMode="gray">
            <a:xfrm>
              <a:off x="6761163" y="1227138"/>
              <a:ext cx="279400" cy="452438"/>
            </a:xfrm>
            <a:custGeom>
              <a:avLst/>
              <a:gdLst>
                <a:gd name="T0" fmla="*/ 16 w 34"/>
                <a:gd name="T1" fmla="*/ 54 h 54"/>
                <a:gd name="T2" fmla="*/ 1 w 34"/>
                <a:gd name="T3" fmla="*/ 37 h 54"/>
                <a:gd name="T4" fmla="*/ 11 w 34"/>
                <a:gd name="T5" fmla="*/ 37 h 54"/>
                <a:gd name="T6" fmla="*/ 18 w 34"/>
                <a:gd name="T7" fmla="*/ 46 h 54"/>
                <a:gd name="T8" fmla="*/ 23 w 34"/>
                <a:gd name="T9" fmla="*/ 40 h 54"/>
                <a:gd name="T10" fmla="*/ 1 w 34"/>
                <a:gd name="T11" fmla="*/ 14 h 54"/>
                <a:gd name="T12" fmla="*/ 18 w 34"/>
                <a:gd name="T13" fmla="*/ 0 h 54"/>
                <a:gd name="T14" fmla="*/ 34 w 34"/>
                <a:gd name="T15" fmla="*/ 15 h 54"/>
                <a:gd name="T16" fmla="*/ 23 w 34"/>
                <a:gd name="T17" fmla="*/ 15 h 54"/>
                <a:gd name="T18" fmla="*/ 18 w 34"/>
                <a:gd name="T19" fmla="*/ 8 h 54"/>
                <a:gd name="T20" fmla="*/ 12 w 34"/>
                <a:gd name="T21" fmla="*/ 13 h 54"/>
                <a:gd name="T22" fmla="*/ 34 w 34"/>
                <a:gd name="T23" fmla="*/ 39 h 54"/>
                <a:gd name="T24" fmla="*/ 16 w 34"/>
                <a:gd name="T25"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 h="54">
                  <a:moveTo>
                    <a:pt x="16" y="54"/>
                  </a:moveTo>
                  <a:cubicBezTo>
                    <a:pt x="2" y="54"/>
                    <a:pt x="0" y="46"/>
                    <a:pt x="1" y="37"/>
                  </a:cubicBezTo>
                  <a:cubicBezTo>
                    <a:pt x="11" y="37"/>
                    <a:pt x="11" y="37"/>
                    <a:pt x="11" y="37"/>
                  </a:cubicBezTo>
                  <a:cubicBezTo>
                    <a:pt x="11" y="42"/>
                    <a:pt x="12" y="46"/>
                    <a:pt x="18" y="46"/>
                  </a:cubicBezTo>
                  <a:cubicBezTo>
                    <a:pt x="21" y="46"/>
                    <a:pt x="23" y="44"/>
                    <a:pt x="23" y="40"/>
                  </a:cubicBezTo>
                  <a:cubicBezTo>
                    <a:pt x="23" y="31"/>
                    <a:pt x="1" y="30"/>
                    <a:pt x="1" y="14"/>
                  </a:cubicBezTo>
                  <a:cubicBezTo>
                    <a:pt x="1" y="6"/>
                    <a:pt x="5" y="0"/>
                    <a:pt x="18" y="0"/>
                  </a:cubicBezTo>
                  <a:cubicBezTo>
                    <a:pt x="29" y="0"/>
                    <a:pt x="34" y="4"/>
                    <a:pt x="34" y="15"/>
                  </a:cubicBezTo>
                  <a:cubicBezTo>
                    <a:pt x="23" y="15"/>
                    <a:pt x="23" y="15"/>
                    <a:pt x="23" y="15"/>
                  </a:cubicBezTo>
                  <a:cubicBezTo>
                    <a:pt x="23" y="12"/>
                    <a:pt x="22" y="8"/>
                    <a:pt x="18" y="8"/>
                  </a:cubicBezTo>
                  <a:cubicBezTo>
                    <a:pt x="14" y="8"/>
                    <a:pt x="12" y="9"/>
                    <a:pt x="12" y="13"/>
                  </a:cubicBezTo>
                  <a:cubicBezTo>
                    <a:pt x="12" y="23"/>
                    <a:pt x="34" y="22"/>
                    <a:pt x="34" y="39"/>
                  </a:cubicBezTo>
                  <a:cubicBezTo>
                    <a:pt x="34" y="52"/>
                    <a:pt x="24" y="54"/>
                    <a:pt x="16" y="54"/>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dirty="0"/>
            </a:p>
          </p:txBody>
        </p:sp>
        <p:sp>
          <p:nvSpPr>
            <p:cNvPr id="21" name="Freeform 18"/>
            <p:cNvSpPr>
              <a:spLocks noEditPoints="1"/>
            </p:cNvSpPr>
            <p:nvPr/>
          </p:nvSpPr>
          <p:spPr bwMode="gray">
            <a:xfrm>
              <a:off x="7081838" y="1362075"/>
              <a:ext cx="238125" cy="317500"/>
            </a:xfrm>
            <a:custGeom>
              <a:avLst/>
              <a:gdLst>
                <a:gd name="T0" fmla="*/ 0 w 29"/>
                <a:gd name="T1" fmla="*/ 18 h 38"/>
                <a:gd name="T2" fmla="*/ 15 w 29"/>
                <a:gd name="T3" fmla="*/ 0 h 38"/>
                <a:gd name="T4" fmla="*/ 29 w 29"/>
                <a:gd name="T5" fmla="*/ 18 h 38"/>
                <a:gd name="T6" fmla="*/ 15 w 29"/>
                <a:gd name="T7" fmla="*/ 38 h 38"/>
                <a:gd name="T8" fmla="*/ 0 w 29"/>
                <a:gd name="T9" fmla="*/ 18 h 38"/>
                <a:gd name="T10" fmla="*/ 19 w 29"/>
                <a:gd name="T11" fmla="*/ 18 h 38"/>
                <a:gd name="T12" fmla="*/ 15 w 29"/>
                <a:gd name="T13" fmla="*/ 6 h 38"/>
                <a:gd name="T14" fmla="*/ 10 w 29"/>
                <a:gd name="T15" fmla="*/ 18 h 38"/>
                <a:gd name="T16" fmla="*/ 15 w 29"/>
                <a:gd name="T17" fmla="*/ 31 h 38"/>
                <a:gd name="T18" fmla="*/ 19 w 29"/>
                <a:gd name="T19" fmla="*/ 1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 h="38">
                  <a:moveTo>
                    <a:pt x="0" y="18"/>
                  </a:moveTo>
                  <a:cubicBezTo>
                    <a:pt x="0" y="8"/>
                    <a:pt x="1" y="0"/>
                    <a:pt x="15" y="0"/>
                  </a:cubicBezTo>
                  <a:cubicBezTo>
                    <a:pt x="28" y="0"/>
                    <a:pt x="29" y="8"/>
                    <a:pt x="29" y="18"/>
                  </a:cubicBezTo>
                  <a:cubicBezTo>
                    <a:pt x="29" y="30"/>
                    <a:pt x="28" y="38"/>
                    <a:pt x="15" y="38"/>
                  </a:cubicBezTo>
                  <a:cubicBezTo>
                    <a:pt x="1" y="38"/>
                    <a:pt x="0" y="30"/>
                    <a:pt x="0" y="18"/>
                  </a:cubicBezTo>
                  <a:close/>
                  <a:moveTo>
                    <a:pt x="19" y="18"/>
                  </a:moveTo>
                  <a:cubicBezTo>
                    <a:pt x="19" y="10"/>
                    <a:pt x="19" y="6"/>
                    <a:pt x="15" y="6"/>
                  </a:cubicBezTo>
                  <a:cubicBezTo>
                    <a:pt x="10" y="6"/>
                    <a:pt x="10" y="10"/>
                    <a:pt x="10" y="18"/>
                  </a:cubicBezTo>
                  <a:cubicBezTo>
                    <a:pt x="10" y="29"/>
                    <a:pt x="11" y="31"/>
                    <a:pt x="15" y="31"/>
                  </a:cubicBezTo>
                  <a:cubicBezTo>
                    <a:pt x="18" y="31"/>
                    <a:pt x="19" y="29"/>
                    <a:pt x="19" y="1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dirty="0"/>
            </a:p>
          </p:txBody>
        </p:sp>
        <p:sp>
          <p:nvSpPr>
            <p:cNvPr id="22" name="Freeform 19"/>
            <p:cNvSpPr>
              <a:spLocks/>
            </p:cNvSpPr>
            <p:nvPr/>
          </p:nvSpPr>
          <p:spPr bwMode="gray">
            <a:xfrm>
              <a:off x="7345363" y="1227138"/>
              <a:ext cx="163513" cy="444500"/>
            </a:xfrm>
            <a:custGeom>
              <a:avLst/>
              <a:gdLst>
                <a:gd name="T0" fmla="*/ 20 w 20"/>
                <a:gd name="T1" fmla="*/ 7 h 53"/>
                <a:gd name="T2" fmla="*/ 15 w 20"/>
                <a:gd name="T3" fmla="*/ 12 h 53"/>
                <a:gd name="T4" fmla="*/ 15 w 20"/>
                <a:gd name="T5" fmla="*/ 16 h 53"/>
                <a:gd name="T6" fmla="*/ 19 w 20"/>
                <a:gd name="T7" fmla="*/ 16 h 53"/>
                <a:gd name="T8" fmla="*/ 19 w 20"/>
                <a:gd name="T9" fmla="*/ 23 h 53"/>
                <a:gd name="T10" fmla="*/ 15 w 20"/>
                <a:gd name="T11" fmla="*/ 23 h 53"/>
                <a:gd name="T12" fmla="*/ 15 w 20"/>
                <a:gd name="T13" fmla="*/ 53 h 53"/>
                <a:gd name="T14" fmla="*/ 4 w 20"/>
                <a:gd name="T15" fmla="*/ 53 h 53"/>
                <a:gd name="T16" fmla="*/ 4 w 20"/>
                <a:gd name="T17" fmla="*/ 23 h 53"/>
                <a:gd name="T18" fmla="*/ 0 w 20"/>
                <a:gd name="T19" fmla="*/ 23 h 53"/>
                <a:gd name="T20" fmla="*/ 0 w 20"/>
                <a:gd name="T21" fmla="*/ 16 h 53"/>
                <a:gd name="T22" fmla="*/ 5 w 20"/>
                <a:gd name="T23" fmla="*/ 16 h 53"/>
                <a:gd name="T24" fmla="*/ 16 w 20"/>
                <a:gd name="T25" fmla="*/ 0 h 53"/>
                <a:gd name="T26" fmla="*/ 20 w 20"/>
                <a:gd name="T27" fmla="*/ 0 h 53"/>
                <a:gd name="T28" fmla="*/ 20 w 20"/>
                <a:gd name="T29" fmla="*/ 7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53">
                  <a:moveTo>
                    <a:pt x="20" y="7"/>
                  </a:moveTo>
                  <a:cubicBezTo>
                    <a:pt x="16" y="7"/>
                    <a:pt x="15" y="8"/>
                    <a:pt x="15" y="12"/>
                  </a:cubicBezTo>
                  <a:cubicBezTo>
                    <a:pt x="15" y="16"/>
                    <a:pt x="15" y="16"/>
                    <a:pt x="15" y="16"/>
                  </a:cubicBezTo>
                  <a:cubicBezTo>
                    <a:pt x="19" y="16"/>
                    <a:pt x="19" y="16"/>
                    <a:pt x="19" y="16"/>
                  </a:cubicBezTo>
                  <a:cubicBezTo>
                    <a:pt x="19" y="23"/>
                    <a:pt x="19" y="23"/>
                    <a:pt x="19" y="23"/>
                  </a:cubicBezTo>
                  <a:cubicBezTo>
                    <a:pt x="15" y="23"/>
                    <a:pt x="15" y="23"/>
                    <a:pt x="15" y="23"/>
                  </a:cubicBezTo>
                  <a:cubicBezTo>
                    <a:pt x="15" y="53"/>
                    <a:pt x="15" y="53"/>
                    <a:pt x="15" y="53"/>
                  </a:cubicBezTo>
                  <a:cubicBezTo>
                    <a:pt x="4" y="53"/>
                    <a:pt x="4" y="53"/>
                    <a:pt x="4" y="53"/>
                  </a:cubicBezTo>
                  <a:cubicBezTo>
                    <a:pt x="4" y="23"/>
                    <a:pt x="4" y="23"/>
                    <a:pt x="4" y="23"/>
                  </a:cubicBezTo>
                  <a:cubicBezTo>
                    <a:pt x="0" y="23"/>
                    <a:pt x="0" y="23"/>
                    <a:pt x="0" y="23"/>
                  </a:cubicBezTo>
                  <a:cubicBezTo>
                    <a:pt x="0" y="16"/>
                    <a:pt x="0" y="16"/>
                    <a:pt x="0" y="16"/>
                  </a:cubicBezTo>
                  <a:cubicBezTo>
                    <a:pt x="5" y="16"/>
                    <a:pt x="5" y="16"/>
                    <a:pt x="5" y="16"/>
                  </a:cubicBezTo>
                  <a:cubicBezTo>
                    <a:pt x="4" y="6"/>
                    <a:pt x="4" y="0"/>
                    <a:pt x="16" y="0"/>
                  </a:cubicBezTo>
                  <a:cubicBezTo>
                    <a:pt x="17" y="0"/>
                    <a:pt x="18" y="0"/>
                    <a:pt x="20" y="0"/>
                  </a:cubicBezTo>
                  <a:lnTo>
                    <a:pt x="20" y="7"/>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dirty="0"/>
            </a:p>
          </p:txBody>
        </p:sp>
        <p:sp>
          <p:nvSpPr>
            <p:cNvPr id="23" name="Freeform 20"/>
            <p:cNvSpPr>
              <a:spLocks/>
            </p:cNvSpPr>
            <p:nvPr/>
          </p:nvSpPr>
          <p:spPr bwMode="gray">
            <a:xfrm>
              <a:off x="7542213" y="1277938"/>
              <a:ext cx="157163" cy="393700"/>
            </a:xfrm>
            <a:custGeom>
              <a:avLst/>
              <a:gdLst>
                <a:gd name="T0" fmla="*/ 0 w 19"/>
                <a:gd name="T1" fmla="*/ 10 h 47"/>
                <a:gd name="T2" fmla="*/ 4 w 19"/>
                <a:gd name="T3" fmla="*/ 10 h 47"/>
                <a:gd name="T4" fmla="*/ 4 w 19"/>
                <a:gd name="T5" fmla="*/ 4 h 47"/>
                <a:gd name="T6" fmla="*/ 14 w 19"/>
                <a:gd name="T7" fmla="*/ 0 h 47"/>
                <a:gd name="T8" fmla="*/ 14 w 19"/>
                <a:gd name="T9" fmla="*/ 10 h 47"/>
                <a:gd name="T10" fmla="*/ 19 w 19"/>
                <a:gd name="T11" fmla="*/ 10 h 47"/>
                <a:gd name="T12" fmla="*/ 19 w 19"/>
                <a:gd name="T13" fmla="*/ 17 h 47"/>
                <a:gd name="T14" fmla="*/ 14 w 19"/>
                <a:gd name="T15" fmla="*/ 17 h 47"/>
                <a:gd name="T16" fmla="*/ 14 w 19"/>
                <a:gd name="T17" fmla="*/ 36 h 47"/>
                <a:gd name="T18" fmla="*/ 17 w 19"/>
                <a:gd name="T19" fmla="*/ 41 h 47"/>
                <a:gd name="T20" fmla="*/ 19 w 19"/>
                <a:gd name="T21" fmla="*/ 41 h 47"/>
                <a:gd name="T22" fmla="*/ 19 w 19"/>
                <a:gd name="T23" fmla="*/ 47 h 47"/>
                <a:gd name="T24" fmla="*/ 14 w 19"/>
                <a:gd name="T25" fmla="*/ 47 h 47"/>
                <a:gd name="T26" fmla="*/ 4 w 19"/>
                <a:gd name="T27" fmla="*/ 39 h 47"/>
                <a:gd name="T28" fmla="*/ 4 w 19"/>
                <a:gd name="T29" fmla="*/ 17 h 47"/>
                <a:gd name="T30" fmla="*/ 0 w 19"/>
                <a:gd name="T31" fmla="*/ 17 h 47"/>
                <a:gd name="T32" fmla="*/ 0 w 19"/>
                <a:gd name="T33" fmla="*/ 1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 h="47">
                  <a:moveTo>
                    <a:pt x="0" y="10"/>
                  </a:moveTo>
                  <a:cubicBezTo>
                    <a:pt x="4" y="10"/>
                    <a:pt x="4" y="10"/>
                    <a:pt x="4" y="10"/>
                  </a:cubicBezTo>
                  <a:cubicBezTo>
                    <a:pt x="4" y="4"/>
                    <a:pt x="4" y="4"/>
                    <a:pt x="4" y="4"/>
                  </a:cubicBezTo>
                  <a:cubicBezTo>
                    <a:pt x="14" y="0"/>
                    <a:pt x="14" y="0"/>
                    <a:pt x="14" y="0"/>
                  </a:cubicBezTo>
                  <a:cubicBezTo>
                    <a:pt x="14" y="10"/>
                    <a:pt x="14" y="10"/>
                    <a:pt x="14" y="10"/>
                  </a:cubicBezTo>
                  <a:cubicBezTo>
                    <a:pt x="19" y="10"/>
                    <a:pt x="19" y="10"/>
                    <a:pt x="19" y="10"/>
                  </a:cubicBezTo>
                  <a:cubicBezTo>
                    <a:pt x="19" y="17"/>
                    <a:pt x="19" y="17"/>
                    <a:pt x="19" y="17"/>
                  </a:cubicBezTo>
                  <a:cubicBezTo>
                    <a:pt x="14" y="17"/>
                    <a:pt x="14" y="17"/>
                    <a:pt x="14" y="17"/>
                  </a:cubicBezTo>
                  <a:cubicBezTo>
                    <a:pt x="14" y="36"/>
                    <a:pt x="14" y="36"/>
                    <a:pt x="14" y="36"/>
                  </a:cubicBezTo>
                  <a:cubicBezTo>
                    <a:pt x="14" y="39"/>
                    <a:pt x="14" y="41"/>
                    <a:pt x="17" y="41"/>
                  </a:cubicBezTo>
                  <a:cubicBezTo>
                    <a:pt x="18" y="41"/>
                    <a:pt x="18" y="41"/>
                    <a:pt x="19" y="41"/>
                  </a:cubicBezTo>
                  <a:cubicBezTo>
                    <a:pt x="19" y="47"/>
                    <a:pt x="19" y="47"/>
                    <a:pt x="19" y="47"/>
                  </a:cubicBezTo>
                  <a:cubicBezTo>
                    <a:pt x="18" y="47"/>
                    <a:pt x="16" y="47"/>
                    <a:pt x="14" y="47"/>
                  </a:cubicBezTo>
                  <a:cubicBezTo>
                    <a:pt x="5" y="47"/>
                    <a:pt x="4" y="41"/>
                    <a:pt x="4" y="39"/>
                  </a:cubicBezTo>
                  <a:cubicBezTo>
                    <a:pt x="4" y="17"/>
                    <a:pt x="4" y="17"/>
                    <a:pt x="4" y="17"/>
                  </a:cubicBezTo>
                  <a:cubicBezTo>
                    <a:pt x="0" y="17"/>
                    <a:pt x="0" y="17"/>
                    <a:pt x="0" y="17"/>
                  </a:cubicBezTo>
                  <a:lnTo>
                    <a:pt x="0" y="1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dirty="0"/>
            </a:p>
          </p:txBody>
        </p:sp>
        <p:sp>
          <p:nvSpPr>
            <p:cNvPr id="24" name="Freeform 21"/>
            <p:cNvSpPr>
              <a:spLocks/>
            </p:cNvSpPr>
            <p:nvPr/>
          </p:nvSpPr>
          <p:spPr bwMode="gray">
            <a:xfrm>
              <a:off x="7731126" y="1362075"/>
              <a:ext cx="452438" cy="309563"/>
            </a:xfrm>
            <a:custGeom>
              <a:avLst/>
              <a:gdLst>
                <a:gd name="T0" fmla="*/ 0 w 285"/>
                <a:gd name="T1" fmla="*/ 0 h 195"/>
                <a:gd name="T2" fmla="*/ 52 w 285"/>
                <a:gd name="T3" fmla="*/ 0 h 195"/>
                <a:gd name="T4" fmla="*/ 78 w 285"/>
                <a:gd name="T5" fmla="*/ 148 h 195"/>
                <a:gd name="T6" fmla="*/ 78 w 285"/>
                <a:gd name="T7" fmla="*/ 148 h 195"/>
                <a:gd name="T8" fmla="*/ 114 w 285"/>
                <a:gd name="T9" fmla="*/ 0 h 195"/>
                <a:gd name="T10" fmla="*/ 171 w 285"/>
                <a:gd name="T11" fmla="*/ 0 h 195"/>
                <a:gd name="T12" fmla="*/ 202 w 285"/>
                <a:gd name="T13" fmla="*/ 148 h 195"/>
                <a:gd name="T14" fmla="*/ 202 w 285"/>
                <a:gd name="T15" fmla="*/ 148 h 195"/>
                <a:gd name="T16" fmla="*/ 233 w 285"/>
                <a:gd name="T17" fmla="*/ 0 h 195"/>
                <a:gd name="T18" fmla="*/ 285 w 285"/>
                <a:gd name="T19" fmla="*/ 0 h 195"/>
                <a:gd name="T20" fmla="*/ 233 w 285"/>
                <a:gd name="T21" fmla="*/ 195 h 195"/>
                <a:gd name="T22" fmla="*/ 176 w 285"/>
                <a:gd name="T23" fmla="*/ 195 h 195"/>
                <a:gd name="T24" fmla="*/ 140 w 285"/>
                <a:gd name="T25" fmla="*/ 63 h 195"/>
                <a:gd name="T26" fmla="*/ 140 w 285"/>
                <a:gd name="T27" fmla="*/ 63 h 195"/>
                <a:gd name="T28" fmla="*/ 104 w 285"/>
                <a:gd name="T29" fmla="*/ 195 h 195"/>
                <a:gd name="T30" fmla="*/ 47 w 285"/>
                <a:gd name="T31" fmla="*/ 195 h 195"/>
                <a:gd name="T32" fmla="*/ 0 w 285"/>
                <a:gd name="T33" fmla="*/ 0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5" h="195">
                  <a:moveTo>
                    <a:pt x="0" y="0"/>
                  </a:moveTo>
                  <a:lnTo>
                    <a:pt x="52" y="0"/>
                  </a:lnTo>
                  <a:lnTo>
                    <a:pt x="78" y="148"/>
                  </a:lnTo>
                  <a:lnTo>
                    <a:pt x="78" y="148"/>
                  </a:lnTo>
                  <a:lnTo>
                    <a:pt x="114" y="0"/>
                  </a:lnTo>
                  <a:lnTo>
                    <a:pt x="171" y="0"/>
                  </a:lnTo>
                  <a:lnTo>
                    <a:pt x="202" y="148"/>
                  </a:lnTo>
                  <a:lnTo>
                    <a:pt x="202" y="148"/>
                  </a:lnTo>
                  <a:lnTo>
                    <a:pt x="233" y="0"/>
                  </a:lnTo>
                  <a:lnTo>
                    <a:pt x="285" y="0"/>
                  </a:lnTo>
                  <a:lnTo>
                    <a:pt x="233" y="195"/>
                  </a:lnTo>
                  <a:lnTo>
                    <a:pt x="176" y="195"/>
                  </a:lnTo>
                  <a:lnTo>
                    <a:pt x="140" y="63"/>
                  </a:lnTo>
                  <a:lnTo>
                    <a:pt x="140" y="63"/>
                  </a:lnTo>
                  <a:lnTo>
                    <a:pt x="104" y="195"/>
                  </a:lnTo>
                  <a:lnTo>
                    <a:pt x="47" y="195"/>
                  </a:lnTo>
                  <a:lnTo>
                    <a:pt x="0"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dirty="0"/>
            </a:p>
          </p:txBody>
        </p:sp>
        <p:sp>
          <p:nvSpPr>
            <p:cNvPr id="25" name="Freeform 22"/>
            <p:cNvSpPr>
              <a:spLocks noEditPoints="1"/>
            </p:cNvSpPr>
            <p:nvPr/>
          </p:nvSpPr>
          <p:spPr bwMode="gray">
            <a:xfrm>
              <a:off x="8201026" y="1362075"/>
              <a:ext cx="238125" cy="317500"/>
            </a:xfrm>
            <a:custGeom>
              <a:avLst/>
              <a:gdLst>
                <a:gd name="T0" fmla="*/ 29 w 29"/>
                <a:gd name="T1" fmla="*/ 30 h 38"/>
                <a:gd name="T2" fmla="*/ 29 w 29"/>
                <a:gd name="T3" fmla="*/ 37 h 38"/>
                <a:gd name="T4" fmla="*/ 20 w 29"/>
                <a:gd name="T5" fmla="*/ 37 h 38"/>
                <a:gd name="T6" fmla="*/ 19 w 29"/>
                <a:gd name="T7" fmla="*/ 32 h 38"/>
                <a:gd name="T8" fmla="*/ 19 w 29"/>
                <a:gd name="T9" fmla="*/ 32 h 38"/>
                <a:gd name="T10" fmla="*/ 10 w 29"/>
                <a:gd name="T11" fmla="*/ 38 h 38"/>
                <a:gd name="T12" fmla="*/ 0 w 29"/>
                <a:gd name="T13" fmla="*/ 26 h 38"/>
                <a:gd name="T14" fmla="*/ 19 w 29"/>
                <a:gd name="T15" fmla="*/ 13 h 38"/>
                <a:gd name="T16" fmla="*/ 19 w 29"/>
                <a:gd name="T17" fmla="*/ 11 h 38"/>
                <a:gd name="T18" fmla="*/ 15 w 29"/>
                <a:gd name="T19" fmla="*/ 5 h 38"/>
                <a:gd name="T20" fmla="*/ 11 w 29"/>
                <a:gd name="T21" fmla="*/ 11 h 38"/>
                <a:gd name="T22" fmla="*/ 1 w 29"/>
                <a:gd name="T23" fmla="*/ 11 h 38"/>
                <a:gd name="T24" fmla="*/ 5 w 29"/>
                <a:gd name="T25" fmla="*/ 2 h 38"/>
                <a:gd name="T26" fmla="*/ 14 w 29"/>
                <a:gd name="T27" fmla="*/ 0 h 38"/>
                <a:gd name="T28" fmla="*/ 29 w 29"/>
                <a:gd name="T29" fmla="*/ 12 h 38"/>
                <a:gd name="T30" fmla="*/ 29 w 29"/>
                <a:gd name="T31" fmla="*/ 30 h 38"/>
                <a:gd name="T32" fmla="*/ 10 w 29"/>
                <a:gd name="T33" fmla="*/ 26 h 38"/>
                <a:gd name="T34" fmla="*/ 14 w 29"/>
                <a:gd name="T35" fmla="*/ 31 h 38"/>
                <a:gd name="T36" fmla="*/ 19 w 29"/>
                <a:gd name="T37" fmla="*/ 19 h 38"/>
                <a:gd name="T38" fmla="*/ 10 w 29"/>
                <a:gd name="T39" fmla="*/ 2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38">
                  <a:moveTo>
                    <a:pt x="29" y="30"/>
                  </a:moveTo>
                  <a:cubicBezTo>
                    <a:pt x="29" y="32"/>
                    <a:pt x="29" y="35"/>
                    <a:pt x="29" y="37"/>
                  </a:cubicBezTo>
                  <a:cubicBezTo>
                    <a:pt x="20" y="37"/>
                    <a:pt x="20" y="37"/>
                    <a:pt x="20" y="37"/>
                  </a:cubicBezTo>
                  <a:cubicBezTo>
                    <a:pt x="19" y="32"/>
                    <a:pt x="19" y="32"/>
                    <a:pt x="19" y="32"/>
                  </a:cubicBezTo>
                  <a:cubicBezTo>
                    <a:pt x="19" y="32"/>
                    <a:pt x="19" y="32"/>
                    <a:pt x="19" y="32"/>
                  </a:cubicBezTo>
                  <a:cubicBezTo>
                    <a:pt x="17" y="36"/>
                    <a:pt x="14" y="38"/>
                    <a:pt x="10" y="38"/>
                  </a:cubicBezTo>
                  <a:cubicBezTo>
                    <a:pt x="3" y="38"/>
                    <a:pt x="0" y="32"/>
                    <a:pt x="0" y="26"/>
                  </a:cubicBezTo>
                  <a:cubicBezTo>
                    <a:pt x="0" y="14"/>
                    <a:pt x="9" y="13"/>
                    <a:pt x="19" y="13"/>
                  </a:cubicBezTo>
                  <a:cubicBezTo>
                    <a:pt x="19" y="11"/>
                    <a:pt x="19" y="11"/>
                    <a:pt x="19" y="11"/>
                  </a:cubicBezTo>
                  <a:cubicBezTo>
                    <a:pt x="19" y="8"/>
                    <a:pt x="18" y="5"/>
                    <a:pt x="15" y="5"/>
                  </a:cubicBezTo>
                  <a:cubicBezTo>
                    <a:pt x="11" y="5"/>
                    <a:pt x="11" y="8"/>
                    <a:pt x="11" y="11"/>
                  </a:cubicBezTo>
                  <a:cubicBezTo>
                    <a:pt x="1" y="11"/>
                    <a:pt x="1" y="11"/>
                    <a:pt x="1" y="11"/>
                  </a:cubicBezTo>
                  <a:cubicBezTo>
                    <a:pt x="1" y="6"/>
                    <a:pt x="2" y="4"/>
                    <a:pt x="5" y="2"/>
                  </a:cubicBezTo>
                  <a:cubicBezTo>
                    <a:pt x="7" y="0"/>
                    <a:pt x="10" y="0"/>
                    <a:pt x="14" y="0"/>
                  </a:cubicBezTo>
                  <a:cubicBezTo>
                    <a:pt x="27" y="0"/>
                    <a:pt x="29" y="5"/>
                    <a:pt x="29" y="12"/>
                  </a:cubicBezTo>
                  <a:lnTo>
                    <a:pt x="29" y="30"/>
                  </a:lnTo>
                  <a:close/>
                  <a:moveTo>
                    <a:pt x="10" y="26"/>
                  </a:moveTo>
                  <a:cubicBezTo>
                    <a:pt x="10" y="28"/>
                    <a:pt x="10" y="31"/>
                    <a:pt x="14" y="31"/>
                  </a:cubicBezTo>
                  <a:cubicBezTo>
                    <a:pt x="20" y="31"/>
                    <a:pt x="19" y="23"/>
                    <a:pt x="19" y="19"/>
                  </a:cubicBezTo>
                  <a:cubicBezTo>
                    <a:pt x="14" y="19"/>
                    <a:pt x="10" y="19"/>
                    <a:pt x="10" y="26"/>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dirty="0"/>
            </a:p>
          </p:txBody>
        </p:sp>
        <p:sp>
          <p:nvSpPr>
            <p:cNvPr id="26" name="Freeform 23"/>
            <p:cNvSpPr>
              <a:spLocks/>
            </p:cNvSpPr>
            <p:nvPr/>
          </p:nvSpPr>
          <p:spPr bwMode="gray">
            <a:xfrm>
              <a:off x="8496301" y="1362075"/>
              <a:ext cx="157163" cy="309563"/>
            </a:xfrm>
            <a:custGeom>
              <a:avLst/>
              <a:gdLst>
                <a:gd name="T0" fmla="*/ 10 w 19"/>
                <a:gd name="T1" fmla="*/ 0 h 37"/>
                <a:gd name="T2" fmla="*/ 10 w 19"/>
                <a:gd name="T3" fmla="*/ 5 h 37"/>
                <a:gd name="T4" fmla="*/ 10 w 19"/>
                <a:gd name="T5" fmla="*/ 5 h 37"/>
                <a:gd name="T6" fmla="*/ 19 w 19"/>
                <a:gd name="T7" fmla="*/ 0 h 37"/>
                <a:gd name="T8" fmla="*/ 19 w 19"/>
                <a:gd name="T9" fmla="*/ 9 h 37"/>
                <a:gd name="T10" fmla="*/ 10 w 19"/>
                <a:gd name="T11" fmla="*/ 17 h 37"/>
                <a:gd name="T12" fmla="*/ 10 w 19"/>
                <a:gd name="T13" fmla="*/ 37 h 37"/>
                <a:gd name="T14" fmla="*/ 0 w 19"/>
                <a:gd name="T15" fmla="*/ 37 h 37"/>
                <a:gd name="T16" fmla="*/ 0 w 19"/>
                <a:gd name="T17" fmla="*/ 0 h 37"/>
                <a:gd name="T18" fmla="*/ 10 w 19"/>
                <a:gd name="T19"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 h="37">
                  <a:moveTo>
                    <a:pt x="10" y="0"/>
                  </a:moveTo>
                  <a:cubicBezTo>
                    <a:pt x="10" y="5"/>
                    <a:pt x="10" y="5"/>
                    <a:pt x="10" y="5"/>
                  </a:cubicBezTo>
                  <a:cubicBezTo>
                    <a:pt x="10" y="5"/>
                    <a:pt x="10" y="5"/>
                    <a:pt x="10" y="5"/>
                  </a:cubicBezTo>
                  <a:cubicBezTo>
                    <a:pt x="12" y="1"/>
                    <a:pt x="15" y="0"/>
                    <a:pt x="19" y="0"/>
                  </a:cubicBezTo>
                  <a:cubicBezTo>
                    <a:pt x="19" y="9"/>
                    <a:pt x="19" y="9"/>
                    <a:pt x="19" y="9"/>
                  </a:cubicBezTo>
                  <a:cubicBezTo>
                    <a:pt x="10" y="8"/>
                    <a:pt x="10" y="13"/>
                    <a:pt x="10" y="17"/>
                  </a:cubicBezTo>
                  <a:cubicBezTo>
                    <a:pt x="10" y="37"/>
                    <a:pt x="10" y="37"/>
                    <a:pt x="10" y="37"/>
                  </a:cubicBezTo>
                  <a:cubicBezTo>
                    <a:pt x="0" y="37"/>
                    <a:pt x="0" y="37"/>
                    <a:pt x="0" y="37"/>
                  </a:cubicBezTo>
                  <a:cubicBezTo>
                    <a:pt x="0" y="0"/>
                    <a:pt x="0" y="0"/>
                    <a:pt x="0" y="0"/>
                  </a:cubicBezTo>
                  <a:lnTo>
                    <a:pt x="10"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dirty="0"/>
            </a:p>
          </p:txBody>
        </p:sp>
        <p:sp>
          <p:nvSpPr>
            <p:cNvPr id="27" name="Freeform 24"/>
            <p:cNvSpPr>
              <a:spLocks noEditPoints="1"/>
            </p:cNvSpPr>
            <p:nvPr/>
          </p:nvSpPr>
          <p:spPr bwMode="gray">
            <a:xfrm>
              <a:off x="8685213" y="1362075"/>
              <a:ext cx="247650" cy="317500"/>
            </a:xfrm>
            <a:custGeom>
              <a:avLst/>
              <a:gdLst>
                <a:gd name="T0" fmla="*/ 10 w 30"/>
                <a:gd name="T1" fmla="*/ 20 h 38"/>
                <a:gd name="T2" fmla="*/ 15 w 30"/>
                <a:gd name="T3" fmla="*/ 31 h 38"/>
                <a:gd name="T4" fmla="*/ 19 w 30"/>
                <a:gd name="T5" fmla="*/ 25 h 38"/>
                <a:gd name="T6" fmla="*/ 30 w 30"/>
                <a:gd name="T7" fmla="*/ 25 h 38"/>
                <a:gd name="T8" fmla="*/ 26 w 30"/>
                <a:gd name="T9" fmla="*/ 34 h 38"/>
                <a:gd name="T10" fmla="*/ 15 w 30"/>
                <a:gd name="T11" fmla="*/ 38 h 38"/>
                <a:gd name="T12" fmla="*/ 0 w 30"/>
                <a:gd name="T13" fmla="*/ 18 h 38"/>
                <a:gd name="T14" fmla="*/ 15 w 30"/>
                <a:gd name="T15" fmla="*/ 0 h 38"/>
                <a:gd name="T16" fmla="*/ 30 w 30"/>
                <a:gd name="T17" fmla="*/ 20 h 38"/>
                <a:gd name="T18" fmla="*/ 10 w 30"/>
                <a:gd name="T19" fmla="*/ 20 h 38"/>
                <a:gd name="T20" fmla="*/ 20 w 30"/>
                <a:gd name="T21" fmla="*/ 15 h 38"/>
                <a:gd name="T22" fmla="*/ 15 w 30"/>
                <a:gd name="T23" fmla="*/ 6 h 38"/>
                <a:gd name="T24" fmla="*/ 10 w 30"/>
                <a:gd name="T25" fmla="*/ 15 h 38"/>
                <a:gd name="T26" fmla="*/ 20 w 30"/>
                <a:gd name="T27" fmla="*/ 15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 h="38">
                  <a:moveTo>
                    <a:pt x="10" y="20"/>
                  </a:moveTo>
                  <a:cubicBezTo>
                    <a:pt x="10" y="25"/>
                    <a:pt x="11" y="31"/>
                    <a:pt x="15" y="31"/>
                  </a:cubicBezTo>
                  <a:cubicBezTo>
                    <a:pt x="19" y="31"/>
                    <a:pt x="19" y="28"/>
                    <a:pt x="19" y="25"/>
                  </a:cubicBezTo>
                  <a:cubicBezTo>
                    <a:pt x="30" y="25"/>
                    <a:pt x="30" y="25"/>
                    <a:pt x="30" y="25"/>
                  </a:cubicBezTo>
                  <a:cubicBezTo>
                    <a:pt x="30" y="29"/>
                    <a:pt x="28" y="32"/>
                    <a:pt x="26" y="34"/>
                  </a:cubicBezTo>
                  <a:cubicBezTo>
                    <a:pt x="24" y="36"/>
                    <a:pt x="20" y="38"/>
                    <a:pt x="15" y="38"/>
                  </a:cubicBezTo>
                  <a:cubicBezTo>
                    <a:pt x="2" y="38"/>
                    <a:pt x="0" y="30"/>
                    <a:pt x="0" y="18"/>
                  </a:cubicBezTo>
                  <a:cubicBezTo>
                    <a:pt x="0" y="8"/>
                    <a:pt x="2" y="0"/>
                    <a:pt x="15" y="0"/>
                  </a:cubicBezTo>
                  <a:cubicBezTo>
                    <a:pt x="29" y="0"/>
                    <a:pt x="30" y="8"/>
                    <a:pt x="30" y="20"/>
                  </a:cubicBezTo>
                  <a:lnTo>
                    <a:pt x="10" y="20"/>
                  </a:lnTo>
                  <a:close/>
                  <a:moveTo>
                    <a:pt x="20" y="15"/>
                  </a:moveTo>
                  <a:cubicBezTo>
                    <a:pt x="20" y="11"/>
                    <a:pt x="20" y="6"/>
                    <a:pt x="15" y="6"/>
                  </a:cubicBezTo>
                  <a:cubicBezTo>
                    <a:pt x="10" y="6"/>
                    <a:pt x="10" y="11"/>
                    <a:pt x="10" y="15"/>
                  </a:cubicBezTo>
                  <a:lnTo>
                    <a:pt x="20" y="15"/>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dirty="0"/>
            </a:p>
          </p:txBody>
        </p:sp>
        <p:sp>
          <p:nvSpPr>
            <p:cNvPr id="28" name="Freeform 25"/>
            <p:cNvSpPr>
              <a:spLocks noEditPoints="1"/>
            </p:cNvSpPr>
            <p:nvPr/>
          </p:nvSpPr>
          <p:spPr bwMode="gray">
            <a:xfrm>
              <a:off x="7920038" y="1957388"/>
              <a:ext cx="206375" cy="258763"/>
            </a:xfrm>
            <a:custGeom>
              <a:avLst/>
              <a:gdLst>
                <a:gd name="T0" fmla="*/ 9 w 25"/>
                <a:gd name="T1" fmla="*/ 17 h 31"/>
                <a:gd name="T2" fmla="*/ 13 w 25"/>
                <a:gd name="T3" fmla="*/ 26 h 31"/>
                <a:gd name="T4" fmla="*/ 16 w 25"/>
                <a:gd name="T5" fmla="*/ 20 h 31"/>
                <a:gd name="T6" fmla="*/ 25 w 25"/>
                <a:gd name="T7" fmla="*/ 20 h 31"/>
                <a:gd name="T8" fmla="*/ 22 w 25"/>
                <a:gd name="T9" fmla="*/ 28 h 31"/>
                <a:gd name="T10" fmla="*/ 13 w 25"/>
                <a:gd name="T11" fmla="*/ 31 h 31"/>
                <a:gd name="T12" fmla="*/ 0 w 25"/>
                <a:gd name="T13" fmla="*/ 15 h 31"/>
                <a:gd name="T14" fmla="*/ 13 w 25"/>
                <a:gd name="T15" fmla="*/ 0 h 31"/>
                <a:gd name="T16" fmla="*/ 25 w 25"/>
                <a:gd name="T17" fmla="*/ 17 h 31"/>
                <a:gd name="T18" fmla="*/ 9 w 25"/>
                <a:gd name="T19" fmla="*/ 17 h 31"/>
                <a:gd name="T20" fmla="*/ 17 w 25"/>
                <a:gd name="T21" fmla="*/ 12 h 31"/>
                <a:gd name="T22" fmla="*/ 13 w 25"/>
                <a:gd name="T23" fmla="*/ 5 h 31"/>
                <a:gd name="T24" fmla="*/ 9 w 25"/>
                <a:gd name="T25" fmla="*/ 12 h 31"/>
                <a:gd name="T26" fmla="*/ 17 w 25"/>
                <a:gd name="T27" fmla="*/ 12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 h="31">
                  <a:moveTo>
                    <a:pt x="9" y="17"/>
                  </a:moveTo>
                  <a:cubicBezTo>
                    <a:pt x="9" y="20"/>
                    <a:pt x="9" y="26"/>
                    <a:pt x="13" y="26"/>
                  </a:cubicBezTo>
                  <a:cubicBezTo>
                    <a:pt x="16" y="26"/>
                    <a:pt x="16" y="23"/>
                    <a:pt x="16" y="20"/>
                  </a:cubicBezTo>
                  <a:cubicBezTo>
                    <a:pt x="25" y="20"/>
                    <a:pt x="25" y="20"/>
                    <a:pt x="25" y="20"/>
                  </a:cubicBezTo>
                  <a:cubicBezTo>
                    <a:pt x="25" y="24"/>
                    <a:pt x="24" y="26"/>
                    <a:pt x="22" y="28"/>
                  </a:cubicBezTo>
                  <a:cubicBezTo>
                    <a:pt x="20" y="30"/>
                    <a:pt x="17" y="31"/>
                    <a:pt x="13" y="31"/>
                  </a:cubicBezTo>
                  <a:cubicBezTo>
                    <a:pt x="2" y="31"/>
                    <a:pt x="0" y="24"/>
                    <a:pt x="0" y="15"/>
                  </a:cubicBezTo>
                  <a:cubicBezTo>
                    <a:pt x="0" y="7"/>
                    <a:pt x="2" y="0"/>
                    <a:pt x="13" y="0"/>
                  </a:cubicBezTo>
                  <a:cubicBezTo>
                    <a:pt x="24" y="0"/>
                    <a:pt x="25" y="7"/>
                    <a:pt x="25" y="17"/>
                  </a:cubicBezTo>
                  <a:lnTo>
                    <a:pt x="9" y="17"/>
                  </a:lnTo>
                  <a:close/>
                  <a:moveTo>
                    <a:pt x="17" y="12"/>
                  </a:moveTo>
                  <a:cubicBezTo>
                    <a:pt x="17" y="9"/>
                    <a:pt x="17" y="5"/>
                    <a:pt x="13" y="5"/>
                  </a:cubicBezTo>
                  <a:cubicBezTo>
                    <a:pt x="9" y="5"/>
                    <a:pt x="9" y="10"/>
                    <a:pt x="9" y="12"/>
                  </a:cubicBezTo>
                  <a:lnTo>
                    <a:pt x="17" y="1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p>
          </p:txBody>
        </p:sp>
        <p:sp>
          <p:nvSpPr>
            <p:cNvPr id="29" name="Freeform 26"/>
            <p:cNvSpPr>
              <a:spLocks noEditPoints="1"/>
            </p:cNvSpPr>
            <p:nvPr/>
          </p:nvSpPr>
          <p:spPr bwMode="gray">
            <a:xfrm>
              <a:off x="8553451" y="1957388"/>
              <a:ext cx="206375" cy="258763"/>
            </a:xfrm>
            <a:custGeom>
              <a:avLst/>
              <a:gdLst>
                <a:gd name="T0" fmla="*/ 9 w 25"/>
                <a:gd name="T1" fmla="*/ 17 h 31"/>
                <a:gd name="T2" fmla="*/ 12 w 25"/>
                <a:gd name="T3" fmla="*/ 26 h 31"/>
                <a:gd name="T4" fmla="*/ 16 w 25"/>
                <a:gd name="T5" fmla="*/ 20 h 31"/>
                <a:gd name="T6" fmla="*/ 24 w 25"/>
                <a:gd name="T7" fmla="*/ 20 h 31"/>
                <a:gd name="T8" fmla="*/ 21 w 25"/>
                <a:gd name="T9" fmla="*/ 28 h 31"/>
                <a:gd name="T10" fmla="*/ 12 w 25"/>
                <a:gd name="T11" fmla="*/ 31 h 31"/>
                <a:gd name="T12" fmla="*/ 0 w 25"/>
                <a:gd name="T13" fmla="*/ 15 h 31"/>
                <a:gd name="T14" fmla="*/ 12 w 25"/>
                <a:gd name="T15" fmla="*/ 0 h 31"/>
                <a:gd name="T16" fmla="*/ 25 w 25"/>
                <a:gd name="T17" fmla="*/ 17 h 31"/>
                <a:gd name="T18" fmla="*/ 9 w 25"/>
                <a:gd name="T19" fmla="*/ 17 h 31"/>
                <a:gd name="T20" fmla="*/ 16 w 25"/>
                <a:gd name="T21" fmla="*/ 12 h 31"/>
                <a:gd name="T22" fmla="*/ 12 w 25"/>
                <a:gd name="T23" fmla="*/ 5 h 31"/>
                <a:gd name="T24" fmla="*/ 9 w 25"/>
                <a:gd name="T25" fmla="*/ 12 h 31"/>
                <a:gd name="T26" fmla="*/ 16 w 25"/>
                <a:gd name="T27" fmla="*/ 12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 h="31">
                  <a:moveTo>
                    <a:pt x="9" y="17"/>
                  </a:moveTo>
                  <a:cubicBezTo>
                    <a:pt x="9" y="20"/>
                    <a:pt x="9" y="26"/>
                    <a:pt x="12" y="26"/>
                  </a:cubicBezTo>
                  <a:cubicBezTo>
                    <a:pt x="15" y="26"/>
                    <a:pt x="16" y="23"/>
                    <a:pt x="16" y="20"/>
                  </a:cubicBezTo>
                  <a:cubicBezTo>
                    <a:pt x="24" y="20"/>
                    <a:pt x="24" y="20"/>
                    <a:pt x="24" y="20"/>
                  </a:cubicBezTo>
                  <a:cubicBezTo>
                    <a:pt x="24" y="24"/>
                    <a:pt x="23" y="26"/>
                    <a:pt x="21" y="28"/>
                  </a:cubicBezTo>
                  <a:cubicBezTo>
                    <a:pt x="19" y="30"/>
                    <a:pt x="16" y="31"/>
                    <a:pt x="12" y="31"/>
                  </a:cubicBezTo>
                  <a:cubicBezTo>
                    <a:pt x="2" y="31"/>
                    <a:pt x="0" y="24"/>
                    <a:pt x="0" y="15"/>
                  </a:cubicBezTo>
                  <a:cubicBezTo>
                    <a:pt x="0" y="7"/>
                    <a:pt x="1" y="0"/>
                    <a:pt x="12" y="0"/>
                  </a:cubicBezTo>
                  <a:cubicBezTo>
                    <a:pt x="24" y="0"/>
                    <a:pt x="25" y="7"/>
                    <a:pt x="25" y="17"/>
                  </a:cubicBezTo>
                  <a:lnTo>
                    <a:pt x="9" y="17"/>
                  </a:lnTo>
                  <a:close/>
                  <a:moveTo>
                    <a:pt x="16" y="12"/>
                  </a:moveTo>
                  <a:cubicBezTo>
                    <a:pt x="16" y="9"/>
                    <a:pt x="16" y="5"/>
                    <a:pt x="12" y="5"/>
                  </a:cubicBezTo>
                  <a:cubicBezTo>
                    <a:pt x="9" y="5"/>
                    <a:pt x="9" y="10"/>
                    <a:pt x="9" y="12"/>
                  </a:cubicBezTo>
                  <a:lnTo>
                    <a:pt x="16" y="1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p>
          </p:txBody>
        </p:sp>
        <p:sp>
          <p:nvSpPr>
            <p:cNvPr id="30" name="Freeform 27"/>
            <p:cNvSpPr>
              <a:spLocks/>
            </p:cNvSpPr>
            <p:nvPr/>
          </p:nvSpPr>
          <p:spPr bwMode="gray">
            <a:xfrm>
              <a:off x="3263901" y="1855788"/>
              <a:ext cx="198438" cy="352425"/>
            </a:xfrm>
            <a:custGeom>
              <a:avLst/>
              <a:gdLst>
                <a:gd name="T0" fmla="*/ 0 w 125"/>
                <a:gd name="T1" fmla="*/ 222 h 222"/>
                <a:gd name="T2" fmla="*/ 0 w 125"/>
                <a:gd name="T3" fmla="*/ 0 h 222"/>
                <a:gd name="T4" fmla="*/ 125 w 125"/>
                <a:gd name="T5" fmla="*/ 0 h 222"/>
                <a:gd name="T6" fmla="*/ 125 w 125"/>
                <a:gd name="T7" fmla="*/ 32 h 222"/>
                <a:gd name="T8" fmla="*/ 47 w 125"/>
                <a:gd name="T9" fmla="*/ 32 h 222"/>
                <a:gd name="T10" fmla="*/ 47 w 125"/>
                <a:gd name="T11" fmla="*/ 90 h 222"/>
                <a:gd name="T12" fmla="*/ 114 w 125"/>
                <a:gd name="T13" fmla="*/ 90 h 222"/>
                <a:gd name="T14" fmla="*/ 114 w 125"/>
                <a:gd name="T15" fmla="*/ 122 h 222"/>
                <a:gd name="T16" fmla="*/ 47 w 125"/>
                <a:gd name="T17" fmla="*/ 122 h 222"/>
                <a:gd name="T18" fmla="*/ 47 w 125"/>
                <a:gd name="T19" fmla="*/ 190 h 222"/>
                <a:gd name="T20" fmla="*/ 125 w 125"/>
                <a:gd name="T21" fmla="*/ 190 h 222"/>
                <a:gd name="T22" fmla="*/ 125 w 125"/>
                <a:gd name="T23" fmla="*/ 222 h 222"/>
                <a:gd name="T24" fmla="*/ 0 w 125"/>
                <a:gd name="T25" fmla="*/ 222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5" h="222">
                  <a:moveTo>
                    <a:pt x="0" y="222"/>
                  </a:moveTo>
                  <a:lnTo>
                    <a:pt x="0" y="0"/>
                  </a:lnTo>
                  <a:lnTo>
                    <a:pt x="125" y="0"/>
                  </a:lnTo>
                  <a:lnTo>
                    <a:pt x="125" y="32"/>
                  </a:lnTo>
                  <a:lnTo>
                    <a:pt x="47" y="32"/>
                  </a:lnTo>
                  <a:lnTo>
                    <a:pt x="47" y="90"/>
                  </a:lnTo>
                  <a:lnTo>
                    <a:pt x="114" y="90"/>
                  </a:lnTo>
                  <a:lnTo>
                    <a:pt x="114" y="122"/>
                  </a:lnTo>
                  <a:lnTo>
                    <a:pt x="47" y="122"/>
                  </a:lnTo>
                  <a:lnTo>
                    <a:pt x="47" y="190"/>
                  </a:lnTo>
                  <a:lnTo>
                    <a:pt x="125" y="190"/>
                  </a:lnTo>
                  <a:lnTo>
                    <a:pt x="125" y="222"/>
                  </a:lnTo>
                  <a:lnTo>
                    <a:pt x="0" y="22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p>
          </p:txBody>
        </p:sp>
        <p:sp>
          <p:nvSpPr>
            <p:cNvPr id="31" name="Freeform 28"/>
            <p:cNvSpPr>
              <a:spLocks/>
            </p:cNvSpPr>
            <p:nvPr/>
          </p:nvSpPr>
          <p:spPr bwMode="gray">
            <a:xfrm>
              <a:off x="3503613" y="1957388"/>
              <a:ext cx="188913" cy="250825"/>
            </a:xfrm>
            <a:custGeom>
              <a:avLst/>
              <a:gdLst>
                <a:gd name="T0" fmla="*/ 9 w 23"/>
                <a:gd name="T1" fmla="*/ 4 h 30"/>
                <a:gd name="T2" fmla="*/ 9 w 23"/>
                <a:gd name="T3" fmla="*/ 4 h 30"/>
                <a:gd name="T4" fmla="*/ 12 w 23"/>
                <a:gd name="T5" fmla="*/ 1 h 30"/>
                <a:gd name="T6" fmla="*/ 16 w 23"/>
                <a:gd name="T7" fmla="*/ 0 h 30"/>
                <a:gd name="T8" fmla="*/ 23 w 23"/>
                <a:gd name="T9" fmla="*/ 6 h 30"/>
                <a:gd name="T10" fmla="*/ 23 w 23"/>
                <a:gd name="T11" fmla="*/ 30 h 30"/>
                <a:gd name="T12" fmla="*/ 15 w 23"/>
                <a:gd name="T13" fmla="*/ 30 h 30"/>
                <a:gd name="T14" fmla="*/ 15 w 23"/>
                <a:gd name="T15" fmla="*/ 10 h 30"/>
                <a:gd name="T16" fmla="*/ 12 w 23"/>
                <a:gd name="T17" fmla="*/ 5 h 30"/>
                <a:gd name="T18" fmla="*/ 9 w 23"/>
                <a:gd name="T19" fmla="*/ 10 h 30"/>
                <a:gd name="T20" fmla="*/ 9 w 23"/>
                <a:gd name="T21" fmla="*/ 30 h 30"/>
                <a:gd name="T22" fmla="*/ 0 w 23"/>
                <a:gd name="T23" fmla="*/ 30 h 30"/>
                <a:gd name="T24" fmla="*/ 0 w 23"/>
                <a:gd name="T25" fmla="*/ 1 h 30"/>
                <a:gd name="T26" fmla="*/ 9 w 23"/>
                <a:gd name="T27" fmla="*/ 1 h 30"/>
                <a:gd name="T28" fmla="*/ 9 w 23"/>
                <a:gd name="T29" fmla="*/ 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 h="30">
                  <a:moveTo>
                    <a:pt x="9" y="4"/>
                  </a:moveTo>
                  <a:cubicBezTo>
                    <a:pt x="9" y="4"/>
                    <a:pt x="9" y="4"/>
                    <a:pt x="9" y="4"/>
                  </a:cubicBezTo>
                  <a:cubicBezTo>
                    <a:pt x="10" y="2"/>
                    <a:pt x="11" y="1"/>
                    <a:pt x="12" y="1"/>
                  </a:cubicBezTo>
                  <a:cubicBezTo>
                    <a:pt x="13" y="0"/>
                    <a:pt x="14" y="0"/>
                    <a:pt x="16" y="0"/>
                  </a:cubicBezTo>
                  <a:cubicBezTo>
                    <a:pt x="20" y="0"/>
                    <a:pt x="23" y="2"/>
                    <a:pt x="23" y="6"/>
                  </a:cubicBezTo>
                  <a:cubicBezTo>
                    <a:pt x="23" y="30"/>
                    <a:pt x="23" y="30"/>
                    <a:pt x="23" y="30"/>
                  </a:cubicBezTo>
                  <a:cubicBezTo>
                    <a:pt x="15" y="30"/>
                    <a:pt x="15" y="30"/>
                    <a:pt x="15" y="30"/>
                  </a:cubicBezTo>
                  <a:cubicBezTo>
                    <a:pt x="15" y="10"/>
                    <a:pt x="15" y="10"/>
                    <a:pt x="15" y="10"/>
                  </a:cubicBezTo>
                  <a:cubicBezTo>
                    <a:pt x="15" y="7"/>
                    <a:pt x="15" y="5"/>
                    <a:pt x="12" y="5"/>
                  </a:cubicBezTo>
                  <a:cubicBezTo>
                    <a:pt x="9" y="5"/>
                    <a:pt x="9" y="7"/>
                    <a:pt x="9" y="10"/>
                  </a:cubicBezTo>
                  <a:cubicBezTo>
                    <a:pt x="9" y="30"/>
                    <a:pt x="9" y="30"/>
                    <a:pt x="9" y="30"/>
                  </a:cubicBezTo>
                  <a:cubicBezTo>
                    <a:pt x="0" y="30"/>
                    <a:pt x="0" y="30"/>
                    <a:pt x="0" y="30"/>
                  </a:cubicBezTo>
                  <a:cubicBezTo>
                    <a:pt x="0" y="1"/>
                    <a:pt x="0" y="1"/>
                    <a:pt x="0" y="1"/>
                  </a:cubicBezTo>
                  <a:cubicBezTo>
                    <a:pt x="9" y="1"/>
                    <a:pt x="9" y="1"/>
                    <a:pt x="9" y="1"/>
                  </a:cubicBezTo>
                  <a:lnTo>
                    <a:pt x="9" y="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p>
          </p:txBody>
        </p:sp>
        <p:sp>
          <p:nvSpPr>
            <p:cNvPr id="3072" name="Freeform 29"/>
            <p:cNvSpPr>
              <a:spLocks noEditPoints="1"/>
            </p:cNvSpPr>
            <p:nvPr/>
          </p:nvSpPr>
          <p:spPr bwMode="gray">
            <a:xfrm>
              <a:off x="3741738" y="1957388"/>
              <a:ext cx="196850" cy="350838"/>
            </a:xfrm>
            <a:custGeom>
              <a:avLst/>
              <a:gdLst>
                <a:gd name="T0" fmla="*/ 24 w 24"/>
                <a:gd name="T1" fmla="*/ 1 h 42"/>
                <a:gd name="T2" fmla="*/ 24 w 24"/>
                <a:gd name="T3" fmla="*/ 32 h 42"/>
                <a:gd name="T4" fmla="*/ 13 w 24"/>
                <a:gd name="T5" fmla="*/ 42 h 42"/>
                <a:gd name="T6" fmla="*/ 1 w 24"/>
                <a:gd name="T7" fmla="*/ 33 h 42"/>
                <a:gd name="T8" fmla="*/ 9 w 24"/>
                <a:gd name="T9" fmla="*/ 33 h 42"/>
                <a:gd name="T10" fmla="*/ 10 w 24"/>
                <a:gd name="T11" fmla="*/ 36 h 42"/>
                <a:gd name="T12" fmla="*/ 12 w 24"/>
                <a:gd name="T13" fmla="*/ 37 h 42"/>
                <a:gd name="T14" fmla="*/ 16 w 24"/>
                <a:gd name="T15" fmla="*/ 32 h 42"/>
                <a:gd name="T16" fmla="*/ 16 w 24"/>
                <a:gd name="T17" fmla="*/ 27 h 42"/>
                <a:gd name="T18" fmla="*/ 15 w 24"/>
                <a:gd name="T19" fmla="*/ 27 h 42"/>
                <a:gd name="T20" fmla="*/ 9 w 24"/>
                <a:gd name="T21" fmla="*/ 30 h 42"/>
                <a:gd name="T22" fmla="*/ 0 w 24"/>
                <a:gd name="T23" fmla="*/ 15 h 42"/>
                <a:gd name="T24" fmla="*/ 9 w 24"/>
                <a:gd name="T25" fmla="*/ 0 h 42"/>
                <a:gd name="T26" fmla="*/ 16 w 24"/>
                <a:gd name="T27" fmla="*/ 4 h 42"/>
                <a:gd name="T28" fmla="*/ 16 w 24"/>
                <a:gd name="T29" fmla="*/ 4 h 42"/>
                <a:gd name="T30" fmla="*/ 16 w 24"/>
                <a:gd name="T31" fmla="*/ 1 h 42"/>
                <a:gd name="T32" fmla="*/ 24 w 24"/>
                <a:gd name="T33" fmla="*/ 1 h 42"/>
                <a:gd name="T34" fmla="*/ 12 w 24"/>
                <a:gd name="T35" fmla="*/ 25 h 42"/>
                <a:gd name="T36" fmla="*/ 16 w 24"/>
                <a:gd name="T37" fmla="*/ 15 h 42"/>
                <a:gd name="T38" fmla="*/ 12 w 24"/>
                <a:gd name="T39" fmla="*/ 5 h 42"/>
                <a:gd name="T40" fmla="*/ 9 w 24"/>
                <a:gd name="T41" fmla="*/ 16 h 42"/>
                <a:gd name="T42" fmla="*/ 12 w 24"/>
                <a:gd name="T43" fmla="*/ 25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 h="42">
                  <a:moveTo>
                    <a:pt x="24" y="1"/>
                  </a:moveTo>
                  <a:cubicBezTo>
                    <a:pt x="24" y="32"/>
                    <a:pt x="24" y="32"/>
                    <a:pt x="24" y="32"/>
                  </a:cubicBezTo>
                  <a:cubicBezTo>
                    <a:pt x="24" y="34"/>
                    <a:pt x="24" y="42"/>
                    <a:pt x="13" y="42"/>
                  </a:cubicBezTo>
                  <a:cubicBezTo>
                    <a:pt x="6" y="42"/>
                    <a:pt x="1" y="40"/>
                    <a:pt x="1" y="33"/>
                  </a:cubicBezTo>
                  <a:cubicBezTo>
                    <a:pt x="9" y="33"/>
                    <a:pt x="9" y="33"/>
                    <a:pt x="9" y="33"/>
                  </a:cubicBezTo>
                  <a:cubicBezTo>
                    <a:pt x="9" y="34"/>
                    <a:pt x="9" y="35"/>
                    <a:pt x="10" y="36"/>
                  </a:cubicBezTo>
                  <a:cubicBezTo>
                    <a:pt x="10" y="37"/>
                    <a:pt x="11" y="37"/>
                    <a:pt x="12" y="37"/>
                  </a:cubicBezTo>
                  <a:cubicBezTo>
                    <a:pt x="15" y="37"/>
                    <a:pt x="16" y="35"/>
                    <a:pt x="16" y="32"/>
                  </a:cubicBezTo>
                  <a:cubicBezTo>
                    <a:pt x="16" y="27"/>
                    <a:pt x="16" y="27"/>
                    <a:pt x="16" y="27"/>
                  </a:cubicBezTo>
                  <a:cubicBezTo>
                    <a:pt x="15" y="27"/>
                    <a:pt x="15" y="27"/>
                    <a:pt x="15" y="27"/>
                  </a:cubicBezTo>
                  <a:cubicBezTo>
                    <a:pt x="14" y="29"/>
                    <a:pt x="12" y="30"/>
                    <a:pt x="9" y="30"/>
                  </a:cubicBezTo>
                  <a:cubicBezTo>
                    <a:pt x="0" y="30"/>
                    <a:pt x="0" y="22"/>
                    <a:pt x="0" y="15"/>
                  </a:cubicBezTo>
                  <a:cubicBezTo>
                    <a:pt x="0" y="8"/>
                    <a:pt x="0" y="0"/>
                    <a:pt x="9" y="0"/>
                  </a:cubicBezTo>
                  <a:cubicBezTo>
                    <a:pt x="12" y="0"/>
                    <a:pt x="15" y="1"/>
                    <a:pt x="16" y="4"/>
                  </a:cubicBezTo>
                  <a:cubicBezTo>
                    <a:pt x="16" y="4"/>
                    <a:pt x="16" y="4"/>
                    <a:pt x="16" y="4"/>
                  </a:cubicBezTo>
                  <a:cubicBezTo>
                    <a:pt x="16" y="1"/>
                    <a:pt x="16" y="1"/>
                    <a:pt x="16" y="1"/>
                  </a:cubicBezTo>
                  <a:lnTo>
                    <a:pt x="24" y="1"/>
                  </a:lnTo>
                  <a:close/>
                  <a:moveTo>
                    <a:pt x="12" y="25"/>
                  </a:moveTo>
                  <a:cubicBezTo>
                    <a:pt x="15" y="25"/>
                    <a:pt x="16" y="22"/>
                    <a:pt x="16" y="15"/>
                  </a:cubicBezTo>
                  <a:cubicBezTo>
                    <a:pt x="16" y="9"/>
                    <a:pt x="15" y="5"/>
                    <a:pt x="12" y="5"/>
                  </a:cubicBezTo>
                  <a:cubicBezTo>
                    <a:pt x="9" y="5"/>
                    <a:pt x="9" y="7"/>
                    <a:pt x="9" y="16"/>
                  </a:cubicBezTo>
                  <a:cubicBezTo>
                    <a:pt x="9" y="19"/>
                    <a:pt x="8" y="25"/>
                    <a:pt x="12" y="25"/>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p>
          </p:txBody>
        </p:sp>
        <p:sp>
          <p:nvSpPr>
            <p:cNvPr id="3073" name="Rectangle 30"/>
            <p:cNvSpPr>
              <a:spLocks noChangeArrowheads="1"/>
            </p:cNvSpPr>
            <p:nvPr/>
          </p:nvSpPr>
          <p:spPr bwMode="gray">
            <a:xfrm>
              <a:off x="3997326" y="1965325"/>
              <a:ext cx="73025" cy="242888"/>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dirty="0"/>
            </a:p>
          </p:txBody>
        </p:sp>
        <p:sp>
          <p:nvSpPr>
            <p:cNvPr id="3074" name="Freeform 31"/>
            <p:cNvSpPr>
              <a:spLocks/>
            </p:cNvSpPr>
            <p:nvPr/>
          </p:nvSpPr>
          <p:spPr bwMode="gray">
            <a:xfrm>
              <a:off x="4127501" y="1957388"/>
              <a:ext cx="190500" cy="250825"/>
            </a:xfrm>
            <a:custGeom>
              <a:avLst/>
              <a:gdLst>
                <a:gd name="T0" fmla="*/ 9 w 23"/>
                <a:gd name="T1" fmla="*/ 4 h 30"/>
                <a:gd name="T2" fmla="*/ 9 w 23"/>
                <a:gd name="T3" fmla="*/ 4 h 30"/>
                <a:gd name="T4" fmla="*/ 12 w 23"/>
                <a:gd name="T5" fmla="*/ 1 h 30"/>
                <a:gd name="T6" fmla="*/ 16 w 23"/>
                <a:gd name="T7" fmla="*/ 0 h 30"/>
                <a:gd name="T8" fmla="*/ 23 w 23"/>
                <a:gd name="T9" fmla="*/ 6 h 30"/>
                <a:gd name="T10" fmla="*/ 23 w 23"/>
                <a:gd name="T11" fmla="*/ 30 h 30"/>
                <a:gd name="T12" fmla="*/ 15 w 23"/>
                <a:gd name="T13" fmla="*/ 30 h 30"/>
                <a:gd name="T14" fmla="*/ 15 w 23"/>
                <a:gd name="T15" fmla="*/ 10 h 30"/>
                <a:gd name="T16" fmla="*/ 12 w 23"/>
                <a:gd name="T17" fmla="*/ 5 h 30"/>
                <a:gd name="T18" fmla="*/ 9 w 23"/>
                <a:gd name="T19" fmla="*/ 10 h 30"/>
                <a:gd name="T20" fmla="*/ 9 w 23"/>
                <a:gd name="T21" fmla="*/ 30 h 30"/>
                <a:gd name="T22" fmla="*/ 0 w 23"/>
                <a:gd name="T23" fmla="*/ 30 h 30"/>
                <a:gd name="T24" fmla="*/ 0 w 23"/>
                <a:gd name="T25" fmla="*/ 1 h 30"/>
                <a:gd name="T26" fmla="*/ 9 w 23"/>
                <a:gd name="T27" fmla="*/ 1 h 30"/>
                <a:gd name="T28" fmla="*/ 9 w 23"/>
                <a:gd name="T29" fmla="*/ 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 h="30">
                  <a:moveTo>
                    <a:pt x="9" y="4"/>
                  </a:moveTo>
                  <a:cubicBezTo>
                    <a:pt x="9" y="4"/>
                    <a:pt x="9" y="4"/>
                    <a:pt x="9" y="4"/>
                  </a:cubicBezTo>
                  <a:cubicBezTo>
                    <a:pt x="9" y="2"/>
                    <a:pt x="10" y="1"/>
                    <a:pt x="12" y="1"/>
                  </a:cubicBezTo>
                  <a:cubicBezTo>
                    <a:pt x="13" y="0"/>
                    <a:pt x="14" y="0"/>
                    <a:pt x="16" y="0"/>
                  </a:cubicBezTo>
                  <a:cubicBezTo>
                    <a:pt x="20" y="0"/>
                    <a:pt x="23" y="2"/>
                    <a:pt x="23" y="6"/>
                  </a:cubicBezTo>
                  <a:cubicBezTo>
                    <a:pt x="23" y="30"/>
                    <a:pt x="23" y="30"/>
                    <a:pt x="23" y="30"/>
                  </a:cubicBezTo>
                  <a:cubicBezTo>
                    <a:pt x="15" y="30"/>
                    <a:pt x="15" y="30"/>
                    <a:pt x="15" y="30"/>
                  </a:cubicBezTo>
                  <a:cubicBezTo>
                    <a:pt x="15" y="10"/>
                    <a:pt x="15" y="10"/>
                    <a:pt x="15" y="10"/>
                  </a:cubicBezTo>
                  <a:cubicBezTo>
                    <a:pt x="15" y="7"/>
                    <a:pt x="14" y="5"/>
                    <a:pt x="12" y="5"/>
                  </a:cubicBezTo>
                  <a:cubicBezTo>
                    <a:pt x="9" y="5"/>
                    <a:pt x="9" y="7"/>
                    <a:pt x="9" y="10"/>
                  </a:cubicBezTo>
                  <a:cubicBezTo>
                    <a:pt x="9" y="30"/>
                    <a:pt x="9" y="30"/>
                    <a:pt x="9" y="30"/>
                  </a:cubicBezTo>
                  <a:cubicBezTo>
                    <a:pt x="0" y="30"/>
                    <a:pt x="0" y="30"/>
                    <a:pt x="0" y="30"/>
                  </a:cubicBezTo>
                  <a:cubicBezTo>
                    <a:pt x="0" y="1"/>
                    <a:pt x="0" y="1"/>
                    <a:pt x="0" y="1"/>
                  </a:cubicBezTo>
                  <a:cubicBezTo>
                    <a:pt x="9" y="1"/>
                    <a:pt x="9" y="1"/>
                    <a:pt x="9" y="1"/>
                  </a:cubicBezTo>
                  <a:lnTo>
                    <a:pt x="9" y="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p>
          </p:txBody>
        </p:sp>
        <p:sp>
          <p:nvSpPr>
            <p:cNvPr id="3075" name="Freeform 32"/>
            <p:cNvSpPr>
              <a:spLocks noEditPoints="1"/>
            </p:cNvSpPr>
            <p:nvPr/>
          </p:nvSpPr>
          <p:spPr bwMode="gray">
            <a:xfrm>
              <a:off x="4359276" y="1957388"/>
              <a:ext cx="204788" cy="258763"/>
            </a:xfrm>
            <a:custGeom>
              <a:avLst/>
              <a:gdLst>
                <a:gd name="T0" fmla="*/ 9 w 25"/>
                <a:gd name="T1" fmla="*/ 17 h 31"/>
                <a:gd name="T2" fmla="*/ 13 w 25"/>
                <a:gd name="T3" fmla="*/ 26 h 31"/>
                <a:gd name="T4" fmla="*/ 16 w 25"/>
                <a:gd name="T5" fmla="*/ 20 h 31"/>
                <a:gd name="T6" fmla="*/ 25 w 25"/>
                <a:gd name="T7" fmla="*/ 20 h 31"/>
                <a:gd name="T8" fmla="*/ 21 w 25"/>
                <a:gd name="T9" fmla="*/ 28 h 31"/>
                <a:gd name="T10" fmla="*/ 13 w 25"/>
                <a:gd name="T11" fmla="*/ 31 h 31"/>
                <a:gd name="T12" fmla="*/ 0 w 25"/>
                <a:gd name="T13" fmla="*/ 15 h 31"/>
                <a:gd name="T14" fmla="*/ 13 w 25"/>
                <a:gd name="T15" fmla="*/ 0 h 31"/>
                <a:gd name="T16" fmla="*/ 25 w 25"/>
                <a:gd name="T17" fmla="*/ 17 h 31"/>
                <a:gd name="T18" fmla="*/ 9 w 25"/>
                <a:gd name="T19" fmla="*/ 17 h 31"/>
                <a:gd name="T20" fmla="*/ 16 w 25"/>
                <a:gd name="T21" fmla="*/ 12 h 31"/>
                <a:gd name="T22" fmla="*/ 13 w 25"/>
                <a:gd name="T23" fmla="*/ 5 h 31"/>
                <a:gd name="T24" fmla="*/ 9 w 25"/>
                <a:gd name="T25" fmla="*/ 12 h 31"/>
                <a:gd name="T26" fmla="*/ 16 w 25"/>
                <a:gd name="T27" fmla="*/ 12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 h="31">
                  <a:moveTo>
                    <a:pt x="9" y="17"/>
                  </a:moveTo>
                  <a:cubicBezTo>
                    <a:pt x="9" y="20"/>
                    <a:pt x="9" y="26"/>
                    <a:pt x="13" y="26"/>
                  </a:cubicBezTo>
                  <a:cubicBezTo>
                    <a:pt x="16" y="26"/>
                    <a:pt x="16" y="23"/>
                    <a:pt x="16" y="20"/>
                  </a:cubicBezTo>
                  <a:cubicBezTo>
                    <a:pt x="25" y="20"/>
                    <a:pt x="25" y="20"/>
                    <a:pt x="25" y="20"/>
                  </a:cubicBezTo>
                  <a:cubicBezTo>
                    <a:pt x="25" y="24"/>
                    <a:pt x="23" y="26"/>
                    <a:pt x="21" y="28"/>
                  </a:cubicBezTo>
                  <a:cubicBezTo>
                    <a:pt x="19" y="30"/>
                    <a:pt x="17" y="31"/>
                    <a:pt x="13" y="31"/>
                  </a:cubicBezTo>
                  <a:cubicBezTo>
                    <a:pt x="2" y="31"/>
                    <a:pt x="0" y="24"/>
                    <a:pt x="0" y="15"/>
                  </a:cubicBezTo>
                  <a:cubicBezTo>
                    <a:pt x="0" y="7"/>
                    <a:pt x="2" y="0"/>
                    <a:pt x="13" y="0"/>
                  </a:cubicBezTo>
                  <a:cubicBezTo>
                    <a:pt x="24" y="0"/>
                    <a:pt x="25" y="7"/>
                    <a:pt x="25" y="17"/>
                  </a:cubicBezTo>
                  <a:lnTo>
                    <a:pt x="9" y="17"/>
                  </a:lnTo>
                  <a:close/>
                  <a:moveTo>
                    <a:pt x="16" y="12"/>
                  </a:moveTo>
                  <a:cubicBezTo>
                    <a:pt x="16" y="9"/>
                    <a:pt x="17" y="5"/>
                    <a:pt x="13" y="5"/>
                  </a:cubicBezTo>
                  <a:cubicBezTo>
                    <a:pt x="9" y="5"/>
                    <a:pt x="9" y="10"/>
                    <a:pt x="9" y="12"/>
                  </a:cubicBezTo>
                  <a:lnTo>
                    <a:pt x="16" y="1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p>
          </p:txBody>
        </p:sp>
        <p:sp>
          <p:nvSpPr>
            <p:cNvPr id="3076" name="Freeform 33"/>
            <p:cNvSpPr>
              <a:spLocks noEditPoints="1"/>
            </p:cNvSpPr>
            <p:nvPr/>
          </p:nvSpPr>
          <p:spPr bwMode="gray">
            <a:xfrm>
              <a:off x="4597401" y="1957388"/>
              <a:ext cx="204788" cy="258763"/>
            </a:xfrm>
            <a:custGeom>
              <a:avLst/>
              <a:gdLst>
                <a:gd name="T0" fmla="*/ 9 w 25"/>
                <a:gd name="T1" fmla="*/ 17 h 31"/>
                <a:gd name="T2" fmla="*/ 13 w 25"/>
                <a:gd name="T3" fmla="*/ 26 h 31"/>
                <a:gd name="T4" fmla="*/ 16 w 25"/>
                <a:gd name="T5" fmla="*/ 20 h 31"/>
                <a:gd name="T6" fmla="*/ 25 w 25"/>
                <a:gd name="T7" fmla="*/ 20 h 31"/>
                <a:gd name="T8" fmla="*/ 21 w 25"/>
                <a:gd name="T9" fmla="*/ 28 h 31"/>
                <a:gd name="T10" fmla="*/ 13 w 25"/>
                <a:gd name="T11" fmla="*/ 31 h 31"/>
                <a:gd name="T12" fmla="*/ 0 w 25"/>
                <a:gd name="T13" fmla="*/ 15 h 31"/>
                <a:gd name="T14" fmla="*/ 13 w 25"/>
                <a:gd name="T15" fmla="*/ 0 h 31"/>
                <a:gd name="T16" fmla="*/ 25 w 25"/>
                <a:gd name="T17" fmla="*/ 17 h 31"/>
                <a:gd name="T18" fmla="*/ 9 w 25"/>
                <a:gd name="T19" fmla="*/ 17 h 31"/>
                <a:gd name="T20" fmla="*/ 16 w 25"/>
                <a:gd name="T21" fmla="*/ 12 h 31"/>
                <a:gd name="T22" fmla="*/ 13 w 25"/>
                <a:gd name="T23" fmla="*/ 5 h 31"/>
                <a:gd name="T24" fmla="*/ 9 w 25"/>
                <a:gd name="T25" fmla="*/ 12 h 31"/>
                <a:gd name="T26" fmla="*/ 16 w 25"/>
                <a:gd name="T27" fmla="*/ 12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 h="31">
                  <a:moveTo>
                    <a:pt x="9" y="17"/>
                  </a:moveTo>
                  <a:cubicBezTo>
                    <a:pt x="9" y="20"/>
                    <a:pt x="9" y="26"/>
                    <a:pt x="13" y="26"/>
                  </a:cubicBezTo>
                  <a:cubicBezTo>
                    <a:pt x="15" y="26"/>
                    <a:pt x="16" y="23"/>
                    <a:pt x="16" y="20"/>
                  </a:cubicBezTo>
                  <a:cubicBezTo>
                    <a:pt x="25" y="20"/>
                    <a:pt x="25" y="20"/>
                    <a:pt x="25" y="20"/>
                  </a:cubicBezTo>
                  <a:cubicBezTo>
                    <a:pt x="24" y="24"/>
                    <a:pt x="23" y="26"/>
                    <a:pt x="21" y="28"/>
                  </a:cubicBezTo>
                  <a:cubicBezTo>
                    <a:pt x="19" y="30"/>
                    <a:pt x="16" y="31"/>
                    <a:pt x="13" y="31"/>
                  </a:cubicBezTo>
                  <a:cubicBezTo>
                    <a:pt x="2" y="31"/>
                    <a:pt x="0" y="24"/>
                    <a:pt x="0" y="15"/>
                  </a:cubicBezTo>
                  <a:cubicBezTo>
                    <a:pt x="0" y="7"/>
                    <a:pt x="2" y="0"/>
                    <a:pt x="13" y="0"/>
                  </a:cubicBezTo>
                  <a:cubicBezTo>
                    <a:pt x="24" y="0"/>
                    <a:pt x="25" y="7"/>
                    <a:pt x="25" y="17"/>
                  </a:cubicBezTo>
                  <a:lnTo>
                    <a:pt x="9" y="17"/>
                  </a:lnTo>
                  <a:close/>
                  <a:moveTo>
                    <a:pt x="16" y="12"/>
                  </a:moveTo>
                  <a:cubicBezTo>
                    <a:pt x="16" y="9"/>
                    <a:pt x="17" y="5"/>
                    <a:pt x="13" y="5"/>
                  </a:cubicBezTo>
                  <a:cubicBezTo>
                    <a:pt x="9" y="5"/>
                    <a:pt x="9" y="10"/>
                    <a:pt x="9" y="12"/>
                  </a:cubicBezTo>
                  <a:lnTo>
                    <a:pt x="16" y="1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p>
          </p:txBody>
        </p:sp>
        <p:sp>
          <p:nvSpPr>
            <p:cNvPr id="3078" name="Freeform 34"/>
            <p:cNvSpPr>
              <a:spLocks/>
            </p:cNvSpPr>
            <p:nvPr/>
          </p:nvSpPr>
          <p:spPr bwMode="gray">
            <a:xfrm>
              <a:off x="4843463" y="1957388"/>
              <a:ext cx="131763" cy="250825"/>
            </a:xfrm>
            <a:custGeom>
              <a:avLst/>
              <a:gdLst>
                <a:gd name="T0" fmla="*/ 8 w 16"/>
                <a:gd name="T1" fmla="*/ 1 h 30"/>
                <a:gd name="T2" fmla="*/ 8 w 16"/>
                <a:gd name="T3" fmla="*/ 4 h 30"/>
                <a:gd name="T4" fmla="*/ 8 w 16"/>
                <a:gd name="T5" fmla="*/ 4 h 30"/>
                <a:gd name="T6" fmla="*/ 16 w 16"/>
                <a:gd name="T7" fmla="*/ 0 h 30"/>
                <a:gd name="T8" fmla="*/ 16 w 16"/>
                <a:gd name="T9" fmla="*/ 7 h 30"/>
                <a:gd name="T10" fmla="*/ 8 w 16"/>
                <a:gd name="T11" fmla="*/ 14 h 30"/>
                <a:gd name="T12" fmla="*/ 8 w 16"/>
                <a:gd name="T13" fmla="*/ 30 h 30"/>
                <a:gd name="T14" fmla="*/ 0 w 16"/>
                <a:gd name="T15" fmla="*/ 30 h 30"/>
                <a:gd name="T16" fmla="*/ 0 w 16"/>
                <a:gd name="T17" fmla="*/ 1 h 30"/>
                <a:gd name="T18" fmla="*/ 8 w 16"/>
                <a:gd name="T19" fmla="*/ 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30">
                  <a:moveTo>
                    <a:pt x="8" y="1"/>
                  </a:moveTo>
                  <a:cubicBezTo>
                    <a:pt x="8" y="4"/>
                    <a:pt x="8" y="4"/>
                    <a:pt x="8" y="4"/>
                  </a:cubicBezTo>
                  <a:cubicBezTo>
                    <a:pt x="8" y="4"/>
                    <a:pt x="8" y="4"/>
                    <a:pt x="8" y="4"/>
                  </a:cubicBezTo>
                  <a:cubicBezTo>
                    <a:pt x="10" y="1"/>
                    <a:pt x="12" y="0"/>
                    <a:pt x="16" y="0"/>
                  </a:cubicBezTo>
                  <a:cubicBezTo>
                    <a:pt x="16" y="7"/>
                    <a:pt x="16" y="7"/>
                    <a:pt x="16" y="7"/>
                  </a:cubicBezTo>
                  <a:cubicBezTo>
                    <a:pt x="8" y="7"/>
                    <a:pt x="8" y="11"/>
                    <a:pt x="8" y="14"/>
                  </a:cubicBezTo>
                  <a:cubicBezTo>
                    <a:pt x="8" y="30"/>
                    <a:pt x="8" y="30"/>
                    <a:pt x="8" y="30"/>
                  </a:cubicBezTo>
                  <a:cubicBezTo>
                    <a:pt x="0" y="30"/>
                    <a:pt x="0" y="30"/>
                    <a:pt x="0" y="30"/>
                  </a:cubicBezTo>
                  <a:cubicBezTo>
                    <a:pt x="0" y="1"/>
                    <a:pt x="0" y="1"/>
                    <a:pt x="0" y="1"/>
                  </a:cubicBezTo>
                  <a:lnTo>
                    <a:pt x="8" y="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p>
          </p:txBody>
        </p:sp>
        <p:sp>
          <p:nvSpPr>
            <p:cNvPr id="3079" name="Freeform 35"/>
            <p:cNvSpPr>
              <a:spLocks noEditPoints="1"/>
            </p:cNvSpPr>
            <p:nvPr/>
          </p:nvSpPr>
          <p:spPr bwMode="gray">
            <a:xfrm>
              <a:off x="4992688" y="1957388"/>
              <a:ext cx="204788" cy="258763"/>
            </a:xfrm>
            <a:custGeom>
              <a:avLst/>
              <a:gdLst>
                <a:gd name="T0" fmla="*/ 9 w 25"/>
                <a:gd name="T1" fmla="*/ 17 h 31"/>
                <a:gd name="T2" fmla="*/ 13 w 25"/>
                <a:gd name="T3" fmla="*/ 26 h 31"/>
                <a:gd name="T4" fmla="*/ 16 w 25"/>
                <a:gd name="T5" fmla="*/ 20 h 31"/>
                <a:gd name="T6" fmla="*/ 25 w 25"/>
                <a:gd name="T7" fmla="*/ 20 h 31"/>
                <a:gd name="T8" fmla="*/ 21 w 25"/>
                <a:gd name="T9" fmla="*/ 28 h 31"/>
                <a:gd name="T10" fmla="*/ 13 w 25"/>
                <a:gd name="T11" fmla="*/ 31 h 31"/>
                <a:gd name="T12" fmla="*/ 0 w 25"/>
                <a:gd name="T13" fmla="*/ 15 h 31"/>
                <a:gd name="T14" fmla="*/ 13 w 25"/>
                <a:gd name="T15" fmla="*/ 0 h 31"/>
                <a:gd name="T16" fmla="*/ 25 w 25"/>
                <a:gd name="T17" fmla="*/ 17 h 31"/>
                <a:gd name="T18" fmla="*/ 9 w 25"/>
                <a:gd name="T19" fmla="*/ 17 h 31"/>
                <a:gd name="T20" fmla="*/ 16 w 25"/>
                <a:gd name="T21" fmla="*/ 12 h 31"/>
                <a:gd name="T22" fmla="*/ 13 w 25"/>
                <a:gd name="T23" fmla="*/ 5 h 31"/>
                <a:gd name="T24" fmla="*/ 9 w 25"/>
                <a:gd name="T25" fmla="*/ 12 h 31"/>
                <a:gd name="T26" fmla="*/ 16 w 25"/>
                <a:gd name="T27" fmla="*/ 12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 h="31">
                  <a:moveTo>
                    <a:pt x="9" y="17"/>
                  </a:moveTo>
                  <a:cubicBezTo>
                    <a:pt x="9" y="20"/>
                    <a:pt x="9" y="26"/>
                    <a:pt x="13" y="26"/>
                  </a:cubicBezTo>
                  <a:cubicBezTo>
                    <a:pt x="15" y="26"/>
                    <a:pt x="16" y="23"/>
                    <a:pt x="16" y="20"/>
                  </a:cubicBezTo>
                  <a:cubicBezTo>
                    <a:pt x="25" y="20"/>
                    <a:pt x="25" y="20"/>
                    <a:pt x="25" y="20"/>
                  </a:cubicBezTo>
                  <a:cubicBezTo>
                    <a:pt x="24" y="24"/>
                    <a:pt x="23" y="26"/>
                    <a:pt x="21" y="28"/>
                  </a:cubicBezTo>
                  <a:cubicBezTo>
                    <a:pt x="19" y="30"/>
                    <a:pt x="16" y="31"/>
                    <a:pt x="13" y="31"/>
                  </a:cubicBezTo>
                  <a:cubicBezTo>
                    <a:pt x="2" y="31"/>
                    <a:pt x="0" y="24"/>
                    <a:pt x="0" y="15"/>
                  </a:cubicBezTo>
                  <a:cubicBezTo>
                    <a:pt x="0" y="7"/>
                    <a:pt x="1" y="0"/>
                    <a:pt x="13" y="0"/>
                  </a:cubicBezTo>
                  <a:cubicBezTo>
                    <a:pt x="24" y="0"/>
                    <a:pt x="25" y="7"/>
                    <a:pt x="25" y="17"/>
                  </a:cubicBezTo>
                  <a:lnTo>
                    <a:pt x="9" y="17"/>
                  </a:lnTo>
                  <a:close/>
                  <a:moveTo>
                    <a:pt x="16" y="12"/>
                  </a:moveTo>
                  <a:cubicBezTo>
                    <a:pt x="16" y="9"/>
                    <a:pt x="16" y="5"/>
                    <a:pt x="13" y="5"/>
                  </a:cubicBezTo>
                  <a:cubicBezTo>
                    <a:pt x="9" y="5"/>
                    <a:pt x="9" y="10"/>
                    <a:pt x="9" y="12"/>
                  </a:cubicBezTo>
                  <a:lnTo>
                    <a:pt x="16" y="1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p>
          </p:txBody>
        </p:sp>
        <p:sp>
          <p:nvSpPr>
            <p:cNvPr id="3080" name="Freeform 36"/>
            <p:cNvSpPr>
              <a:spLocks noEditPoints="1"/>
            </p:cNvSpPr>
            <p:nvPr/>
          </p:nvSpPr>
          <p:spPr bwMode="gray">
            <a:xfrm>
              <a:off x="5230813" y="1855788"/>
              <a:ext cx="196850" cy="360363"/>
            </a:xfrm>
            <a:custGeom>
              <a:avLst/>
              <a:gdLst>
                <a:gd name="T0" fmla="*/ 16 w 24"/>
                <a:gd name="T1" fmla="*/ 42 h 43"/>
                <a:gd name="T2" fmla="*/ 16 w 24"/>
                <a:gd name="T3" fmla="*/ 39 h 43"/>
                <a:gd name="T4" fmla="*/ 16 w 24"/>
                <a:gd name="T5" fmla="*/ 39 h 43"/>
                <a:gd name="T6" fmla="*/ 9 w 24"/>
                <a:gd name="T7" fmla="*/ 43 h 43"/>
                <a:gd name="T8" fmla="*/ 0 w 24"/>
                <a:gd name="T9" fmla="*/ 27 h 43"/>
                <a:gd name="T10" fmla="*/ 9 w 24"/>
                <a:gd name="T11" fmla="*/ 12 h 43"/>
                <a:gd name="T12" fmla="*/ 15 w 24"/>
                <a:gd name="T13" fmla="*/ 15 h 43"/>
                <a:gd name="T14" fmla="*/ 15 w 24"/>
                <a:gd name="T15" fmla="*/ 15 h 43"/>
                <a:gd name="T16" fmla="*/ 15 w 24"/>
                <a:gd name="T17" fmla="*/ 0 h 43"/>
                <a:gd name="T18" fmla="*/ 24 w 24"/>
                <a:gd name="T19" fmla="*/ 0 h 43"/>
                <a:gd name="T20" fmla="*/ 24 w 24"/>
                <a:gd name="T21" fmla="*/ 42 h 43"/>
                <a:gd name="T22" fmla="*/ 16 w 24"/>
                <a:gd name="T23" fmla="*/ 42 h 43"/>
                <a:gd name="T24" fmla="*/ 15 w 24"/>
                <a:gd name="T25" fmla="*/ 27 h 43"/>
                <a:gd name="T26" fmla="*/ 12 w 24"/>
                <a:gd name="T27" fmla="*/ 17 h 43"/>
                <a:gd name="T28" fmla="*/ 9 w 24"/>
                <a:gd name="T29" fmla="*/ 27 h 43"/>
                <a:gd name="T30" fmla="*/ 12 w 24"/>
                <a:gd name="T31" fmla="*/ 38 h 43"/>
                <a:gd name="T32" fmla="*/ 15 w 24"/>
                <a:gd name="T33" fmla="*/ 2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 h="43">
                  <a:moveTo>
                    <a:pt x="16" y="42"/>
                  </a:moveTo>
                  <a:cubicBezTo>
                    <a:pt x="16" y="39"/>
                    <a:pt x="16" y="39"/>
                    <a:pt x="16" y="39"/>
                  </a:cubicBezTo>
                  <a:cubicBezTo>
                    <a:pt x="16" y="39"/>
                    <a:pt x="16" y="39"/>
                    <a:pt x="16" y="39"/>
                  </a:cubicBezTo>
                  <a:cubicBezTo>
                    <a:pt x="14" y="42"/>
                    <a:pt x="12" y="43"/>
                    <a:pt x="9" y="43"/>
                  </a:cubicBezTo>
                  <a:cubicBezTo>
                    <a:pt x="0" y="43"/>
                    <a:pt x="0" y="33"/>
                    <a:pt x="0" y="27"/>
                  </a:cubicBezTo>
                  <a:cubicBezTo>
                    <a:pt x="0" y="21"/>
                    <a:pt x="0" y="12"/>
                    <a:pt x="9" y="12"/>
                  </a:cubicBezTo>
                  <a:cubicBezTo>
                    <a:pt x="12" y="12"/>
                    <a:pt x="14" y="13"/>
                    <a:pt x="15" y="15"/>
                  </a:cubicBezTo>
                  <a:cubicBezTo>
                    <a:pt x="15" y="15"/>
                    <a:pt x="15" y="15"/>
                    <a:pt x="15" y="15"/>
                  </a:cubicBezTo>
                  <a:cubicBezTo>
                    <a:pt x="15" y="0"/>
                    <a:pt x="15" y="0"/>
                    <a:pt x="15" y="0"/>
                  </a:cubicBezTo>
                  <a:cubicBezTo>
                    <a:pt x="24" y="0"/>
                    <a:pt x="24" y="0"/>
                    <a:pt x="24" y="0"/>
                  </a:cubicBezTo>
                  <a:cubicBezTo>
                    <a:pt x="24" y="42"/>
                    <a:pt x="24" y="42"/>
                    <a:pt x="24" y="42"/>
                  </a:cubicBezTo>
                  <a:lnTo>
                    <a:pt x="16" y="42"/>
                  </a:lnTo>
                  <a:close/>
                  <a:moveTo>
                    <a:pt x="15" y="27"/>
                  </a:moveTo>
                  <a:cubicBezTo>
                    <a:pt x="15" y="21"/>
                    <a:pt x="16" y="17"/>
                    <a:pt x="12" y="17"/>
                  </a:cubicBezTo>
                  <a:cubicBezTo>
                    <a:pt x="8" y="17"/>
                    <a:pt x="9" y="21"/>
                    <a:pt x="9" y="27"/>
                  </a:cubicBezTo>
                  <a:cubicBezTo>
                    <a:pt x="9" y="35"/>
                    <a:pt x="9" y="38"/>
                    <a:pt x="12" y="38"/>
                  </a:cubicBezTo>
                  <a:cubicBezTo>
                    <a:pt x="15" y="38"/>
                    <a:pt x="15" y="35"/>
                    <a:pt x="15" y="27"/>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p>
          </p:txBody>
        </p:sp>
        <p:sp>
          <p:nvSpPr>
            <p:cNvPr id="3081" name="Freeform 37"/>
            <p:cNvSpPr>
              <a:spLocks/>
            </p:cNvSpPr>
            <p:nvPr/>
          </p:nvSpPr>
          <p:spPr bwMode="gray">
            <a:xfrm>
              <a:off x="5584826" y="1889125"/>
              <a:ext cx="131763" cy="327025"/>
            </a:xfrm>
            <a:custGeom>
              <a:avLst/>
              <a:gdLst>
                <a:gd name="T0" fmla="*/ 0 w 16"/>
                <a:gd name="T1" fmla="*/ 9 h 39"/>
                <a:gd name="T2" fmla="*/ 4 w 16"/>
                <a:gd name="T3" fmla="*/ 9 h 39"/>
                <a:gd name="T4" fmla="*/ 4 w 16"/>
                <a:gd name="T5" fmla="*/ 4 h 39"/>
                <a:gd name="T6" fmla="*/ 12 w 16"/>
                <a:gd name="T7" fmla="*/ 0 h 39"/>
                <a:gd name="T8" fmla="*/ 12 w 16"/>
                <a:gd name="T9" fmla="*/ 9 h 39"/>
                <a:gd name="T10" fmla="*/ 16 w 16"/>
                <a:gd name="T11" fmla="*/ 9 h 39"/>
                <a:gd name="T12" fmla="*/ 16 w 16"/>
                <a:gd name="T13" fmla="*/ 14 h 39"/>
                <a:gd name="T14" fmla="*/ 12 w 16"/>
                <a:gd name="T15" fmla="*/ 14 h 39"/>
                <a:gd name="T16" fmla="*/ 12 w 16"/>
                <a:gd name="T17" fmla="*/ 30 h 39"/>
                <a:gd name="T18" fmla="*/ 15 w 16"/>
                <a:gd name="T19" fmla="*/ 33 h 39"/>
                <a:gd name="T20" fmla="*/ 16 w 16"/>
                <a:gd name="T21" fmla="*/ 33 h 39"/>
                <a:gd name="T22" fmla="*/ 16 w 16"/>
                <a:gd name="T23" fmla="*/ 38 h 39"/>
                <a:gd name="T24" fmla="*/ 12 w 16"/>
                <a:gd name="T25" fmla="*/ 39 h 39"/>
                <a:gd name="T26" fmla="*/ 4 w 16"/>
                <a:gd name="T27" fmla="*/ 32 h 39"/>
                <a:gd name="T28" fmla="*/ 4 w 16"/>
                <a:gd name="T29" fmla="*/ 14 h 39"/>
                <a:gd name="T30" fmla="*/ 0 w 16"/>
                <a:gd name="T31" fmla="*/ 14 h 39"/>
                <a:gd name="T32" fmla="*/ 0 w 16"/>
                <a:gd name="T33" fmla="*/ 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 h="39">
                  <a:moveTo>
                    <a:pt x="0" y="9"/>
                  </a:moveTo>
                  <a:cubicBezTo>
                    <a:pt x="4" y="9"/>
                    <a:pt x="4" y="9"/>
                    <a:pt x="4" y="9"/>
                  </a:cubicBezTo>
                  <a:cubicBezTo>
                    <a:pt x="4" y="4"/>
                    <a:pt x="4" y="4"/>
                    <a:pt x="4" y="4"/>
                  </a:cubicBezTo>
                  <a:cubicBezTo>
                    <a:pt x="12" y="0"/>
                    <a:pt x="12" y="0"/>
                    <a:pt x="12" y="0"/>
                  </a:cubicBezTo>
                  <a:cubicBezTo>
                    <a:pt x="12" y="9"/>
                    <a:pt x="12" y="9"/>
                    <a:pt x="12" y="9"/>
                  </a:cubicBezTo>
                  <a:cubicBezTo>
                    <a:pt x="16" y="9"/>
                    <a:pt x="16" y="9"/>
                    <a:pt x="16" y="9"/>
                  </a:cubicBezTo>
                  <a:cubicBezTo>
                    <a:pt x="16" y="14"/>
                    <a:pt x="16" y="14"/>
                    <a:pt x="16" y="14"/>
                  </a:cubicBezTo>
                  <a:cubicBezTo>
                    <a:pt x="12" y="14"/>
                    <a:pt x="12" y="14"/>
                    <a:pt x="12" y="14"/>
                  </a:cubicBezTo>
                  <a:cubicBezTo>
                    <a:pt x="12" y="30"/>
                    <a:pt x="12" y="30"/>
                    <a:pt x="12" y="30"/>
                  </a:cubicBezTo>
                  <a:cubicBezTo>
                    <a:pt x="12" y="32"/>
                    <a:pt x="12" y="33"/>
                    <a:pt x="15" y="33"/>
                  </a:cubicBezTo>
                  <a:cubicBezTo>
                    <a:pt x="15" y="33"/>
                    <a:pt x="16" y="33"/>
                    <a:pt x="16" y="33"/>
                  </a:cubicBezTo>
                  <a:cubicBezTo>
                    <a:pt x="16" y="38"/>
                    <a:pt x="16" y="38"/>
                    <a:pt x="16" y="38"/>
                  </a:cubicBezTo>
                  <a:cubicBezTo>
                    <a:pt x="15" y="39"/>
                    <a:pt x="14" y="39"/>
                    <a:pt x="12" y="39"/>
                  </a:cubicBezTo>
                  <a:cubicBezTo>
                    <a:pt x="4" y="39"/>
                    <a:pt x="4" y="34"/>
                    <a:pt x="4" y="32"/>
                  </a:cubicBezTo>
                  <a:cubicBezTo>
                    <a:pt x="4" y="14"/>
                    <a:pt x="4" y="14"/>
                    <a:pt x="4" y="14"/>
                  </a:cubicBezTo>
                  <a:cubicBezTo>
                    <a:pt x="0" y="14"/>
                    <a:pt x="0" y="14"/>
                    <a:pt x="0" y="14"/>
                  </a:cubicBezTo>
                  <a:lnTo>
                    <a:pt x="0" y="9"/>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p>
          </p:txBody>
        </p:sp>
        <p:sp>
          <p:nvSpPr>
            <p:cNvPr id="3082" name="Freeform 38"/>
            <p:cNvSpPr>
              <a:spLocks noEditPoints="1"/>
            </p:cNvSpPr>
            <p:nvPr/>
          </p:nvSpPr>
          <p:spPr bwMode="gray">
            <a:xfrm>
              <a:off x="5740401" y="1957388"/>
              <a:ext cx="206375" cy="258763"/>
            </a:xfrm>
            <a:custGeom>
              <a:avLst/>
              <a:gdLst>
                <a:gd name="T0" fmla="*/ 0 w 25"/>
                <a:gd name="T1" fmla="*/ 15 h 31"/>
                <a:gd name="T2" fmla="*/ 13 w 25"/>
                <a:gd name="T3" fmla="*/ 0 h 31"/>
                <a:gd name="T4" fmla="*/ 25 w 25"/>
                <a:gd name="T5" fmla="*/ 15 h 31"/>
                <a:gd name="T6" fmla="*/ 13 w 25"/>
                <a:gd name="T7" fmla="*/ 31 h 31"/>
                <a:gd name="T8" fmla="*/ 0 w 25"/>
                <a:gd name="T9" fmla="*/ 15 h 31"/>
                <a:gd name="T10" fmla="*/ 16 w 25"/>
                <a:gd name="T11" fmla="*/ 15 h 31"/>
                <a:gd name="T12" fmla="*/ 13 w 25"/>
                <a:gd name="T13" fmla="*/ 5 h 31"/>
                <a:gd name="T14" fmla="*/ 9 w 25"/>
                <a:gd name="T15" fmla="*/ 15 h 31"/>
                <a:gd name="T16" fmla="*/ 13 w 25"/>
                <a:gd name="T17" fmla="*/ 26 h 31"/>
                <a:gd name="T18" fmla="*/ 16 w 25"/>
                <a:gd name="T19" fmla="*/ 1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 h="31">
                  <a:moveTo>
                    <a:pt x="0" y="15"/>
                  </a:moveTo>
                  <a:cubicBezTo>
                    <a:pt x="0" y="7"/>
                    <a:pt x="1" y="0"/>
                    <a:pt x="13" y="0"/>
                  </a:cubicBezTo>
                  <a:cubicBezTo>
                    <a:pt x="24" y="0"/>
                    <a:pt x="25" y="7"/>
                    <a:pt x="25" y="15"/>
                  </a:cubicBezTo>
                  <a:cubicBezTo>
                    <a:pt x="25" y="24"/>
                    <a:pt x="23" y="31"/>
                    <a:pt x="13" y="31"/>
                  </a:cubicBezTo>
                  <a:cubicBezTo>
                    <a:pt x="2" y="31"/>
                    <a:pt x="0" y="24"/>
                    <a:pt x="0" y="15"/>
                  </a:cubicBezTo>
                  <a:close/>
                  <a:moveTo>
                    <a:pt x="16" y="15"/>
                  </a:moveTo>
                  <a:cubicBezTo>
                    <a:pt x="16" y="8"/>
                    <a:pt x="16" y="5"/>
                    <a:pt x="13" y="5"/>
                  </a:cubicBezTo>
                  <a:cubicBezTo>
                    <a:pt x="9" y="5"/>
                    <a:pt x="9" y="8"/>
                    <a:pt x="9" y="15"/>
                  </a:cubicBezTo>
                  <a:cubicBezTo>
                    <a:pt x="9" y="24"/>
                    <a:pt x="9" y="26"/>
                    <a:pt x="13" y="26"/>
                  </a:cubicBezTo>
                  <a:cubicBezTo>
                    <a:pt x="16" y="26"/>
                    <a:pt x="16" y="24"/>
                    <a:pt x="16" y="15"/>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p>
          </p:txBody>
        </p:sp>
        <p:sp>
          <p:nvSpPr>
            <p:cNvPr id="3083" name="Freeform 39"/>
            <p:cNvSpPr>
              <a:spLocks/>
            </p:cNvSpPr>
            <p:nvPr/>
          </p:nvSpPr>
          <p:spPr bwMode="gray">
            <a:xfrm>
              <a:off x="6069013" y="1855788"/>
              <a:ext cx="436563" cy="352425"/>
            </a:xfrm>
            <a:custGeom>
              <a:avLst/>
              <a:gdLst>
                <a:gd name="T0" fmla="*/ 0 w 275"/>
                <a:gd name="T1" fmla="*/ 0 h 222"/>
                <a:gd name="T2" fmla="*/ 52 w 275"/>
                <a:gd name="T3" fmla="*/ 0 h 222"/>
                <a:gd name="T4" fmla="*/ 78 w 275"/>
                <a:gd name="T5" fmla="*/ 159 h 222"/>
                <a:gd name="T6" fmla="*/ 78 w 275"/>
                <a:gd name="T7" fmla="*/ 159 h 222"/>
                <a:gd name="T8" fmla="*/ 114 w 275"/>
                <a:gd name="T9" fmla="*/ 0 h 222"/>
                <a:gd name="T10" fmla="*/ 171 w 275"/>
                <a:gd name="T11" fmla="*/ 0 h 222"/>
                <a:gd name="T12" fmla="*/ 203 w 275"/>
                <a:gd name="T13" fmla="*/ 159 h 222"/>
                <a:gd name="T14" fmla="*/ 203 w 275"/>
                <a:gd name="T15" fmla="*/ 159 h 222"/>
                <a:gd name="T16" fmla="*/ 234 w 275"/>
                <a:gd name="T17" fmla="*/ 0 h 222"/>
                <a:gd name="T18" fmla="*/ 275 w 275"/>
                <a:gd name="T19" fmla="*/ 0 h 222"/>
                <a:gd name="T20" fmla="*/ 228 w 275"/>
                <a:gd name="T21" fmla="*/ 222 h 222"/>
                <a:gd name="T22" fmla="*/ 177 w 275"/>
                <a:gd name="T23" fmla="*/ 222 h 222"/>
                <a:gd name="T24" fmla="*/ 140 w 275"/>
                <a:gd name="T25" fmla="*/ 58 h 222"/>
                <a:gd name="T26" fmla="*/ 140 w 275"/>
                <a:gd name="T27" fmla="*/ 58 h 222"/>
                <a:gd name="T28" fmla="*/ 104 w 275"/>
                <a:gd name="T29" fmla="*/ 222 h 222"/>
                <a:gd name="T30" fmla="*/ 52 w 275"/>
                <a:gd name="T31" fmla="*/ 222 h 222"/>
                <a:gd name="T32" fmla="*/ 0 w 275"/>
                <a:gd name="T33" fmla="*/ 0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5" h="222">
                  <a:moveTo>
                    <a:pt x="0" y="0"/>
                  </a:moveTo>
                  <a:lnTo>
                    <a:pt x="52" y="0"/>
                  </a:lnTo>
                  <a:lnTo>
                    <a:pt x="78" y="159"/>
                  </a:lnTo>
                  <a:lnTo>
                    <a:pt x="78" y="159"/>
                  </a:lnTo>
                  <a:lnTo>
                    <a:pt x="114" y="0"/>
                  </a:lnTo>
                  <a:lnTo>
                    <a:pt x="171" y="0"/>
                  </a:lnTo>
                  <a:lnTo>
                    <a:pt x="203" y="159"/>
                  </a:lnTo>
                  <a:lnTo>
                    <a:pt x="203" y="159"/>
                  </a:lnTo>
                  <a:lnTo>
                    <a:pt x="234" y="0"/>
                  </a:lnTo>
                  <a:lnTo>
                    <a:pt x="275" y="0"/>
                  </a:lnTo>
                  <a:lnTo>
                    <a:pt x="228" y="222"/>
                  </a:lnTo>
                  <a:lnTo>
                    <a:pt x="177" y="222"/>
                  </a:lnTo>
                  <a:lnTo>
                    <a:pt x="140" y="58"/>
                  </a:lnTo>
                  <a:lnTo>
                    <a:pt x="140" y="58"/>
                  </a:lnTo>
                  <a:lnTo>
                    <a:pt x="104" y="222"/>
                  </a:lnTo>
                  <a:lnTo>
                    <a:pt x="52" y="222"/>
                  </a:lnTo>
                  <a:lnTo>
                    <a:pt x="0" y="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p>
          </p:txBody>
        </p:sp>
        <p:sp>
          <p:nvSpPr>
            <p:cNvPr id="3084" name="Freeform 40"/>
            <p:cNvSpPr>
              <a:spLocks noEditPoints="1"/>
            </p:cNvSpPr>
            <p:nvPr/>
          </p:nvSpPr>
          <p:spPr bwMode="gray">
            <a:xfrm>
              <a:off x="6513513" y="1957388"/>
              <a:ext cx="198438" cy="258763"/>
            </a:xfrm>
            <a:custGeom>
              <a:avLst/>
              <a:gdLst>
                <a:gd name="T0" fmla="*/ 0 w 24"/>
                <a:gd name="T1" fmla="*/ 15 h 31"/>
                <a:gd name="T2" fmla="*/ 12 w 24"/>
                <a:gd name="T3" fmla="*/ 0 h 31"/>
                <a:gd name="T4" fmla="*/ 24 w 24"/>
                <a:gd name="T5" fmla="*/ 15 h 31"/>
                <a:gd name="T6" fmla="*/ 12 w 24"/>
                <a:gd name="T7" fmla="*/ 31 h 31"/>
                <a:gd name="T8" fmla="*/ 0 w 24"/>
                <a:gd name="T9" fmla="*/ 15 h 31"/>
                <a:gd name="T10" fmla="*/ 16 w 24"/>
                <a:gd name="T11" fmla="*/ 15 h 31"/>
                <a:gd name="T12" fmla="*/ 12 w 24"/>
                <a:gd name="T13" fmla="*/ 5 h 31"/>
                <a:gd name="T14" fmla="*/ 8 w 24"/>
                <a:gd name="T15" fmla="*/ 15 h 31"/>
                <a:gd name="T16" fmla="*/ 12 w 24"/>
                <a:gd name="T17" fmla="*/ 26 h 31"/>
                <a:gd name="T18" fmla="*/ 16 w 24"/>
                <a:gd name="T19" fmla="*/ 1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31">
                  <a:moveTo>
                    <a:pt x="0" y="15"/>
                  </a:moveTo>
                  <a:cubicBezTo>
                    <a:pt x="0" y="7"/>
                    <a:pt x="1" y="0"/>
                    <a:pt x="12" y="0"/>
                  </a:cubicBezTo>
                  <a:cubicBezTo>
                    <a:pt x="23" y="0"/>
                    <a:pt x="24" y="7"/>
                    <a:pt x="24" y="15"/>
                  </a:cubicBezTo>
                  <a:cubicBezTo>
                    <a:pt x="24" y="24"/>
                    <a:pt x="23" y="31"/>
                    <a:pt x="12" y="31"/>
                  </a:cubicBezTo>
                  <a:cubicBezTo>
                    <a:pt x="1" y="31"/>
                    <a:pt x="0" y="24"/>
                    <a:pt x="0" y="15"/>
                  </a:cubicBezTo>
                  <a:close/>
                  <a:moveTo>
                    <a:pt x="16" y="15"/>
                  </a:moveTo>
                  <a:cubicBezTo>
                    <a:pt x="16" y="8"/>
                    <a:pt x="15" y="5"/>
                    <a:pt x="12" y="5"/>
                  </a:cubicBezTo>
                  <a:cubicBezTo>
                    <a:pt x="8" y="5"/>
                    <a:pt x="8" y="8"/>
                    <a:pt x="8" y="15"/>
                  </a:cubicBezTo>
                  <a:cubicBezTo>
                    <a:pt x="8" y="24"/>
                    <a:pt x="9" y="26"/>
                    <a:pt x="12" y="26"/>
                  </a:cubicBezTo>
                  <a:cubicBezTo>
                    <a:pt x="15" y="26"/>
                    <a:pt x="16" y="24"/>
                    <a:pt x="16" y="15"/>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p>
          </p:txBody>
        </p:sp>
        <p:sp>
          <p:nvSpPr>
            <p:cNvPr id="3085" name="Freeform 41"/>
            <p:cNvSpPr>
              <a:spLocks/>
            </p:cNvSpPr>
            <p:nvPr/>
          </p:nvSpPr>
          <p:spPr bwMode="gray">
            <a:xfrm>
              <a:off x="6761163" y="1957388"/>
              <a:ext cx="131763" cy="250825"/>
            </a:xfrm>
            <a:custGeom>
              <a:avLst/>
              <a:gdLst>
                <a:gd name="T0" fmla="*/ 8 w 16"/>
                <a:gd name="T1" fmla="*/ 1 h 30"/>
                <a:gd name="T2" fmla="*/ 8 w 16"/>
                <a:gd name="T3" fmla="*/ 4 h 30"/>
                <a:gd name="T4" fmla="*/ 8 w 16"/>
                <a:gd name="T5" fmla="*/ 4 h 30"/>
                <a:gd name="T6" fmla="*/ 16 w 16"/>
                <a:gd name="T7" fmla="*/ 0 h 30"/>
                <a:gd name="T8" fmla="*/ 16 w 16"/>
                <a:gd name="T9" fmla="*/ 7 h 30"/>
                <a:gd name="T10" fmla="*/ 8 w 16"/>
                <a:gd name="T11" fmla="*/ 14 h 30"/>
                <a:gd name="T12" fmla="*/ 8 w 16"/>
                <a:gd name="T13" fmla="*/ 30 h 30"/>
                <a:gd name="T14" fmla="*/ 0 w 16"/>
                <a:gd name="T15" fmla="*/ 30 h 30"/>
                <a:gd name="T16" fmla="*/ 0 w 16"/>
                <a:gd name="T17" fmla="*/ 1 h 30"/>
                <a:gd name="T18" fmla="*/ 8 w 16"/>
                <a:gd name="T19" fmla="*/ 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30">
                  <a:moveTo>
                    <a:pt x="8" y="1"/>
                  </a:moveTo>
                  <a:cubicBezTo>
                    <a:pt x="8" y="4"/>
                    <a:pt x="8" y="4"/>
                    <a:pt x="8" y="4"/>
                  </a:cubicBezTo>
                  <a:cubicBezTo>
                    <a:pt x="8" y="4"/>
                    <a:pt x="8" y="4"/>
                    <a:pt x="8" y="4"/>
                  </a:cubicBezTo>
                  <a:cubicBezTo>
                    <a:pt x="10" y="1"/>
                    <a:pt x="12" y="0"/>
                    <a:pt x="16" y="0"/>
                  </a:cubicBezTo>
                  <a:cubicBezTo>
                    <a:pt x="16" y="7"/>
                    <a:pt x="16" y="7"/>
                    <a:pt x="16" y="7"/>
                  </a:cubicBezTo>
                  <a:cubicBezTo>
                    <a:pt x="8" y="7"/>
                    <a:pt x="8" y="11"/>
                    <a:pt x="8" y="14"/>
                  </a:cubicBezTo>
                  <a:cubicBezTo>
                    <a:pt x="8" y="30"/>
                    <a:pt x="8" y="30"/>
                    <a:pt x="8" y="30"/>
                  </a:cubicBezTo>
                  <a:cubicBezTo>
                    <a:pt x="0" y="30"/>
                    <a:pt x="0" y="30"/>
                    <a:pt x="0" y="30"/>
                  </a:cubicBezTo>
                  <a:cubicBezTo>
                    <a:pt x="0" y="1"/>
                    <a:pt x="0" y="1"/>
                    <a:pt x="0" y="1"/>
                  </a:cubicBezTo>
                  <a:lnTo>
                    <a:pt x="8" y="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p>
          </p:txBody>
        </p:sp>
        <p:sp>
          <p:nvSpPr>
            <p:cNvPr id="3086" name="Freeform 42"/>
            <p:cNvSpPr>
              <a:spLocks/>
            </p:cNvSpPr>
            <p:nvPr/>
          </p:nvSpPr>
          <p:spPr bwMode="gray">
            <a:xfrm>
              <a:off x="6924676" y="1855788"/>
              <a:ext cx="206375" cy="352425"/>
            </a:xfrm>
            <a:custGeom>
              <a:avLst/>
              <a:gdLst>
                <a:gd name="T0" fmla="*/ 0 w 130"/>
                <a:gd name="T1" fmla="*/ 222 h 222"/>
                <a:gd name="T2" fmla="*/ 0 w 130"/>
                <a:gd name="T3" fmla="*/ 0 h 222"/>
                <a:gd name="T4" fmla="*/ 42 w 130"/>
                <a:gd name="T5" fmla="*/ 0 h 222"/>
                <a:gd name="T6" fmla="*/ 42 w 130"/>
                <a:gd name="T7" fmla="*/ 132 h 222"/>
                <a:gd name="T8" fmla="*/ 42 w 130"/>
                <a:gd name="T9" fmla="*/ 132 h 222"/>
                <a:gd name="T10" fmla="*/ 83 w 130"/>
                <a:gd name="T11" fmla="*/ 69 h 222"/>
                <a:gd name="T12" fmla="*/ 125 w 130"/>
                <a:gd name="T13" fmla="*/ 69 h 222"/>
                <a:gd name="T14" fmla="*/ 83 w 130"/>
                <a:gd name="T15" fmla="*/ 137 h 222"/>
                <a:gd name="T16" fmla="*/ 130 w 130"/>
                <a:gd name="T17" fmla="*/ 222 h 222"/>
                <a:gd name="T18" fmla="*/ 83 w 130"/>
                <a:gd name="T19" fmla="*/ 222 h 222"/>
                <a:gd name="T20" fmla="*/ 42 w 130"/>
                <a:gd name="T21" fmla="*/ 137 h 222"/>
                <a:gd name="T22" fmla="*/ 42 w 130"/>
                <a:gd name="T23" fmla="*/ 137 h 222"/>
                <a:gd name="T24" fmla="*/ 42 w 130"/>
                <a:gd name="T25" fmla="*/ 222 h 222"/>
                <a:gd name="T26" fmla="*/ 0 w 130"/>
                <a:gd name="T27" fmla="*/ 222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0" h="222">
                  <a:moveTo>
                    <a:pt x="0" y="222"/>
                  </a:moveTo>
                  <a:lnTo>
                    <a:pt x="0" y="0"/>
                  </a:lnTo>
                  <a:lnTo>
                    <a:pt x="42" y="0"/>
                  </a:lnTo>
                  <a:lnTo>
                    <a:pt x="42" y="132"/>
                  </a:lnTo>
                  <a:lnTo>
                    <a:pt x="42" y="132"/>
                  </a:lnTo>
                  <a:lnTo>
                    <a:pt x="83" y="69"/>
                  </a:lnTo>
                  <a:lnTo>
                    <a:pt x="125" y="69"/>
                  </a:lnTo>
                  <a:lnTo>
                    <a:pt x="83" y="137"/>
                  </a:lnTo>
                  <a:lnTo>
                    <a:pt x="130" y="222"/>
                  </a:lnTo>
                  <a:lnTo>
                    <a:pt x="83" y="222"/>
                  </a:lnTo>
                  <a:lnTo>
                    <a:pt x="42" y="137"/>
                  </a:lnTo>
                  <a:lnTo>
                    <a:pt x="42" y="137"/>
                  </a:lnTo>
                  <a:lnTo>
                    <a:pt x="42" y="222"/>
                  </a:lnTo>
                  <a:lnTo>
                    <a:pt x="0" y="22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p>
          </p:txBody>
        </p:sp>
        <p:sp>
          <p:nvSpPr>
            <p:cNvPr id="3087" name="Freeform 43"/>
            <p:cNvSpPr>
              <a:spLocks/>
            </p:cNvSpPr>
            <p:nvPr/>
          </p:nvSpPr>
          <p:spPr bwMode="gray">
            <a:xfrm>
              <a:off x="7229476" y="1855788"/>
              <a:ext cx="238125" cy="352425"/>
            </a:xfrm>
            <a:custGeom>
              <a:avLst/>
              <a:gdLst>
                <a:gd name="T0" fmla="*/ 150 w 150"/>
                <a:gd name="T1" fmla="*/ 0 h 222"/>
                <a:gd name="T2" fmla="*/ 150 w 150"/>
                <a:gd name="T3" fmla="*/ 37 h 222"/>
                <a:gd name="T4" fmla="*/ 99 w 150"/>
                <a:gd name="T5" fmla="*/ 37 h 222"/>
                <a:gd name="T6" fmla="*/ 99 w 150"/>
                <a:gd name="T7" fmla="*/ 222 h 222"/>
                <a:gd name="T8" fmla="*/ 52 w 150"/>
                <a:gd name="T9" fmla="*/ 222 h 222"/>
                <a:gd name="T10" fmla="*/ 52 w 150"/>
                <a:gd name="T11" fmla="*/ 37 h 222"/>
                <a:gd name="T12" fmla="*/ 0 w 150"/>
                <a:gd name="T13" fmla="*/ 37 h 222"/>
                <a:gd name="T14" fmla="*/ 0 w 150"/>
                <a:gd name="T15" fmla="*/ 0 h 222"/>
                <a:gd name="T16" fmla="*/ 150 w 150"/>
                <a:gd name="T17" fmla="*/ 0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0" h="222">
                  <a:moveTo>
                    <a:pt x="150" y="0"/>
                  </a:moveTo>
                  <a:lnTo>
                    <a:pt x="150" y="37"/>
                  </a:lnTo>
                  <a:lnTo>
                    <a:pt x="99" y="37"/>
                  </a:lnTo>
                  <a:lnTo>
                    <a:pt x="99" y="222"/>
                  </a:lnTo>
                  <a:lnTo>
                    <a:pt x="52" y="222"/>
                  </a:lnTo>
                  <a:lnTo>
                    <a:pt x="52" y="37"/>
                  </a:lnTo>
                  <a:lnTo>
                    <a:pt x="0" y="37"/>
                  </a:lnTo>
                  <a:lnTo>
                    <a:pt x="0" y="0"/>
                  </a:lnTo>
                  <a:lnTo>
                    <a:pt x="150" y="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p>
          </p:txBody>
        </p:sp>
        <p:sp>
          <p:nvSpPr>
            <p:cNvPr id="3088" name="Freeform 44"/>
            <p:cNvSpPr>
              <a:spLocks noEditPoints="1"/>
            </p:cNvSpPr>
            <p:nvPr/>
          </p:nvSpPr>
          <p:spPr bwMode="gray">
            <a:xfrm>
              <a:off x="7443788" y="1957388"/>
              <a:ext cx="196850" cy="258763"/>
            </a:xfrm>
            <a:custGeom>
              <a:avLst/>
              <a:gdLst>
                <a:gd name="T0" fmla="*/ 0 w 24"/>
                <a:gd name="T1" fmla="*/ 15 h 31"/>
                <a:gd name="T2" fmla="*/ 12 w 24"/>
                <a:gd name="T3" fmla="*/ 0 h 31"/>
                <a:gd name="T4" fmla="*/ 24 w 24"/>
                <a:gd name="T5" fmla="*/ 15 h 31"/>
                <a:gd name="T6" fmla="*/ 12 w 24"/>
                <a:gd name="T7" fmla="*/ 31 h 31"/>
                <a:gd name="T8" fmla="*/ 0 w 24"/>
                <a:gd name="T9" fmla="*/ 15 h 31"/>
                <a:gd name="T10" fmla="*/ 16 w 24"/>
                <a:gd name="T11" fmla="*/ 15 h 31"/>
                <a:gd name="T12" fmla="*/ 12 w 24"/>
                <a:gd name="T13" fmla="*/ 5 h 31"/>
                <a:gd name="T14" fmla="*/ 8 w 24"/>
                <a:gd name="T15" fmla="*/ 15 h 31"/>
                <a:gd name="T16" fmla="*/ 12 w 24"/>
                <a:gd name="T17" fmla="*/ 26 h 31"/>
                <a:gd name="T18" fmla="*/ 16 w 24"/>
                <a:gd name="T19" fmla="*/ 1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31">
                  <a:moveTo>
                    <a:pt x="0" y="15"/>
                  </a:moveTo>
                  <a:cubicBezTo>
                    <a:pt x="0" y="7"/>
                    <a:pt x="1" y="0"/>
                    <a:pt x="12" y="0"/>
                  </a:cubicBezTo>
                  <a:cubicBezTo>
                    <a:pt x="23" y="0"/>
                    <a:pt x="24" y="7"/>
                    <a:pt x="24" y="15"/>
                  </a:cubicBezTo>
                  <a:cubicBezTo>
                    <a:pt x="24" y="24"/>
                    <a:pt x="23" y="31"/>
                    <a:pt x="12" y="31"/>
                  </a:cubicBezTo>
                  <a:cubicBezTo>
                    <a:pt x="1" y="31"/>
                    <a:pt x="0" y="24"/>
                    <a:pt x="0" y="15"/>
                  </a:cubicBezTo>
                  <a:close/>
                  <a:moveTo>
                    <a:pt x="16" y="15"/>
                  </a:moveTo>
                  <a:cubicBezTo>
                    <a:pt x="16" y="8"/>
                    <a:pt x="16" y="5"/>
                    <a:pt x="12" y="5"/>
                  </a:cubicBezTo>
                  <a:cubicBezTo>
                    <a:pt x="9" y="5"/>
                    <a:pt x="8" y="8"/>
                    <a:pt x="8" y="15"/>
                  </a:cubicBezTo>
                  <a:cubicBezTo>
                    <a:pt x="8" y="24"/>
                    <a:pt x="9" y="26"/>
                    <a:pt x="12" y="26"/>
                  </a:cubicBezTo>
                  <a:cubicBezTo>
                    <a:pt x="15" y="26"/>
                    <a:pt x="16" y="24"/>
                    <a:pt x="16" y="15"/>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p>
          </p:txBody>
        </p:sp>
        <p:sp>
          <p:nvSpPr>
            <p:cNvPr id="3089" name="Freeform 45"/>
            <p:cNvSpPr>
              <a:spLocks noEditPoints="1"/>
            </p:cNvSpPr>
            <p:nvPr/>
          </p:nvSpPr>
          <p:spPr bwMode="gray">
            <a:xfrm>
              <a:off x="7681913" y="1957388"/>
              <a:ext cx="198438" cy="350838"/>
            </a:xfrm>
            <a:custGeom>
              <a:avLst/>
              <a:gdLst>
                <a:gd name="T0" fmla="*/ 24 w 24"/>
                <a:gd name="T1" fmla="*/ 1 h 42"/>
                <a:gd name="T2" fmla="*/ 24 w 24"/>
                <a:gd name="T3" fmla="*/ 32 h 42"/>
                <a:gd name="T4" fmla="*/ 13 w 24"/>
                <a:gd name="T5" fmla="*/ 42 h 42"/>
                <a:gd name="T6" fmla="*/ 1 w 24"/>
                <a:gd name="T7" fmla="*/ 33 h 42"/>
                <a:gd name="T8" fmla="*/ 9 w 24"/>
                <a:gd name="T9" fmla="*/ 33 h 42"/>
                <a:gd name="T10" fmla="*/ 10 w 24"/>
                <a:gd name="T11" fmla="*/ 36 h 42"/>
                <a:gd name="T12" fmla="*/ 13 w 24"/>
                <a:gd name="T13" fmla="*/ 37 h 42"/>
                <a:gd name="T14" fmla="*/ 16 w 24"/>
                <a:gd name="T15" fmla="*/ 32 h 42"/>
                <a:gd name="T16" fmla="*/ 16 w 24"/>
                <a:gd name="T17" fmla="*/ 27 h 42"/>
                <a:gd name="T18" fmla="*/ 16 w 24"/>
                <a:gd name="T19" fmla="*/ 27 h 42"/>
                <a:gd name="T20" fmla="*/ 9 w 24"/>
                <a:gd name="T21" fmla="*/ 30 h 42"/>
                <a:gd name="T22" fmla="*/ 1 w 24"/>
                <a:gd name="T23" fmla="*/ 15 h 42"/>
                <a:gd name="T24" fmla="*/ 9 w 24"/>
                <a:gd name="T25" fmla="*/ 0 h 42"/>
                <a:gd name="T26" fmla="*/ 16 w 24"/>
                <a:gd name="T27" fmla="*/ 4 h 42"/>
                <a:gd name="T28" fmla="*/ 16 w 24"/>
                <a:gd name="T29" fmla="*/ 4 h 42"/>
                <a:gd name="T30" fmla="*/ 16 w 24"/>
                <a:gd name="T31" fmla="*/ 1 h 42"/>
                <a:gd name="T32" fmla="*/ 24 w 24"/>
                <a:gd name="T33" fmla="*/ 1 h 42"/>
                <a:gd name="T34" fmla="*/ 12 w 24"/>
                <a:gd name="T35" fmla="*/ 25 h 42"/>
                <a:gd name="T36" fmla="*/ 16 w 24"/>
                <a:gd name="T37" fmla="*/ 15 h 42"/>
                <a:gd name="T38" fmla="*/ 12 w 24"/>
                <a:gd name="T39" fmla="*/ 5 h 42"/>
                <a:gd name="T40" fmla="*/ 9 w 24"/>
                <a:gd name="T41" fmla="*/ 16 h 42"/>
                <a:gd name="T42" fmla="*/ 12 w 24"/>
                <a:gd name="T43" fmla="*/ 25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 h="42">
                  <a:moveTo>
                    <a:pt x="24" y="1"/>
                  </a:moveTo>
                  <a:cubicBezTo>
                    <a:pt x="24" y="32"/>
                    <a:pt x="24" y="32"/>
                    <a:pt x="24" y="32"/>
                  </a:cubicBezTo>
                  <a:cubicBezTo>
                    <a:pt x="24" y="34"/>
                    <a:pt x="24" y="42"/>
                    <a:pt x="13" y="42"/>
                  </a:cubicBezTo>
                  <a:cubicBezTo>
                    <a:pt x="7" y="42"/>
                    <a:pt x="1" y="40"/>
                    <a:pt x="1" y="33"/>
                  </a:cubicBezTo>
                  <a:cubicBezTo>
                    <a:pt x="9" y="33"/>
                    <a:pt x="9" y="33"/>
                    <a:pt x="9" y="33"/>
                  </a:cubicBezTo>
                  <a:cubicBezTo>
                    <a:pt x="9" y="34"/>
                    <a:pt x="9" y="35"/>
                    <a:pt x="10" y="36"/>
                  </a:cubicBezTo>
                  <a:cubicBezTo>
                    <a:pt x="10" y="37"/>
                    <a:pt x="11" y="37"/>
                    <a:pt x="13" y="37"/>
                  </a:cubicBezTo>
                  <a:cubicBezTo>
                    <a:pt x="15" y="37"/>
                    <a:pt x="16" y="35"/>
                    <a:pt x="16" y="32"/>
                  </a:cubicBezTo>
                  <a:cubicBezTo>
                    <a:pt x="16" y="27"/>
                    <a:pt x="16" y="27"/>
                    <a:pt x="16" y="27"/>
                  </a:cubicBezTo>
                  <a:cubicBezTo>
                    <a:pt x="16" y="27"/>
                    <a:pt x="16" y="27"/>
                    <a:pt x="16" y="27"/>
                  </a:cubicBezTo>
                  <a:cubicBezTo>
                    <a:pt x="14" y="29"/>
                    <a:pt x="12" y="30"/>
                    <a:pt x="9" y="30"/>
                  </a:cubicBezTo>
                  <a:cubicBezTo>
                    <a:pt x="0" y="30"/>
                    <a:pt x="1" y="22"/>
                    <a:pt x="1" y="15"/>
                  </a:cubicBezTo>
                  <a:cubicBezTo>
                    <a:pt x="1" y="8"/>
                    <a:pt x="1" y="0"/>
                    <a:pt x="9" y="0"/>
                  </a:cubicBezTo>
                  <a:cubicBezTo>
                    <a:pt x="12" y="0"/>
                    <a:pt x="15" y="1"/>
                    <a:pt x="16" y="4"/>
                  </a:cubicBezTo>
                  <a:cubicBezTo>
                    <a:pt x="16" y="4"/>
                    <a:pt x="16" y="4"/>
                    <a:pt x="16" y="4"/>
                  </a:cubicBezTo>
                  <a:cubicBezTo>
                    <a:pt x="16" y="1"/>
                    <a:pt x="16" y="1"/>
                    <a:pt x="16" y="1"/>
                  </a:cubicBezTo>
                  <a:lnTo>
                    <a:pt x="24" y="1"/>
                  </a:lnTo>
                  <a:close/>
                  <a:moveTo>
                    <a:pt x="12" y="25"/>
                  </a:moveTo>
                  <a:cubicBezTo>
                    <a:pt x="15" y="25"/>
                    <a:pt x="16" y="22"/>
                    <a:pt x="16" y="15"/>
                  </a:cubicBezTo>
                  <a:cubicBezTo>
                    <a:pt x="16" y="9"/>
                    <a:pt x="15" y="5"/>
                    <a:pt x="12" y="5"/>
                  </a:cubicBezTo>
                  <a:cubicBezTo>
                    <a:pt x="9" y="5"/>
                    <a:pt x="9" y="7"/>
                    <a:pt x="9" y="16"/>
                  </a:cubicBezTo>
                  <a:cubicBezTo>
                    <a:pt x="9" y="19"/>
                    <a:pt x="8" y="25"/>
                    <a:pt x="12" y="25"/>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p>
          </p:txBody>
        </p:sp>
        <p:sp>
          <p:nvSpPr>
            <p:cNvPr id="3090" name="Freeform 46"/>
            <p:cNvSpPr>
              <a:spLocks/>
            </p:cNvSpPr>
            <p:nvPr/>
          </p:nvSpPr>
          <p:spPr bwMode="gray">
            <a:xfrm>
              <a:off x="8142288" y="1889125"/>
              <a:ext cx="139700" cy="327025"/>
            </a:xfrm>
            <a:custGeom>
              <a:avLst/>
              <a:gdLst>
                <a:gd name="T0" fmla="*/ 0 w 17"/>
                <a:gd name="T1" fmla="*/ 9 h 39"/>
                <a:gd name="T2" fmla="*/ 4 w 17"/>
                <a:gd name="T3" fmla="*/ 9 h 39"/>
                <a:gd name="T4" fmla="*/ 4 w 17"/>
                <a:gd name="T5" fmla="*/ 4 h 39"/>
                <a:gd name="T6" fmla="*/ 12 w 17"/>
                <a:gd name="T7" fmla="*/ 0 h 39"/>
                <a:gd name="T8" fmla="*/ 12 w 17"/>
                <a:gd name="T9" fmla="*/ 9 h 39"/>
                <a:gd name="T10" fmla="*/ 17 w 17"/>
                <a:gd name="T11" fmla="*/ 9 h 39"/>
                <a:gd name="T12" fmla="*/ 17 w 17"/>
                <a:gd name="T13" fmla="*/ 14 h 39"/>
                <a:gd name="T14" fmla="*/ 12 w 17"/>
                <a:gd name="T15" fmla="*/ 14 h 39"/>
                <a:gd name="T16" fmla="*/ 12 w 17"/>
                <a:gd name="T17" fmla="*/ 30 h 39"/>
                <a:gd name="T18" fmla="*/ 15 w 17"/>
                <a:gd name="T19" fmla="*/ 33 h 39"/>
                <a:gd name="T20" fmla="*/ 16 w 17"/>
                <a:gd name="T21" fmla="*/ 33 h 39"/>
                <a:gd name="T22" fmla="*/ 16 w 17"/>
                <a:gd name="T23" fmla="*/ 38 h 39"/>
                <a:gd name="T24" fmla="*/ 12 w 17"/>
                <a:gd name="T25" fmla="*/ 39 h 39"/>
                <a:gd name="T26" fmla="*/ 4 w 17"/>
                <a:gd name="T27" fmla="*/ 32 h 39"/>
                <a:gd name="T28" fmla="*/ 4 w 17"/>
                <a:gd name="T29" fmla="*/ 14 h 39"/>
                <a:gd name="T30" fmla="*/ 0 w 17"/>
                <a:gd name="T31" fmla="*/ 14 h 39"/>
                <a:gd name="T32" fmla="*/ 0 w 17"/>
                <a:gd name="T33" fmla="*/ 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 h="39">
                  <a:moveTo>
                    <a:pt x="0" y="9"/>
                  </a:moveTo>
                  <a:cubicBezTo>
                    <a:pt x="4" y="9"/>
                    <a:pt x="4" y="9"/>
                    <a:pt x="4" y="9"/>
                  </a:cubicBezTo>
                  <a:cubicBezTo>
                    <a:pt x="4" y="4"/>
                    <a:pt x="4" y="4"/>
                    <a:pt x="4" y="4"/>
                  </a:cubicBezTo>
                  <a:cubicBezTo>
                    <a:pt x="12" y="0"/>
                    <a:pt x="12" y="0"/>
                    <a:pt x="12" y="0"/>
                  </a:cubicBezTo>
                  <a:cubicBezTo>
                    <a:pt x="12" y="9"/>
                    <a:pt x="12" y="9"/>
                    <a:pt x="12" y="9"/>
                  </a:cubicBezTo>
                  <a:cubicBezTo>
                    <a:pt x="17" y="9"/>
                    <a:pt x="17" y="9"/>
                    <a:pt x="17" y="9"/>
                  </a:cubicBezTo>
                  <a:cubicBezTo>
                    <a:pt x="17" y="14"/>
                    <a:pt x="17" y="14"/>
                    <a:pt x="17" y="14"/>
                  </a:cubicBezTo>
                  <a:cubicBezTo>
                    <a:pt x="12" y="14"/>
                    <a:pt x="12" y="14"/>
                    <a:pt x="12" y="14"/>
                  </a:cubicBezTo>
                  <a:cubicBezTo>
                    <a:pt x="12" y="30"/>
                    <a:pt x="12" y="30"/>
                    <a:pt x="12" y="30"/>
                  </a:cubicBezTo>
                  <a:cubicBezTo>
                    <a:pt x="12" y="32"/>
                    <a:pt x="12" y="33"/>
                    <a:pt x="15" y="33"/>
                  </a:cubicBezTo>
                  <a:cubicBezTo>
                    <a:pt x="15" y="33"/>
                    <a:pt x="16" y="33"/>
                    <a:pt x="16" y="33"/>
                  </a:cubicBezTo>
                  <a:cubicBezTo>
                    <a:pt x="16" y="38"/>
                    <a:pt x="16" y="38"/>
                    <a:pt x="16" y="38"/>
                  </a:cubicBezTo>
                  <a:cubicBezTo>
                    <a:pt x="15" y="39"/>
                    <a:pt x="14" y="39"/>
                    <a:pt x="12" y="39"/>
                  </a:cubicBezTo>
                  <a:cubicBezTo>
                    <a:pt x="5" y="39"/>
                    <a:pt x="4" y="34"/>
                    <a:pt x="4" y="32"/>
                  </a:cubicBezTo>
                  <a:cubicBezTo>
                    <a:pt x="4" y="14"/>
                    <a:pt x="4" y="14"/>
                    <a:pt x="4" y="14"/>
                  </a:cubicBezTo>
                  <a:cubicBezTo>
                    <a:pt x="0" y="14"/>
                    <a:pt x="0" y="14"/>
                    <a:pt x="0" y="14"/>
                  </a:cubicBezTo>
                  <a:lnTo>
                    <a:pt x="0" y="9"/>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p>
          </p:txBody>
        </p:sp>
        <p:sp>
          <p:nvSpPr>
            <p:cNvPr id="3091" name="Freeform 47"/>
            <p:cNvSpPr>
              <a:spLocks/>
            </p:cNvSpPr>
            <p:nvPr/>
          </p:nvSpPr>
          <p:spPr bwMode="gray">
            <a:xfrm>
              <a:off x="8323263" y="1855788"/>
              <a:ext cx="190500" cy="352425"/>
            </a:xfrm>
            <a:custGeom>
              <a:avLst/>
              <a:gdLst>
                <a:gd name="T0" fmla="*/ 14 w 23"/>
                <a:gd name="T1" fmla="*/ 42 h 42"/>
                <a:gd name="T2" fmla="*/ 14 w 23"/>
                <a:gd name="T3" fmla="*/ 22 h 42"/>
                <a:gd name="T4" fmla="*/ 11 w 23"/>
                <a:gd name="T5" fmla="*/ 17 h 42"/>
                <a:gd name="T6" fmla="*/ 8 w 23"/>
                <a:gd name="T7" fmla="*/ 22 h 42"/>
                <a:gd name="T8" fmla="*/ 8 w 23"/>
                <a:gd name="T9" fmla="*/ 42 h 42"/>
                <a:gd name="T10" fmla="*/ 0 w 23"/>
                <a:gd name="T11" fmla="*/ 42 h 42"/>
                <a:gd name="T12" fmla="*/ 0 w 23"/>
                <a:gd name="T13" fmla="*/ 0 h 42"/>
                <a:gd name="T14" fmla="*/ 8 w 23"/>
                <a:gd name="T15" fmla="*/ 0 h 42"/>
                <a:gd name="T16" fmla="*/ 8 w 23"/>
                <a:gd name="T17" fmla="*/ 16 h 42"/>
                <a:gd name="T18" fmla="*/ 8 w 23"/>
                <a:gd name="T19" fmla="*/ 16 h 42"/>
                <a:gd name="T20" fmla="*/ 11 w 23"/>
                <a:gd name="T21" fmla="*/ 13 h 42"/>
                <a:gd name="T22" fmla="*/ 15 w 23"/>
                <a:gd name="T23" fmla="*/ 12 h 42"/>
                <a:gd name="T24" fmla="*/ 23 w 23"/>
                <a:gd name="T25" fmla="*/ 18 h 42"/>
                <a:gd name="T26" fmla="*/ 23 w 23"/>
                <a:gd name="T27" fmla="*/ 42 h 42"/>
                <a:gd name="T28" fmla="*/ 14 w 23"/>
                <a:gd name="T2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 h="42">
                  <a:moveTo>
                    <a:pt x="14" y="42"/>
                  </a:moveTo>
                  <a:cubicBezTo>
                    <a:pt x="14" y="22"/>
                    <a:pt x="14" y="22"/>
                    <a:pt x="14" y="22"/>
                  </a:cubicBezTo>
                  <a:cubicBezTo>
                    <a:pt x="14" y="19"/>
                    <a:pt x="14" y="17"/>
                    <a:pt x="11" y="17"/>
                  </a:cubicBezTo>
                  <a:cubicBezTo>
                    <a:pt x="9" y="17"/>
                    <a:pt x="8" y="19"/>
                    <a:pt x="8" y="22"/>
                  </a:cubicBezTo>
                  <a:cubicBezTo>
                    <a:pt x="8" y="42"/>
                    <a:pt x="8" y="42"/>
                    <a:pt x="8" y="42"/>
                  </a:cubicBezTo>
                  <a:cubicBezTo>
                    <a:pt x="0" y="42"/>
                    <a:pt x="0" y="42"/>
                    <a:pt x="0" y="42"/>
                  </a:cubicBezTo>
                  <a:cubicBezTo>
                    <a:pt x="0" y="0"/>
                    <a:pt x="0" y="0"/>
                    <a:pt x="0" y="0"/>
                  </a:cubicBezTo>
                  <a:cubicBezTo>
                    <a:pt x="8" y="0"/>
                    <a:pt x="8" y="0"/>
                    <a:pt x="8" y="0"/>
                  </a:cubicBezTo>
                  <a:cubicBezTo>
                    <a:pt x="8" y="16"/>
                    <a:pt x="8" y="16"/>
                    <a:pt x="8" y="16"/>
                  </a:cubicBezTo>
                  <a:cubicBezTo>
                    <a:pt x="8" y="16"/>
                    <a:pt x="8" y="16"/>
                    <a:pt x="8" y="16"/>
                  </a:cubicBezTo>
                  <a:cubicBezTo>
                    <a:pt x="9" y="14"/>
                    <a:pt x="10" y="13"/>
                    <a:pt x="11" y="13"/>
                  </a:cubicBezTo>
                  <a:cubicBezTo>
                    <a:pt x="12" y="12"/>
                    <a:pt x="14" y="12"/>
                    <a:pt x="15" y="12"/>
                  </a:cubicBezTo>
                  <a:cubicBezTo>
                    <a:pt x="19" y="12"/>
                    <a:pt x="23" y="14"/>
                    <a:pt x="23" y="18"/>
                  </a:cubicBezTo>
                  <a:cubicBezTo>
                    <a:pt x="23" y="42"/>
                    <a:pt x="23" y="42"/>
                    <a:pt x="23" y="42"/>
                  </a:cubicBezTo>
                  <a:lnTo>
                    <a:pt x="14" y="4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p>
          </p:txBody>
        </p:sp>
        <p:sp>
          <p:nvSpPr>
            <p:cNvPr id="3092" name="Freeform 48"/>
            <p:cNvSpPr>
              <a:spLocks/>
            </p:cNvSpPr>
            <p:nvPr/>
          </p:nvSpPr>
          <p:spPr bwMode="gray">
            <a:xfrm>
              <a:off x="8801101" y="1957388"/>
              <a:ext cx="123825" cy="250825"/>
            </a:xfrm>
            <a:custGeom>
              <a:avLst/>
              <a:gdLst>
                <a:gd name="T0" fmla="*/ 8 w 15"/>
                <a:gd name="T1" fmla="*/ 1 h 30"/>
                <a:gd name="T2" fmla="*/ 8 w 15"/>
                <a:gd name="T3" fmla="*/ 4 h 30"/>
                <a:gd name="T4" fmla="*/ 8 w 15"/>
                <a:gd name="T5" fmla="*/ 4 h 30"/>
                <a:gd name="T6" fmla="*/ 15 w 15"/>
                <a:gd name="T7" fmla="*/ 0 h 30"/>
                <a:gd name="T8" fmla="*/ 15 w 15"/>
                <a:gd name="T9" fmla="*/ 7 h 30"/>
                <a:gd name="T10" fmla="*/ 8 w 15"/>
                <a:gd name="T11" fmla="*/ 14 h 30"/>
                <a:gd name="T12" fmla="*/ 8 w 15"/>
                <a:gd name="T13" fmla="*/ 30 h 30"/>
                <a:gd name="T14" fmla="*/ 0 w 15"/>
                <a:gd name="T15" fmla="*/ 30 h 30"/>
                <a:gd name="T16" fmla="*/ 0 w 15"/>
                <a:gd name="T17" fmla="*/ 1 h 30"/>
                <a:gd name="T18" fmla="*/ 8 w 15"/>
                <a:gd name="T19" fmla="*/ 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30">
                  <a:moveTo>
                    <a:pt x="8" y="1"/>
                  </a:moveTo>
                  <a:cubicBezTo>
                    <a:pt x="8" y="4"/>
                    <a:pt x="8" y="4"/>
                    <a:pt x="8" y="4"/>
                  </a:cubicBezTo>
                  <a:cubicBezTo>
                    <a:pt x="8" y="4"/>
                    <a:pt x="8" y="4"/>
                    <a:pt x="8" y="4"/>
                  </a:cubicBezTo>
                  <a:cubicBezTo>
                    <a:pt x="9" y="1"/>
                    <a:pt x="12" y="0"/>
                    <a:pt x="15" y="0"/>
                  </a:cubicBezTo>
                  <a:cubicBezTo>
                    <a:pt x="15" y="7"/>
                    <a:pt x="15" y="7"/>
                    <a:pt x="15" y="7"/>
                  </a:cubicBezTo>
                  <a:cubicBezTo>
                    <a:pt x="8" y="7"/>
                    <a:pt x="8" y="11"/>
                    <a:pt x="8" y="14"/>
                  </a:cubicBezTo>
                  <a:cubicBezTo>
                    <a:pt x="8" y="30"/>
                    <a:pt x="8" y="30"/>
                    <a:pt x="8" y="30"/>
                  </a:cubicBezTo>
                  <a:cubicBezTo>
                    <a:pt x="0" y="30"/>
                    <a:pt x="0" y="30"/>
                    <a:pt x="0" y="30"/>
                  </a:cubicBezTo>
                  <a:cubicBezTo>
                    <a:pt x="0" y="1"/>
                    <a:pt x="0" y="1"/>
                    <a:pt x="0" y="1"/>
                  </a:cubicBezTo>
                  <a:lnTo>
                    <a:pt x="8" y="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p>
          </p:txBody>
        </p:sp>
      </p:grpSp>
    </p:spTree>
    <p:extLst>
      <p:ext uri="{BB962C8B-B14F-4D97-AF65-F5344CB8AC3E}">
        <p14:creationId xmlns:p14="http://schemas.microsoft.com/office/powerpoint/2010/main" val="3709137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blank" preserve="1">
  <p:cSld name="Oracle logo">
    <p:bg bwMode="ltGray">
      <p:bgRef idx="1001">
        <a:schemeClr val="bg1"/>
      </p:bgRef>
    </p:bg>
    <p:spTree>
      <p:nvGrpSpPr>
        <p:cNvPr id="1" name=""/>
        <p:cNvGrpSpPr/>
        <p:nvPr/>
      </p:nvGrpSpPr>
      <p:grpSpPr>
        <a:xfrm>
          <a:off x="0" y="0"/>
          <a:ext cx="0" cy="0"/>
          <a:chOff x="0" y="0"/>
          <a:chExt cx="0" cy="0"/>
        </a:xfrm>
      </p:grpSpPr>
      <p:pic>
        <p:nvPicPr>
          <p:cNvPr id="2" name="Picture 1" descr="Oracle logo in white on red staging background. Light blue frame around perimete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hidden">
          <a:xfrm>
            <a:off x="138023" y="129398"/>
            <a:ext cx="11912778" cy="6547450"/>
          </a:xfrm>
          <a:prstGeom prst="rect">
            <a:avLst/>
          </a:prstGeom>
          <a:noFill/>
          <a:ln>
            <a:noFill/>
          </a:ln>
        </p:spPr>
      </p:pic>
      <p:pic>
        <p:nvPicPr>
          <p:cNvPr id="12" name="Picture 11"/>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bwMode="black">
          <a:xfrm>
            <a:off x="3822128" y="2843826"/>
            <a:ext cx="4544568" cy="569547"/>
          </a:xfrm>
          <a:prstGeom prst="rect">
            <a:avLst/>
          </a:prstGeom>
        </p:spPr>
      </p:pic>
      <p:sp>
        <p:nvSpPr>
          <p:cNvPr id="6" name="Rectangle 5"/>
          <p:cNvSpPr/>
          <p:nvPr/>
        </p:nvSpPr>
        <p:spPr bwMode="gray">
          <a:xfrm>
            <a:off x="-287" y="0"/>
            <a:ext cx="193962" cy="68521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7" name="Rectangle 6"/>
          <p:cNvSpPr/>
          <p:nvPr/>
        </p:nvSpPr>
        <p:spPr bwMode="gray">
          <a:xfrm>
            <a:off x="11995151" y="5854"/>
            <a:ext cx="193960" cy="68521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8" name="Rectangle 7"/>
          <p:cNvSpPr/>
          <p:nvPr/>
        </p:nvSpPr>
        <p:spPr bwMode="gray">
          <a:xfrm>
            <a:off x="-286" y="6400800"/>
            <a:ext cx="12189396" cy="4572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9" name="Rectangle 8"/>
          <p:cNvSpPr/>
          <p:nvPr/>
        </p:nvSpPr>
        <p:spPr bwMode="gray">
          <a:xfrm>
            <a:off x="-286" y="0"/>
            <a:ext cx="12189398" cy="192024"/>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Tree>
    <p:extLst>
      <p:ext uri="{BB962C8B-B14F-4D97-AF65-F5344CB8AC3E}">
        <p14:creationId xmlns:p14="http://schemas.microsoft.com/office/powerpoint/2010/main" val="1065755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Vertical Text Placeholder 2"/>
          <p:cNvSpPr>
            <a:spLocks noGrp="1"/>
          </p:cNvSpPr>
          <p:nvPr>
            <p:ph type="body" orient="vert" idx="1"/>
          </p:nvPr>
        </p:nvSpPr>
        <p:spPr>
          <a:xfrm>
            <a:off x="531151" y="1524001"/>
            <a:ext cx="11126522" cy="4419600"/>
          </a:xfrm>
        </p:spPr>
        <p:txBody>
          <a:bodyPr vert="eaVert"/>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59AD8BE6-AA7C-4328-9B9F-94628525022E}" type="datetime1">
              <a:rPr lang="en-US" smtClean="0"/>
              <a:pPr/>
              <a:t>4/23/2015</a:t>
            </a:fld>
            <a:endParaRPr lang="en-US"/>
          </a:p>
        </p:txBody>
      </p:sp>
      <p:sp>
        <p:nvSpPr>
          <p:cNvPr id="5" name="Footer Placeholder 4"/>
          <p:cNvSpPr>
            <a:spLocks noGrp="1"/>
          </p:cNvSpPr>
          <p:nvPr>
            <p:ph type="ftr" sz="quarter" idx="11"/>
          </p:nvPr>
        </p:nvSpPr>
        <p:spPr/>
        <p:txBody>
          <a:bodyPr/>
          <a:lstStyle/>
          <a:p>
            <a:r>
              <a:rPr lang="en-US" smtClean="0"/>
              <a:t>Oracle Confidential – Internal/Restricted/Highly Restricted</a:t>
            </a:r>
            <a:endParaRPr lang="en-US"/>
          </a:p>
        </p:txBody>
      </p:sp>
      <p:sp>
        <p:nvSpPr>
          <p:cNvPr id="6" name="Slide Number Placeholder 5"/>
          <p:cNvSpPr>
            <a:spLocks noGrp="1"/>
          </p:cNvSpPr>
          <p:nvPr>
            <p:ph type="sldNum" sz="quarter" idx="12"/>
          </p:nvPr>
        </p:nvSpPr>
        <p:spPr/>
        <p:txBody>
          <a:bodyPr/>
          <a:lstStyle/>
          <a:p>
            <a:fld id="{D4EAF17A-378C-49D5-A479-C71FF9D7F1E7}" type="slidenum">
              <a:rPr lang="en-US" smtClean="0"/>
              <a:pPr/>
              <a:t>‹#›</a:t>
            </a:fld>
            <a:endParaRPr lang="en-US"/>
          </a:p>
        </p:txBody>
      </p:sp>
    </p:spTree>
    <p:extLst>
      <p:ext uri="{BB962C8B-B14F-4D97-AF65-F5344CB8AC3E}">
        <p14:creationId xmlns:p14="http://schemas.microsoft.com/office/powerpoint/2010/main" val="3862187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285413" y="533400"/>
            <a:ext cx="1371600" cy="5410200"/>
          </a:xfrm>
        </p:spPr>
        <p:txBody>
          <a:bodyPr vert="eaVert"/>
          <a:lstStyle>
            <a:lvl1pPr>
              <a:defRPr/>
            </a:lvl1pPr>
          </a:lstStyle>
          <a:p>
            <a:r>
              <a:rPr lang="en-US" dirty="0" smtClean="0"/>
              <a:t>Click to edit Master title style</a:t>
            </a:r>
            <a:endParaRPr dirty="0"/>
          </a:p>
        </p:txBody>
      </p:sp>
      <p:sp>
        <p:nvSpPr>
          <p:cNvPr id="3" name="Vertical Text Placeholder 2"/>
          <p:cNvSpPr>
            <a:spLocks noGrp="1"/>
          </p:cNvSpPr>
          <p:nvPr>
            <p:ph type="body" orient="vert" idx="1"/>
          </p:nvPr>
        </p:nvSpPr>
        <p:spPr>
          <a:xfrm>
            <a:off x="531813" y="533400"/>
            <a:ext cx="9524999" cy="5410200"/>
          </a:xfrm>
        </p:spPr>
        <p:txBody>
          <a:bodyPr vert="eaVert"/>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dirty="0"/>
          </a:p>
        </p:txBody>
      </p:sp>
      <p:sp>
        <p:nvSpPr>
          <p:cNvPr id="4" name="Date Placeholder 3"/>
          <p:cNvSpPr>
            <a:spLocks noGrp="1"/>
          </p:cNvSpPr>
          <p:nvPr>
            <p:ph type="dt" sz="half" idx="10"/>
          </p:nvPr>
        </p:nvSpPr>
        <p:spPr/>
        <p:txBody>
          <a:bodyPr/>
          <a:lstStyle/>
          <a:p>
            <a:fld id="{CB8E2682-7303-4393-9F25-7F1900A10367}" type="datetime1">
              <a:rPr lang="en-US" smtClean="0"/>
              <a:pPr/>
              <a:t>4/23/2015</a:t>
            </a:fld>
            <a:endParaRPr dirty="0"/>
          </a:p>
        </p:txBody>
      </p:sp>
      <p:sp>
        <p:nvSpPr>
          <p:cNvPr id="5" name="Footer Placeholder 4"/>
          <p:cNvSpPr>
            <a:spLocks noGrp="1"/>
          </p:cNvSpPr>
          <p:nvPr>
            <p:ph type="ftr" sz="quarter" idx="11"/>
          </p:nvPr>
        </p:nvSpPr>
        <p:spPr/>
        <p:txBody>
          <a:bodyPr/>
          <a:lstStyle/>
          <a:p>
            <a:r>
              <a:rPr dirty="0"/>
              <a:t>Oracle Confidential – Internal/Restricted/Highly Restricted</a:t>
            </a:r>
          </a:p>
        </p:txBody>
      </p:sp>
      <p:sp>
        <p:nvSpPr>
          <p:cNvPr id="6" name="Slide Number Placeholder 5"/>
          <p:cNvSpPr>
            <a:spLocks noGrp="1"/>
          </p:cNvSpPr>
          <p:nvPr>
            <p:ph type="sldNum" sz="quarter" idx="12"/>
          </p:nvPr>
        </p:nvSpPr>
        <p:spPr/>
        <p:txBody>
          <a:bodyPr/>
          <a:lstStyle/>
          <a:p>
            <a:fld id="{C51EAA63-D034-42AE-91FA-B13B9518C7BE}" type="slidenum">
              <a:rPr/>
              <a:pPr/>
              <a:t>‹#›</a:t>
            </a:fld>
            <a:endParaRPr dirty="0"/>
          </a:p>
        </p:txBody>
      </p:sp>
    </p:spTree>
    <p:extLst>
      <p:ext uri="{BB962C8B-B14F-4D97-AF65-F5344CB8AC3E}">
        <p14:creationId xmlns:p14="http://schemas.microsoft.com/office/powerpoint/2010/main" val="2173454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New Template_Content 1 Line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072183" y="327385"/>
            <a:ext cx="10969924" cy="541860"/>
          </a:xfrm>
        </p:spPr>
        <p:txBody>
          <a:bodyPr anchor="t" anchorCtr="0"/>
          <a:lstStyle/>
          <a:p>
            <a:r>
              <a:rPr lang="en-US" dirty="0" smtClean="0"/>
              <a:t>Click to edit Master title style</a:t>
            </a:r>
            <a:br>
              <a:rPr lang="en-US" dirty="0" smtClean="0"/>
            </a:br>
            <a:endParaRPr lang="en-US" dirty="0"/>
          </a:p>
        </p:txBody>
      </p:sp>
      <p:sp>
        <p:nvSpPr>
          <p:cNvPr id="6" name="Content Placeholder 5"/>
          <p:cNvSpPr>
            <a:spLocks noGrp="1"/>
          </p:cNvSpPr>
          <p:nvPr>
            <p:ph sz="quarter" idx="12"/>
          </p:nvPr>
        </p:nvSpPr>
        <p:spPr>
          <a:xfrm>
            <a:off x="1072183" y="2029468"/>
            <a:ext cx="10969943" cy="40834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4"/>
          <p:cNvSpPr>
            <a:spLocks noGrp="1"/>
          </p:cNvSpPr>
          <p:nvPr>
            <p:ph type="body" sz="quarter" idx="13"/>
          </p:nvPr>
        </p:nvSpPr>
        <p:spPr>
          <a:xfrm>
            <a:off x="1072183" y="864288"/>
            <a:ext cx="10969943" cy="406400"/>
          </a:xfrm>
        </p:spPr>
        <p:txBody>
          <a:bodyPr anchor="t" anchorCtr="0">
            <a:noAutofit/>
          </a:bodyPr>
          <a:lstStyle>
            <a:lvl1pPr marL="0" indent="0">
              <a:spcAft>
                <a:spcPts val="0"/>
              </a:spcAft>
              <a:buFontTx/>
              <a:buNone/>
              <a:defRPr sz="2700">
                <a:solidFill>
                  <a:schemeClr val="accent1"/>
                </a:solidFill>
              </a:defRPr>
            </a:lvl1pPr>
            <a:lvl2pPr marL="609229" indent="0">
              <a:buFontTx/>
              <a:buNone/>
              <a:defRPr/>
            </a:lvl2pPr>
            <a:lvl3pPr marL="1218459" indent="0">
              <a:buFontTx/>
              <a:buNone/>
              <a:defRPr/>
            </a:lvl3pPr>
            <a:lvl4pPr marL="1827688" indent="0">
              <a:buFontTx/>
              <a:buNone/>
              <a:defRPr/>
            </a:lvl4pPr>
            <a:lvl5pPr marL="2436917" indent="0">
              <a:buFontTx/>
              <a:buNone/>
              <a:defRPr/>
            </a:lvl5pPr>
          </a:lstStyle>
          <a:p>
            <a:pPr lvl="0"/>
            <a:r>
              <a:rPr lang="en-US" smtClean="0"/>
              <a:t>Click to edit Master text styles</a:t>
            </a:r>
          </a:p>
        </p:txBody>
      </p:sp>
    </p:spTree>
    <p:extLst>
      <p:ext uri="{BB962C8B-B14F-4D97-AF65-F5344CB8AC3E}">
        <p14:creationId xmlns:p14="http://schemas.microsoft.com/office/powerpoint/2010/main" val="846848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Title Slide with Picture and Logo">
    <p:bg>
      <p:bgPr>
        <a:blipFill dpi="0" rotWithShape="1">
          <a:blip r:embed="rId2" cstate="print">
            <a:lum/>
          </a:blip>
          <a:srcRect/>
          <a:stretch>
            <a:fillRect t="-9000" b="-9000"/>
          </a:stretch>
        </a:blipFill>
        <a:effectLst/>
      </p:bgPr>
    </p:bg>
    <p:spTree>
      <p:nvGrpSpPr>
        <p:cNvPr id="1" name=""/>
        <p:cNvGrpSpPr/>
        <p:nvPr/>
      </p:nvGrpSpPr>
      <p:grpSpPr>
        <a:xfrm>
          <a:off x="0" y="0"/>
          <a:ext cx="0" cy="0"/>
          <a:chOff x="0" y="0"/>
          <a:chExt cx="0" cy="0"/>
        </a:xfrm>
      </p:grpSpPr>
      <p:sp>
        <p:nvSpPr>
          <p:cNvPr id="22" name="Rectangle 21" descr="Full slide 4-color photo can be inserted here. Customer/Partner and secondary logo can be included"/>
          <p:cNvSpPr/>
          <p:nvPr/>
        </p:nvSpPr>
        <p:spPr bwMode="hidden">
          <a:xfrm>
            <a:off x="0" y="0"/>
            <a:ext cx="12188825" cy="6858000"/>
          </a:xfrm>
          <a:prstGeom prst="rect">
            <a:avLst/>
          </a:prstGeom>
          <a:solidFill>
            <a:srgbClr val="46575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sp>
        <p:nvSpPr>
          <p:cNvPr id="2" name="Title 1"/>
          <p:cNvSpPr>
            <a:spLocks noGrp="1"/>
          </p:cNvSpPr>
          <p:nvPr>
            <p:ph type="ctrTitle"/>
          </p:nvPr>
        </p:nvSpPr>
        <p:spPr>
          <a:xfrm>
            <a:off x="531814" y="739775"/>
            <a:ext cx="9144000" cy="1470025"/>
          </a:xfrm>
        </p:spPr>
        <p:txBody>
          <a:bodyPr/>
          <a:lstStyle>
            <a:lvl1pPr>
              <a:lnSpc>
                <a:spcPct val="80000"/>
              </a:lnSpc>
              <a:defRPr sz="4800"/>
            </a:lvl1pPr>
          </a:lstStyle>
          <a:p>
            <a:r>
              <a:rPr lang="en-US" smtClean="0"/>
              <a:t>Click to edit Master title style</a:t>
            </a:r>
            <a:endParaRPr/>
          </a:p>
        </p:txBody>
      </p:sp>
      <p:sp>
        <p:nvSpPr>
          <p:cNvPr id="3" name="Subtitle 2"/>
          <p:cNvSpPr>
            <a:spLocks noGrp="1"/>
          </p:cNvSpPr>
          <p:nvPr>
            <p:ph type="subTitle" idx="1"/>
          </p:nvPr>
        </p:nvSpPr>
        <p:spPr>
          <a:xfrm>
            <a:off x="531762" y="2286000"/>
            <a:ext cx="9144000"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sp>
        <p:nvSpPr>
          <p:cNvPr id="4" name="Date Placeholder 3"/>
          <p:cNvSpPr>
            <a:spLocks noGrp="1"/>
          </p:cNvSpPr>
          <p:nvPr>
            <p:ph type="dt" sz="half" idx="10"/>
          </p:nvPr>
        </p:nvSpPr>
        <p:spPr/>
        <p:txBody>
          <a:bodyPr/>
          <a:lstStyle>
            <a:lvl1pPr>
              <a:defRPr>
                <a:solidFill>
                  <a:schemeClr val="tx1"/>
                </a:solidFill>
              </a:defRPr>
            </a:lvl1pPr>
          </a:lstStyle>
          <a:p>
            <a:fld id="{DB3EEE87-DDB3-4675-99CC-7EF64D192D2F}" type="datetime1">
              <a:rPr lang="en-US" smtClean="0"/>
              <a:pPr/>
              <a:t>4/23/2015</a:t>
            </a:fld>
            <a:endParaRPr lang="en-US" dirty="0"/>
          </a:p>
        </p:txBody>
      </p:sp>
      <p:sp>
        <p:nvSpPr>
          <p:cNvPr id="5" name="Footer Placeholder 4"/>
          <p:cNvSpPr>
            <a:spLocks noGrp="1"/>
          </p:cNvSpPr>
          <p:nvPr>
            <p:ph type="ftr" sz="quarter" idx="11"/>
          </p:nvPr>
        </p:nvSpPr>
        <p:spPr/>
        <p:txBody>
          <a:bodyPr/>
          <a:lstStyle>
            <a:lvl1pPr>
              <a:defRPr>
                <a:solidFill>
                  <a:schemeClr val="tx1"/>
                </a:solidFill>
              </a:defRPr>
            </a:lvl1pPr>
          </a:lstStyle>
          <a:p>
            <a:r>
              <a:rPr lang="en-US" smtClean="0"/>
              <a:t>Oracle Confidential – Internal/Restricted/Highly Restricted</a:t>
            </a:r>
            <a:endParaRPr lang="en-US" dirty="0"/>
          </a:p>
        </p:txBody>
      </p:sp>
      <p:sp>
        <p:nvSpPr>
          <p:cNvPr id="13" name="Text Placeholder 12"/>
          <p:cNvSpPr>
            <a:spLocks noGrp="1"/>
          </p:cNvSpPr>
          <p:nvPr>
            <p:ph type="body" sz="quarter" idx="13" hasCustomPrompt="1"/>
          </p:nvPr>
        </p:nvSpPr>
        <p:spPr>
          <a:xfrm>
            <a:off x="531814" y="3429451"/>
            <a:ext cx="9144000"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
        <p:nvSpPr>
          <p:cNvPr id="12" name="Rectangle 11"/>
          <p:cNvSpPr/>
          <p:nvPr/>
        </p:nvSpPr>
        <p:spPr bwMode="white">
          <a:xfrm>
            <a:off x="9828212" y="0"/>
            <a:ext cx="1828800"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sp>
        <p:nvSpPr>
          <p:cNvPr id="21" name="Text Placeholder 12"/>
          <p:cNvSpPr>
            <a:spLocks noGrp="1"/>
          </p:cNvSpPr>
          <p:nvPr>
            <p:ph type="body" sz="quarter" idx="15" hasCustomPrompt="1"/>
          </p:nvPr>
        </p:nvSpPr>
        <p:spPr>
          <a:xfrm>
            <a:off x="9904412" y="228600"/>
            <a:ext cx="1676400" cy="228600"/>
          </a:xfrm>
        </p:spPr>
        <p:txBody>
          <a:bodyPr anchor="b">
            <a:normAutofit/>
          </a:bodyPr>
          <a:lstStyle>
            <a:lvl1pPr marL="1588" indent="0" algn="ctr">
              <a:spcBef>
                <a:spcPts val="0"/>
              </a:spcBef>
              <a:buFontTx/>
              <a:buNone/>
              <a:defRPr sz="1400" baseline="0">
                <a:solidFill>
                  <a:schemeClr val="bg1"/>
                </a:solidFill>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a:t>Click to add text</a:t>
            </a:r>
          </a:p>
        </p:txBody>
      </p:sp>
      <p:pic>
        <p:nvPicPr>
          <p:cNvPr id="14" name="Picture 13"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ltGray">
          <a:xfrm>
            <a:off x="531812" y="6263640"/>
            <a:ext cx="1622861" cy="594360"/>
          </a:xfrm>
          <a:prstGeom prst="rect">
            <a:avLst/>
          </a:prstGeom>
        </p:spPr>
      </p:pic>
      <p:sp>
        <p:nvSpPr>
          <p:cNvPr id="16" name="TextBox 15"/>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chemeClr val="tx1"/>
                </a:solidFill>
              </a:rPr>
              <a:t>Copyright © </a:t>
            </a:r>
            <a:r>
              <a:rPr sz="850" dirty="0" smtClean="0">
                <a:solidFill>
                  <a:schemeClr val="tx1"/>
                </a:solidFill>
              </a:rPr>
              <a:t>2014</a:t>
            </a:r>
            <a:r>
              <a:rPr lang="en-US" sz="850" dirty="0" smtClean="0">
                <a:solidFill>
                  <a:schemeClr val="tx1"/>
                </a:solidFill>
              </a:rPr>
              <a:t>,</a:t>
            </a:r>
            <a:r>
              <a:rPr sz="850" dirty="0" smtClean="0">
                <a:solidFill>
                  <a:schemeClr val="tx1"/>
                </a:solidFill>
              </a:rPr>
              <a:t> </a:t>
            </a:r>
            <a:r>
              <a:rPr sz="850" dirty="0">
                <a:solidFill>
                  <a:schemeClr val="tx1"/>
                </a:solidFill>
              </a:rPr>
              <a:t>Oracle and/or its affiliates. All rights reserved.  </a:t>
            </a:r>
            <a:r>
              <a:rPr sz="850" dirty="0" smtClean="0">
                <a:solidFill>
                  <a:schemeClr val="tx1"/>
                </a:solidFill>
              </a:rPr>
              <a:t>|</a:t>
            </a:r>
            <a:endParaRPr sz="850" dirty="0">
              <a:solidFill>
                <a:schemeClr val="tx1"/>
              </a:solidFill>
            </a:endParaRPr>
          </a:p>
        </p:txBody>
      </p:sp>
    </p:spTree>
    <p:extLst>
      <p:ext uri="{BB962C8B-B14F-4D97-AF65-F5344CB8AC3E}">
        <p14:creationId xmlns:p14="http://schemas.microsoft.com/office/powerpoint/2010/main" val="25589805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sldNum="0" hdr="0" dt="0"/>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Blank With Title">
    <p:spTree>
      <p:nvGrpSpPr>
        <p:cNvPr id="1" name=""/>
        <p:cNvGrpSpPr/>
        <p:nvPr/>
      </p:nvGrpSpPr>
      <p:grpSpPr>
        <a:xfrm>
          <a:off x="0" y="0"/>
          <a:ext cx="0" cy="0"/>
          <a:chOff x="0" y="0"/>
          <a:chExt cx="0" cy="0"/>
        </a:xfrm>
      </p:grpSpPr>
      <p:sp>
        <p:nvSpPr>
          <p:cNvPr id="3" name="Rectangle 2"/>
          <p:cNvSpPr/>
          <p:nvPr userDrawn="1"/>
        </p:nvSpPr>
        <p:spPr>
          <a:xfrm>
            <a:off x="0" y="0"/>
            <a:ext cx="12188825" cy="7437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lang="en-US"/>
          </a:p>
        </p:txBody>
      </p:sp>
      <p:sp>
        <p:nvSpPr>
          <p:cNvPr id="2" name="Title 1"/>
          <p:cNvSpPr>
            <a:spLocks noGrp="1"/>
          </p:cNvSpPr>
          <p:nvPr>
            <p:ph type="title"/>
          </p:nvPr>
        </p:nvSpPr>
        <p:spPr>
          <a:xfrm>
            <a:off x="1072183" y="327385"/>
            <a:ext cx="10969924" cy="1025071"/>
          </a:xfrm>
        </p:spPr>
        <p:txBody>
          <a:bodyPr anchor="t" anchorCtr="0"/>
          <a:lstStyle/>
          <a:p>
            <a:r>
              <a:rPr lang="en-US" smtClean="0"/>
              <a:t>Click to edit Master title style</a:t>
            </a:r>
            <a:endParaRPr lang="en-US" dirty="0"/>
          </a:p>
        </p:txBody>
      </p:sp>
      <p:sp>
        <p:nvSpPr>
          <p:cNvPr id="5" name="Rectangle 4"/>
          <p:cNvSpPr/>
          <p:nvPr userDrawn="1"/>
        </p:nvSpPr>
        <p:spPr>
          <a:xfrm>
            <a:off x="0" y="0"/>
            <a:ext cx="767896" cy="743712"/>
          </a:xfrm>
          <a:prstGeom prst="rect">
            <a:avLst/>
          </a:prstGeom>
          <a:gradFill flip="none" rotWithShape="1">
            <a:gsLst>
              <a:gs pos="20000">
                <a:srgbClr val="AA0000"/>
              </a:gs>
              <a:gs pos="90000">
                <a:srgbClr val="FF1414"/>
              </a:gs>
            </a:gsLst>
            <a:lin ang="162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lang="en-US"/>
          </a:p>
        </p:txBody>
      </p:sp>
    </p:spTree>
    <p:extLst>
      <p:ext uri="{BB962C8B-B14F-4D97-AF65-F5344CB8AC3E}">
        <p14:creationId xmlns:p14="http://schemas.microsoft.com/office/powerpoint/2010/main" val="751763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900"/>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740672312"/>
      </p:ext>
    </p:extLst>
  </p:cSld>
  <p:clrMapOvr>
    <a:masterClrMapping/>
  </p:clrMapOvr>
  <p:transition>
    <p:wipe dir="r"/>
  </p:transition>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New Template_Program Agenda">
    <p:bg>
      <p:bgPr>
        <a:solidFill>
          <a:schemeClr val="bg1"/>
        </a:solidFill>
        <a:effectLst/>
      </p:bgPr>
    </p:bg>
    <p:spTree>
      <p:nvGrpSpPr>
        <p:cNvPr id="1" name=""/>
        <p:cNvGrpSpPr/>
        <p:nvPr/>
      </p:nvGrpSpPr>
      <p:grpSpPr>
        <a:xfrm>
          <a:off x="0" y="0"/>
          <a:ext cx="0" cy="0"/>
          <a:chOff x="0" y="0"/>
          <a:chExt cx="0" cy="0"/>
        </a:xfrm>
      </p:grpSpPr>
      <p:sp>
        <p:nvSpPr>
          <p:cNvPr id="9" name="Rectangle 8"/>
          <p:cNvSpPr/>
          <p:nvPr userDrawn="1"/>
        </p:nvSpPr>
        <p:spPr>
          <a:xfrm>
            <a:off x="2" y="1546584"/>
            <a:ext cx="12188822" cy="3973688"/>
          </a:xfrm>
          <a:prstGeom prst="rect">
            <a:avLst/>
          </a:prstGeom>
          <a:gradFill flip="none" rotWithShape="1">
            <a:gsLst>
              <a:gs pos="0">
                <a:srgbClr val="B3B3B3"/>
              </a:gs>
              <a:gs pos="100000">
                <a:srgbClr val="F3F3F3"/>
              </a:gs>
            </a:gsLst>
            <a:lin ang="16200000" scaled="0"/>
            <a:tileRect/>
          </a:gradFill>
          <a:ln>
            <a:noFill/>
          </a:ln>
          <a:effectLst>
            <a:outerShdw blurRad="152400" dist="63500" dir="7800000" algn="tl"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21845" tIns="60923" rIns="121845" bIns="60923" rtlCol="0" anchor="ctr"/>
          <a:lstStyle/>
          <a:p>
            <a:pPr algn="ctr"/>
            <a:endParaRPr lang="en-US"/>
          </a:p>
        </p:txBody>
      </p:sp>
      <p:sp>
        <p:nvSpPr>
          <p:cNvPr id="17" name="Title 1"/>
          <p:cNvSpPr>
            <a:spLocks noGrp="1"/>
          </p:cNvSpPr>
          <p:nvPr userDrawn="1">
            <p:ph type="title"/>
          </p:nvPr>
        </p:nvSpPr>
        <p:spPr>
          <a:xfrm>
            <a:off x="1073029" y="327388"/>
            <a:ext cx="10359637" cy="1015993"/>
          </a:xfrm>
        </p:spPr>
        <p:txBody>
          <a:bodyPr anchor="t" anchorCtr="0"/>
          <a:lstStyle>
            <a:lvl1pPr algn="l" defTabSz="1218459" rtl="0" eaLnBrk="1" latinLnBrk="0" hangingPunct="1">
              <a:lnSpc>
                <a:spcPct val="90000"/>
              </a:lnSpc>
              <a:spcBef>
                <a:spcPct val="0"/>
              </a:spcBef>
              <a:buNone/>
              <a:defRPr lang="en-US" sz="3700" b="1" kern="1200" dirty="0">
                <a:ln w="0">
                  <a:noFill/>
                </a:ln>
                <a:solidFill>
                  <a:schemeClr val="tx1"/>
                </a:solidFill>
                <a:effectLst/>
                <a:latin typeface="Arial" pitchFamily="34" charset="0"/>
                <a:ea typeface="+mj-ea"/>
                <a:cs typeface="Arial" pitchFamily="34" charset="0"/>
              </a:defRPr>
            </a:lvl1pPr>
          </a:lstStyle>
          <a:p>
            <a:r>
              <a:rPr lang="en-US" smtClean="0"/>
              <a:t>Click to edit Master title style</a:t>
            </a:r>
            <a:endParaRPr lang="en-US" dirty="0"/>
          </a:p>
        </p:txBody>
      </p:sp>
      <p:sp>
        <p:nvSpPr>
          <p:cNvPr id="5" name="Text Placeholder 4"/>
          <p:cNvSpPr>
            <a:spLocks noGrp="1"/>
          </p:cNvSpPr>
          <p:nvPr userDrawn="1">
            <p:ph type="body" sz="quarter" idx="13"/>
          </p:nvPr>
        </p:nvSpPr>
        <p:spPr>
          <a:xfrm>
            <a:off x="1073029" y="1817513"/>
            <a:ext cx="10359637" cy="3488268"/>
          </a:xfrm>
        </p:spPr>
        <p:txBody>
          <a:bodyPr lIns="0" tIns="0"/>
          <a:lstStyle>
            <a:lvl1pPr marL="298269" indent="-298269">
              <a:lnSpc>
                <a:spcPct val="120000"/>
              </a:lnSpc>
              <a:buSzPct val="90000"/>
              <a:buFont typeface="Wingdings" pitchFamily="2" charset="2"/>
              <a:buChar char="§"/>
              <a:defRPr sz="3200">
                <a:solidFill>
                  <a:schemeClr val="tx1"/>
                </a:solidFill>
              </a:defRPr>
            </a:lvl1pPr>
          </a:lstStyle>
          <a:p>
            <a:pPr lvl="0"/>
            <a:r>
              <a:rPr lang="en-US" smtClean="0"/>
              <a:t>Click to edit Master text styles</a:t>
            </a:r>
          </a:p>
        </p:txBody>
      </p:sp>
    </p:spTree>
    <p:extLst>
      <p:ext uri="{BB962C8B-B14F-4D97-AF65-F5344CB8AC3E}">
        <p14:creationId xmlns:p14="http://schemas.microsoft.com/office/powerpoint/2010/main" val="4211251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cSld name="New Template_Closing Slide">
    <p:spTree>
      <p:nvGrpSpPr>
        <p:cNvPr id="1" name=""/>
        <p:cNvGrpSpPr/>
        <p:nvPr/>
      </p:nvGrpSpPr>
      <p:grpSpPr>
        <a:xfrm>
          <a:off x="0" y="0"/>
          <a:ext cx="0" cy="0"/>
          <a:chOff x="0" y="0"/>
          <a:chExt cx="0" cy="0"/>
        </a:xfrm>
      </p:grpSpPr>
      <p:pic>
        <p:nvPicPr>
          <p:cNvPr id="13" name="Picture 11"/>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12188825" cy="6858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4" name="Picture 13" descr="O_signature_clr_rgb.jp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9880" y="1772129"/>
            <a:ext cx="9751060" cy="2999232"/>
          </a:xfrm>
          <a:prstGeom prst="rect">
            <a:avLst/>
          </a:prstGeom>
        </p:spPr>
      </p:pic>
    </p:spTree>
    <p:extLst>
      <p:ext uri="{BB962C8B-B14F-4D97-AF65-F5344CB8AC3E}">
        <p14:creationId xmlns:p14="http://schemas.microsoft.com/office/powerpoint/2010/main" val="39083006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New Template_Content 2 Line Title">
    <p:spTree>
      <p:nvGrpSpPr>
        <p:cNvPr id="1" name=""/>
        <p:cNvGrpSpPr/>
        <p:nvPr/>
      </p:nvGrpSpPr>
      <p:grpSpPr>
        <a:xfrm>
          <a:off x="0" y="0"/>
          <a:ext cx="0" cy="0"/>
          <a:chOff x="0" y="0"/>
          <a:chExt cx="0" cy="0"/>
        </a:xfrm>
      </p:grpSpPr>
      <p:sp>
        <p:nvSpPr>
          <p:cNvPr id="2" name="Title 1"/>
          <p:cNvSpPr>
            <a:spLocks noGrp="1"/>
          </p:cNvSpPr>
          <p:nvPr>
            <p:ph type="title"/>
          </p:nvPr>
        </p:nvSpPr>
        <p:spPr>
          <a:xfrm>
            <a:off x="1072183" y="327394"/>
            <a:ext cx="10969924" cy="1025071"/>
          </a:xfrm>
        </p:spPr>
        <p:txBody>
          <a:bodyPr anchor="t" anchorCtr="0"/>
          <a:lstStyle/>
          <a:p>
            <a:r>
              <a:rPr lang="en-US" smtClean="0"/>
              <a:t>Click to edit Master title style</a:t>
            </a:r>
            <a:endParaRPr lang="en-US" dirty="0"/>
          </a:p>
        </p:txBody>
      </p:sp>
      <p:sp>
        <p:nvSpPr>
          <p:cNvPr id="6" name="Content Placeholder 5"/>
          <p:cNvSpPr>
            <a:spLocks noGrp="1"/>
          </p:cNvSpPr>
          <p:nvPr>
            <p:ph sz="quarter" idx="12"/>
          </p:nvPr>
        </p:nvSpPr>
        <p:spPr>
          <a:xfrm>
            <a:off x="1072183" y="2029469"/>
            <a:ext cx="10969943" cy="40834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4"/>
          <p:cNvSpPr>
            <a:spLocks noGrp="1"/>
          </p:cNvSpPr>
          <p:nvPr>
            <p:ph type="body" sz="quarter" idx="13"/>
          </p:nvPr>
        </p:nvSpPr>
        <p:spPr>
          <a:xfrm>
            <a:off x="1072183" y="1372308"/>
            <a:ext cx="10969943" cy="406400"/>
          </a:xfrm>
        </p:spPr>
        <p:txBody>
          <a:bodyPr anchor="t" anchorCtr="0">
            <a:noAutofit/>
          </a:bodyPr>
          <a:lstStyle>
            <a:lvl1pPr marL="0" indent="0">
              <a:spcAft>
                <a:spcPts val="0"/>
              </a:spcAft>
              <a:buFontTx/>
              <a:buNone/>
              <a:defRPr sz="2700">
                <a:solidFill>
                  <a:schemeClr val="accent1"/>
                </a:solidFill>
              </a:defRPr>
            </a:lvl1pPr>
            <a:lvl2pPr marL="609204" indent="0">
              <a:buFontTx/>
              <a:buNone/>
              <a:defRPr/>
            </a:lvl2pPr>
            <a:lvl3pPr marL="1218408" indent="0">
              <a:buFontTx/>
              <a:buNone/>
              <a:defRPr/>
            </a:lvl3pPr>
            <a:lvl4pPr marL="1827612" indent="0">
              <a:buFontTx/>
              <a:buNone/>
              <a:defRPr/>
            </a:lvl4pPr>
            <a:lvl5pPr marL="2436815" indent="0">
              <a:buFontTx/>
              <a:buNone/>
              <a:defRPr/>
            </a:lvl5pPr>
          </a:lstStyle>
          <a:p>
            <a:pPr lvl="0"/>
            <a:r>
              <a:rPr lang="en-US" smtClean="0"/>
              <a:t>Click to edit Master text styles</a:t>
            </a:r>
          </a:p>
        </p:txBody>
      </p:sp>
    </p:spTree>
    <p:extLst>
      <p:ext uri="{BB962C8B-B14F-4D97-AF65-F5344CB8AC3E}">
        <p14:creationId xmlns:p14="http://schemas.microsoft.com/office/powerpoint/2010/main" val="779059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Title Slide with Picture and 2 Logos">
    <p:bg>
      <p:bgPr>
        <a:blipFill dpi="0" rotWithShape="1">
          <a:blip r:embed="rId2" cstate="print">
            <a:lum/>
          </a:blip>
          <a:srcRect/>
          <a:stretch>
            <a:fillRect t="-9000" b="-9000"/>
          </a:stretch>
        </a:blipFill>
        <a:effectLst/>
      </p:bgPr>
    </p:bg>
    <p:spTree>
      <p:nvGrpSpPr>
        <p:cNvPr id="1" name=""/>
        <p:cNvGrpSpPr/>
        <p:nvPr/>
      </p:nvGrpSpPr>
      <p:grpSpPr>
        <a:xfrm>
          <a:off x="0" y="0"/>
          <a:ext cx="0" cy="0"/>
          <a:chOff x="0" y="0"/>
          <a:chExt cx="0" cy="0"/>
        </a:xfrm>
      </p:grpSpPr>
      <p:sp>
        <p:nvSpPr>
          <p:cNvPr id="22" name="Rectangle 21" descr="Full slide 4-color photo can be inserted here. Customer/Partner and secondary logo can be included"/>
          <p:cNvSpPr/>
          <p:nvPr/>
        </p:nvSpPr>
        <p:spPr bwMode="hidden">
          <a:xfrm>
            <a:off x="0" y="0"/>
            <a:ext cx="12188825" cy="6858000"/>
          </a:xfrm>
          <a:prstGeom prst="rect">
            <a:avLst/>
          </a:prstGeom>
          <a:solidFill>
            <a:srgbClr val="46575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sp>
        <p:nvSpPr>
          <p:cNvPr id="2" name="Title 1"/>
          <p:cNvSpPr>
            <a:spLocks noGrp="1"/>
          </p:cNvSpPr>
          <p:nvPr>
            <p:ph type="ctrTitle"/>
          </p:nvPr>
        </p:nvSpPr>
        <p:spPr>
          <a:xfrm>
            <a:off x="531814" y="739775"/>
            <a:ext cx="9144000" cy="1470025"/>
          </a:xfrm>
        </p:spPr>
        <p:txBody>
          <a:bodyPr/>
          <a:lstStyle>
            <a:lvl1pPr>
              <a:lnSpc>
                <a:spcPct val="80000"/>
              </a:lnSpc>
              <a:defRPr sz="4800"/>
            </a:lvl1pPr>
          </a:lstStyle>
          <a:p>
            <a:r>
              <a:rPr lang="en-US" smtClean="0"/>
              <a:t>Click to edit Master title style</a:t>
            </a:r>
            <a:endParaRPr/>
          </a:p>
        </p:txBody>
      </p:sp>
      <p:sp>
        <p:nvSpPr>
          <p:cNvPr id="3" name="Subtitle 2"/>
          <p:cNvSpPr>
            <a:spLocks noGrp="1"/>
          </p:cNvSpPr>
          <p:nvPr>
            <p:ph type="subTitle" idx="1"/>
          </p:nvPr>
        </p:nvSpPr>
        <p:spPr>
          <a:xfrm>
            <a:off x="531762" y="2286000"/>
            <a:ext cx="9144000"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sp>
        <p:nvSpPr>
          <p:cNvPr id="4" name="Date Placeholder 3"/>
          <p:cNvSpPr>
            <a:spLocks noGrp="1"/>
          </p:cNvSpPr>
          <p:nvPr>
            <p:ph type="dt" sz="half" idx="10"/>
          </p:nvPr>
        </p:nvSpPr>
        <p:spPr/>
        <p:txBody>
          <a:bodyPr/>
          <a:lstStyle>
            <a:lvl1pPr>
              <a:defRPr>
                <a:solidFill>
                  <a:schemeClr val="tx1"/>
                </a:solidFill>
              </a:defRPr>
            </a:lvl1pPr>
          </a:lstStyle>
          <a:p>
            <a:fld id="{D73022D7-D716-4AF5-B755-D22F080AC54D}" type="datetime1">
              <a:rPr lang="en-US" smtClean="0"/>
              <a:pPr/>
              <a:t>4/23/2015</a:t>
            </a:fld>
            <a:endParaRPr lang="en-US" dirty="0"/>
          </a:p>
        </p:txBody>
      </p:sp>
      <p:sp>
        <p:nvSpPr>
          <p:cNvPr id="5" name="Footer Placeholder 4"/>
          <p:cNvSpPr>
            <a:spLocks noGrp="1"/>
          </p:cNvSpPr>
          <p:nvPr>
            <p:ph type="ftr" sz="quarter" idx="11"/>
          </p:nvPr>
        </p:nvSpPr>
        <p:spPr/>
        <p:txBody>
          <a:bodyPr/>
          <a:lstStyle>
            <a:lvl1pPr>
              <a:defRPr>
                <a:solidFill>
                  <a:schemeClr val="tx1"/>
                </a:solidFill>
              </a:defRPr>
            </a:lvl1pPr>
          </a:lstStyle>
          <a:p>
            <a:r>
              <a:rPr lang="en-US" smtClean="0"/>
              <a:t>Oracle Confidential – Internal/Restricted/Highly Restricted</a:t>
            </a:r>
            <a:endParaRPr lang="en-US" dirty="0"/>
          </a:p>
        </p:txBody>
      </p:sp>
      <p:sp>
        <p:nvSpPr>
          <p:cNvPr id="13" name="Text Placeholder 12"/>
          <p:cNvSpPr>
            <a:spLocks noGrp="1"/>
          </p:cNvSpPr>
          <p:nvPr>
            <p:ph type="body" sz="quarter" idx="13" hasCustomPrompt="1"/>
          </p:nvPr>
        </p:nvSpPr>
        <p:spPr>
          <a:xfrm>
            <a:off x="531814" y="3429451"/>
            <a:ext cx="9144000"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
        <p:nvSpPr>
          <p:cNvPr id="12" name="Rectangle 11"/>
          <p:cNvSpPr/>
          <p:nvPr/>
        </p:nvSpPr>
        <p:spPr bwMode="white">
          <a:xfrm>
            <a:off x="9828212" y="0"/>
            <a:ext cx="1828800"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sp>
        <p:nvSpPr>
          <p:cNvPr id="21" name="Text Placeholder 12"/>
          <p:cNvSpPr>
            <a:spLocks noGrp="1"/>
          </p:cNvSpPr>
          <p:nvPr>
            <p:ph type="body" sz="quarter" idx="15" hasCustomPrompt="1"/>
          </p:nvPr>
        </p:nvSpPr>
        <p:spPr>
          <a:xfrm>
            <a:off x="9904412" y="228600"/>
            <a:ext cx="1676400" cy="228600"/>
          </a:xfrm>
        </p:spPr>
        <p:txBody>
          <a:bodyPr anchor="b">
            <a:normAutofit/>
          </a:bodyPr>
          <a:lstStyle>
            <a:lvl1pPr marL="1588" indent="0" algn="ctr">
              <a:spcBef>
                <a:spcPts val="0"/>
              </a:spcBef>
              <a:buFontTx/>
              <a:buNone/>
              <a:defRPr sz="1400" baseline="0">
                <a:solidFill>
                  <a:schemeClr val="bg1"/>
                </a:solidFill>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a:t>Click to add text</a:t>
            </a:r>
          </a:p>
        </p:txBody>
      </p:sp>
      <p:pic>
        <p:nvPicPr>
          <p:cNvPr id="14" name="Picture 13"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ltGray">
          <a:xfrm>
            <a:off x="531812" y="6263640"/>
            <a:ext cx="1622861" cy="594360"/>
          </a:xfrm>
          <a:prstGeom prst="rect">
            <a:avLst/>
          </a:prstGeom>
        </p:spPr>
      </p:pic>
      <p:sp>
        <p:nvSpPr>
          <p:cNvPr id="15" name="Rectangle 14"/>
          <p:cNvSpPr/>
          <p:nvPr userDrawn="1"/>
        </p:nvSpPr>
        <p:spPr>
          <a:xfrm>
            <a:off x="9823443" y="5409983"/>
            <a:ext cx="1828800" cy="850392"/>
          </a:xfrm>
          <a:prstGeom prst="rect">
            <a:avLst/>
          </a:prstGeom>
          <a:solidFill>
            <a:schemeClr val="tx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17" name="TextBox 16"/>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chemeClr val="tx1"/>
                </a:solidFill>
              </a:rPr>
              <a:t>Copyright © </a:t>
            </a:r>
            <a:r>
              <a:rPr sz="850" dirty="0" smtClean="0">
                <a:solidFill>
                  <a:schemeClr val="tx1"/>
                </a:solidFill>
              </a:rPr>
              <a:t>2014</a:t>
            </a:r>
            <a:r>
              <a:rPr lang="en-US" sz="850" dirty="0" smtClean="0">
                <a:solidFill>
                  <a:schemeClr val="tx1"/>
                </a:solidFill>
              </a:rPr>
              <a:t>,</a:t>
            </a:r>
            <a:r>
              <a:rPr sz="850" dirty="0" smtClean="0">
                <a:solidFill>
                  <a:schemeClr val="tx1"/>
                </a:solidFill>
              </a:rPr>
              <a:t> </a:t>
            </a:r>
            <a:r>
              <a:rPr sz="850" dirty="0">
                <a:solidFill>
                  <a:schemeClr val="tx1"/>
                </a:solidFill>
              </a:rPr>
              <a:t>Oracle and/or its affiliates. All rights reserved.  </a:t>
            </a:r>
            <a:r>
              <a:rPr sz="850" dirty="0" smtClean="0">
                <a:solidFill>
                  <a:schemeClr val="tx1"/>
                </a:solidFill>
              </a:rPr>
              <a:t>|</a:t>
            </a:r>
            <a:endParaRPr sz="850" dirty="0">
              <a:solidFill>
                <a:schemeClr val="tx1"/>
              </a:solidFill>
            </a:endParaRPr>
          </a:p>
        </p:txBody>
      </p:sp>
    </p:spTree>
    <p:extLst>
      <p:ext uri="{BB962C8B-B14F-4D97-AF65-F5344CB8AC3E}">
        <p14:creationId xmlns:p14="http://schemas.microsoft.com/office/powerpoint/2010/main" val="388520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sldNum="0" hdr="0" dt="0"/>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dirty="0"/>
          </a:p>
        </p:txBody>
      </p:sp>
      <p:sp>
        <p:nvSpPr>
          <p:cNvPr id="3" name="Content Placeholder 2"/>
          <p:cNvSpPr>
            <a:spLocks noGrp="1"/>
          </p:cNvSpPr>
          <p:nvPr>
            <p:ph idx="1"/>
          </p:nvPr>
        </p:nvSpPr>
        <p:spPr>
          <a:xfrm>
            <a:off x="531151" y="1524001"/>
            <a:ext cx="11126522" cy="441960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dirty="0"/>
          </a:p>
        </p:txBody>
      </p:sp>
      <p:sp>
        <p:nvSpPr>
          <p:cNvPr id="4" name="Date Placeholder 3"/>
          <p:cNvSpPr>
            <a:spLocks noGrp="1"/>
          </p:cNvSpPr>
          <p:nvPr>
            <p:ph type="dt" sz="half" idx="10"/>
          </p:nvPr>
        </p:nvSpPr>
        <p:spPr/>
        <p:txBody>
          <a:bodyPr/>
          <a:lstStyle/>
          <a:p>
            <a:fld id="{F4B0713F-DA50-44B8-8328-CFEF845F6523}" type="datetime1">
              <a:rPr lang="en-US" smtClean="0"/>
              <a:pPr/>
              <a:t>4/23/2015</a:t>
            </a:fld>
            <a:endParaRPr dirty="0"/>
          </a:p>
        </p:txBody>
      </p:sp>
      <p:sp>
        <p:nvSpPr>
          <p:cNvPr id="5" name="Footer Placeholder 4"/>
          <p:cNvSpPr>
            <a:spLocks noGrp="1"/>
          </p:cNvSpPr>
          <p:nvPr>
            <p:ph type="ftr" sz="quarter" idx="11"/>
          </p:nvPr>
        </p:nvSpPr>
        <p:spPr/>
        <p:txBody>
          <a:bodyPr/>
          <a:lstStyle/>
          <a:p>
            <a:r>
              <a:rPr dirty="0"/>
              <a:t>Oracle Confidential – Internal/Restricted/Highly Restricted</a:t>
            </a:r>
          </a:p>
        </p:txBody>
      </p:sp>
      <p:sp>
        <p:nvSpPr>
          <p:cNvPr id="6" name="Slide Number Placeholder 5"/>
          <p:cNvSpPr>
            <a:spLocks noGrp="1"/>
          </p:cNvSpPr>
          <p:nvPr>
            <p:ph type="sldNum" sz="quarter" idx="12"/>
          </p:nvPr>
        </p:nvSpPr>
        <p:spPr/>
        <p:txBody>
          <a:bodyPr/>
          <a:lstStyle/>
          <a:p>
            <a:fld id="{C51EAA63-D034-42AE-91FA-B13B9518C7BE}" type="slidenum">
              <a:rPr/>
              <a:pPr/>
              <a:t>‹#›</a:t>
            </a:fld>
            <a:endParaRPr dirty="0"/>
          </a:p>
        </p:txBody>
      </p:sp>
    </p:spTree>
    <p:extLst>
      <p:ext uri="{BB962C8B-B14F-4D97-AF65-F5344CB8AC3E}">
        <p14:creationId xmlns:p14="http://schemas.microsoft.com/office/powerpoint/2010/main" val="207523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dirty="0"/>
          </a:p>
        </p:txBody>
      </p:sp>
      <p:sp>
        <p:nvSpPr>
          <p:cNvPr id="3" name="Content Placeholder 2"/>
          <p:cNvSpPr>
            <a:spLocks noGrp="1"/>
          </p:cNvSpPr>
          <p:nvPr>
            <p:ph idx="1"/>
          </p:nvPr>
        </p:nvSpPr>
        <p:spPr>
          <a:xfrm>
            <a:off x="531151" y="1981200"/>
            <a:ext cx="11126522" cy="396240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dirty="0"/>
          </a:p>
        </p:txBody>
      </p:sp>
      <p:sp>
        <p:nvSpPr>
          <p:cNvPr id="4" name="Date Placeholder 3"/>
          <p:cNvSpPr>
            <a:spLocks noGrp="1"/>
          </p:cNvSpPr>
          <p:nvPr>
            <p:ph type="dt" sz="half" idx="10"/>
          </p:nvPr>
        </p:nvSpPr>
        <p:spPr/>
        <p:txBody>
          <a:bodyPr/>
          <a:lstStyle/>
          <a:p>
            <a:fld id="{C7CD2E52-83C8-44FA-88AD-FB45DDFBF65F}" type="datetime1">
              <a:rPr lang="en-US" smtClean="0"/>
              <a:pPr/>
              <a:t>4/23/2015</a:t>
            </a:fld>
            <a:endParaRPr dirty="0"/>
          </a:p>
        </p:txBody>
      </p:sp>
      <p:sp>
        <p:nvSpPr>
          <p:cNvPr id="5" name="Footer Placeholder 4"/>
          <p:cNvSpPr>
            <a:spLocks noGrp="1"/>
          </p:cNvSpPr>
          <p:nvPr>
            <p:ph type="ftr" sz="quarter" idx="11"/>
          </p:nvPr>
        </p:nvSpPr>
        <p:spPr/>
        <p:txBody>
          <a:bodyPr/>
          <a:lstStyle/>
          <a:p>
            <a:r>
              <a:rPr dirty="0"/>
              <a:t>Oracle Confidential – Internal/Restricted/Highly Restricted</a:t>
            </a:r>
          </a:p>
        </p:txBody>
      </p:sp>
      <p:sp>
        <p:nvSpPr>
          <p:cNvPr id="6" name="Slide Number Placeholder 5"/>
          <p:cNvSpPr>
            <a:spLocks noGrp="1"/>
          </p:cNvSpPr>
          <p:nvPr>
            <p:ph type="sldNum" sz="quarter" idx="12"/>
          </p:nvPr>
        </p:nvSpPr>
        <p:spPr/>
        <p:txBody>
          <a:bodyPr/>
          <a:lstStyle/>
          <a:p>
            <a:fld id="{C51EAA63-D034-42AE-91FA-B13B9518C7BE}" type="slidenum">
              <a:rPr/>
              <a:pPr/>
              <a:t>‹#›</a:t>
            </a:fld>
            <a:endParaRPr dirty="0"/>
          </a:p>
        </p:txBody>
      </p:sp>
      <p:sp>
        <p:nvSpPr>
          <p:cNvPr id="7" name="Text Placeholder 12"/>
          <p:cNvSpPr>
            <a:spLocks noGrp="1"/>
          </p:cNvSpPr>
          <p:nvPr>
            <p:ph type="body" sz="quarter" idx="13" hasCustomPrompt="1"/>
          </p:nvPr>
        </p:nvSpPr>
        <p:spPr>
          <a:xfrm>
            <a:off x="531813" y="1373741"/>
            <a:ext cx="11125199" cy="343299"/>
          </a:xfr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subtitle</a:t>
            </a:r>
          </a:p>
        </p:txBody>
      </p:sp>
    </p:spTree>
    <p:extLst>
      <p:ext uri="{BB962C8B-B14F-4D97-AF65-F5344CB8AC3E}">
        <p14:creationId xmlns:p14="http://schemas.microsoft.com/office/powerpoint/2010/main" val="3371768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Program Agend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dirty="0"/>
          </a:p>
        </p:txBody>
      </p:sp>
      <p:sp>
        <p:nvSpPr>
          <p:cNvPr id="4" name="Date Placeholder 3"/>
          <p:cNvSpPr>
            <a:spLocks noGrp="1"/>
          </p:cNvSpPr>
          <p:nvPr>
            <p:ph type="dt" sz="half" idx="10"/>
          </p:nvPr>
        </p:nvSpPr>
        <p:spPr/>
        <p:txBody>
          <a:bodyPr/>
          <a:lstStyle/>
          <a:p>
            <a:fld id="{CB2EC637-D865-4A1A-B82E-96829CE60973}" type="datetime1">
              <a:rPr lang="en-US" smtClean="0"/>
              <a:pPr/>
              <a:t>4/23/2015</a:t>
            </a:fld>
            <a:endParaRPr dirty="0"/>
          </a:p>
        </p:txBody>
      </p:sp>
      <p:sp>
        <p:nvSpPr>
          <p:cNvPr id="5" name="Footer Placeholder 4"/>
          <p:cNvSpPr>
            <a:spLocks noGrp="1"/>
          </p:cNvSpPr>
          <p:nvPr>
            <p:ph type="ftr" sz="quarter" idx="11"/>
          </p:nvPr>
        </p:nvSpPr>
        <p:spPr/>
        <p:txBody>
          <a:bodyPr/>
          <a:lstStyle/>
          <a:p>
            <a:r>
              <a:rPr dirty="0"/>
              <a:t>Oracle Confidential – Internal/Restricted/Highly Restricted</a:t>
            </a:r>
          </a:p>
        </p:txBody>
      </p:sp>
      <p:sp>
        <p:nvSpPr>
          <p:cNvPr id="6" name="Slide Number Placeholder 5"/>
          <p:cNvSpPr>
            <a:spLocks noGrp="1"/>
          </p:cNvSpPr>
          <p:nvPr>
            <p:ph type="sldNum" sz="quarter" idx="12"/>
          </p:nvPr>
        </p:nvSpPr>
        <p:spPr/>
        <p:txBody>
          <a:bodyPr/>
          <a:lstStyle/>
          <a:p>
            <a:fld id="{C51EAA63-D034-42AE-91FA-B13B9518C7BE}" type="slidenum">
              <a:rPr/>
              <a:pPr/>
              <a:t>‹#›</a:t>
            </a:fld>
            <a:endParaRPr dirty="0"/>
          </a:p>
        </p:txBody>
      </p:sp>
      <p:sp>
        <p:nvSpPr>
          <p:cNvPr id="8" name="Text Placeholder 7"/>
          <p:cNvSpPr>
            <a:spLocks noGrp="1"/>
          </p:cNvSpPr>
          <p:nvPr>
            <p:ph type="body" sz="quarter" idx="13"/>
          </p:nvPr>
        </p:nvSpPr>
        <p:spPr>
          <a:xfrm>
            <a:off x="2795931" y="1981199"/>
            <a:ext cx="8861082" cy="3962401"/>
          </a:xfrm>
        </p:spPr>
        <p:txBody>
          <a:bodyPr>
            <a:noAutofit/>
          </a:bodyPr>
          <a:lstStyle>
            <a:lvl1pPr marL="1588" indent="0">
              <a:spcBef>
                <a:spcPts val="2400"/>
              </a:spcBef>
              <a:buNone/>
              <a:defRPr sz="2800"/>
            </a:lvl1pPr>
            <a:lvl2pPr marL="1588" indent="0">
              <a:spcBef>
                <a:spcPts val="2400"/>
              </a:spcBef>
              <a:buNone/>
              <a:defRPr sz="2800"/>
            </a:lvl2pPr>
            <a:lvl3pPr marL="1588" indent="0">
              <a:spcBef>
                <a:spcPts val="2400"/>
              </a:spcBef>
              <a:buNone/>
              <a:defRPr sz="2800"/>
            </a:lvl3pPr>
            <a:lvl4pPr marL="1588" indent="0">
              <a:spcBef>
                <a:spcPts val="2400"/>
              </a:spcBef>
              <a:buNone/>
              <a:defRPr sz="2800"/>
            </a:lvl4pPr>
            <a:lvl5pPr marL="1588" indent="0">
              <a:spcBef>
                <a:spcPts val="2400"/>
              </a:spcBef>
              <a:buNone/>
              <a:defRPr sz="2800"/>
            </a:lvl5pPr>
            <a:lvl6pPr marL="1588" indent="0">
              <a:spcBef>
                <a:spcPts val="2400"/>
              </a:spcBef>
              <a:buNone/>
              <a:defRPr sz="2800"/>
            </a:lvl6pPr>
            <a:lvl7pPr marL="1588" indent="0">
              <a:spcBef>
                <a:spcPts val="2400"/>
              </a:spcBef>
              <a:buNone/>
              <a:defRPr sz="2800"/>
            </a:lvl7pPr>
            <a:lvl8pPr marL="1588" indent="0">
              <a:spcBef>
                <a:spcPts val="2400"/>
              </a:spcBef>
              <a:buNone/>
              <a:defRPr sz="2800"/>
            </a:lvl8pPr>
            <a:lvl9pPr marL="1588" indent="0">
              <a:spcBef>
                <a:spcPts val="2400"/>
              </a:spcBef>
              <a:buNone/>
              <a:defRPr sz="2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Tree>
    <p:extLst>
      <p:ext uri="{BB962C8B-B14F-4D97-AF65-F5344CB8AC3E}">
        <p14:creationId xmlns:p14="http://schemas.microsoft.com/office/powerpoint/2010/main" val="681229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Section Header without Picture">
    <p:spTree>
      <p:nvGrpSpPr>
        <p:cNvPr id="1" name=""/>
        <p:cNvGrpSpPr/>
        <p:nvPr/>
      </p:nvGrpSpPr>
      <p:grpSpPr>
        <a:xfrm>
          <a:off x="0" y="0"/>
          <a:ext cx="0" cy="0"/>
          <a:chOff x="0" y="0"/>
          <a:chExt cx="0" cy="0"/>
        </a:xfrm>
      </p:grpSpPr>
      <p:sp>
        <p:nvSpPr>
          <p:cNvPr id="2" name="Title 1"/>
          <p:cNvSpPr>
            <a:spLocks noGrp="1"/>
          </p:cNvSpPr>
          <p:nvPr>
            <p:ph type="title"/>
          </p:nvPr>
        </p:nvSpPr>
        <p:spPr>
          <a:xfrm>
            <a:off x="531813" y="2600324"/>
            <a:ext cx="11125200" cy="1371600"/>
          </a:xfrm>
        </p:spPr>
        <p:txBody>
          <a:bodyPr anchor="b"/>
          <a:lstStyle>
            <a:lvl1pPr algn="l">
              <a:lnSpc>
                <a:spcPct val="80000"/>
              </a:lnSpc>
              <a:defRPr sz="4800" b="0" cap="none" baseline="0"/>
            </a:lvl1pPr>
          </a:lstStyle>
          <a:p>
            <a:r>
              <a:rPr lang="en-US" smtClean="0"/>
              <a:t>Click to edit Master title style</a:t>
            </a:r>
            <a:endParaRPr/>
          </a:p>
        </p:txBody>
      </p:sp>
      <p:sp>
        <p:nvSpPr>
          <p:cNvPr id="3" name="Text Placeholder 2"/>
          <p:cNvSpPr>
            <a:spLocks noGrp="1"/>
          </p:cNvSpPr>
          <p:nvPr>
            <p:ph type="body" idx="1"/>
          </p:nvPr>
        </p:nvSpPr>
        <p:spPr>
          <a:xfrm>
            <a:off x="531813" y="4038598"/>
            <a:ext cx="11125200" cy="914400"/>
          </a:xfrm>
        </p:spPr>
        <p:txBody>
          <a:bodyPr anchor="t">
            <a:noAutofit/>
          </a:bodyPr>
          <a:lstStyle>
            <a:lvl1pPr marL="0" indent="0">
              <a:spcBef>
                <a:spcPts val="0"/>
              </a:spcBef>
              <a:buNone/>
              <a:defRPr sz="2400" b="1">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1FC69AA-31D1-4BE3-A7F9-4499E9495C0A}" type="datetime1">
              <a:rPr lang="en-US" smtClean="0"/>
              <a:pPr/>
              <a:t>4/23/2015</a:t>
            </a:fld>
            <a:endParaRPr dirty="0"/>
          </a:p>
        </p:txBody>
      </p:sp>
      <p:sp>
        <p:nvSpPr>
          <p:cNvPr id="5" name="Footer Placeholder 4"/>
          <p:cNvSpPr>
            <a:spLocks noGrp="1"/>
          </p:cNvSpPr>
          <p:nvPr>
            <p:ph type="ftr" sz="quarter" idx="11"/>
          </p:nvPr>
        </p:nvSpPr>
        <p:spPr/>
        <p:txBody>
          <a:bodyPr/>
          <a:lstStyle/>
          <a:p>
            <a:r>
              <a:rPr dirty="0"/>
              <a:t>Oracle Confidential – Internal/Restricted/Highly Restricted</a:t>
            </a:r>
          </a:p>
        </p:txBody>
      </p:sp>
      <p:sp>
        <p:nvSpPr>
          <p:cNvPr id="6" name="Slide Number Placeholder 5"/>
          <p:cNvSpPr>
            <a:spLocks noGrp="1"/>
          </p:cNvSpPr>
          <p:nvPr>
            <p:ph type="sldNum" sz="quarter" idx="12"/>
          </p:nvPr>
        </p:nvSpPr>
        <p:spPr/>
        <p:txBody>
          <a:bodyPr/>
          <a:lstStyle/>
          <a:p>
            <a:fld id="{C51EAA63-D034-42AE-91FA-B13B9518C7BE}" type="slidenum">
              <a:rPr/>
              <a:pPr/>
              <a:t>‹#›</a:t>
            </a:fld>
            <a:endParaRPr dirty="0"/>
          </a:p>
        </p:txBody>
      </p:sp>
    </p:spTree>
    <p:extLst>
      <p:ext uri="{BB962C8B-B14F-4D97-AF65-F5344CB8AC3E}">
        <p14:creationId xmlns:p14="http://schemas.microsoft.com/office/powerpoint/2010/main" val="1513853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userDrawn="1"/>
        </p:nvGrpSpPr>
        <p:grpSpPr>
          <a:xfrm>
            <a:off x="0" y="0"/>
            <a:ext cx="12189398" cy="6858000"/>
            <a:chOff x="0" y="0"/>
            <a:chExt cx="12189398" cy="6858000"/>
          </a:xfrm>
        </p:grpSpPr>
        <p:sp>
          <p:nvSpPr>
            <p:cNvPr id="8" name="Rectangle 7"/>
            <p:cNvSpPr/>
            <p:nvPr/>
          </p:nvSpPr>
          <p:spPr bwMode="gray">
            <a:xfrm>
              <a:off x="0" y="0"/>
              <a:ext cx="193962"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9" name="Rectangle 8"/>
            <p:cNvSpPr/>
            <p:nvPr/>
          </p:nvSpPr>
          <p:spPr bwMode="gray">
            <a:xfrm>
              <a:off x="11995151" y="0"/>
              <a:ext cx="19396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0" name="Rectangle 9"/>
            <p:cNvSpPr/>
            <p:nvPr/>
          </p:nvSpPr>
          <p:spPr bwMode="gray">
            <a:xfrm>
              <a:off x="0" y="6400800"/>
              <a:ext cx="12189396" cy="4572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1" name="Rectangle 10"/>
            <p:cNvSpPr/>
            <p:nvPr/>
          </p:nvSpPr>
          <p:spPr bwMode="gray">
            <a:xfrm>
              <a:off x="0" y="0"/>
              <a:ext cx="12189398" cy="192024"/>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grpSp>
      <p:sp>
        <p:nvSpPr>
          <p:cNvPr id="2" name="Title Placeholder 1"/>
          <p:cNvSpPr>
            <a:spLocks noGrp="1"/>
          </p:cNvSpPr>
          <p:nvPr>
            <p:ph type="title"/>
          </p:nvPr>
        </p:nvSpPr>
        <p:spPr>
          <a:xfrm>
            <a:off x="531812" y="406400"/>
            <a:ext cx="11125200" cy="889000"/>
          </a:xfrm>
          <a:prstGeom prst="rect">
            <a:avLst/>
          </a:prstGeom>
        </p:spPr>
        <p:txBody>
          <a:bodyPr vert="horz" lIns="0" tIns="0" rIns="0" bIns="0" rtlCol="0" anchor="b">
            <a:noAutofit/>
          </a:bodyPr>
          <a:lstStyle/>
          <a:p>
            <a:r>
              <a:rPr lang="en-US" dirty="0" smtClean="0"/>
              <a:t>Click to edit Master title style</a:t>
            </a:r>
            <a:endParaRPr dirty="0"/>
          </a:p>
        </p:txBody>
      </p:sp>
      <p:sp>
        <p:nvSpPr>
          <p:cNvPr id="3" name="Text Placeholder 2"/>
          <p:cNvSpPr>
            <a:spLocks noGrp="1"/>
          </p:cNvSpPr>
          <p:nvPr>
            <p:ph type="body" idx="1"/>
          </p:nvPr>
        </p:nvSpPr>
        <p:spPr>
          <a:xfrm>
            <a:off x="531151" y="1524001"/>
            <a:ext cx="11126522" cy="4419600"/>
          </a:xfrm>
          <a:prstGeom prst="rect">
            <a:avLst/>
          </a:prstGeom>
        </p:spPr>
        <p:txBody>
          <a:bodyPr vert="horz" lIns="0" tIns="0" rIns="0" bIns="0" rtlCol="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4" name="Date Placeholder 3"/>
          <p:cNvSpPr>
            <a:spLocks noGrp="1"/>
          </p:cNvSpPr>
          <p:nvPr>
            <p:ph type="dt" sz="half" idx="2"/>
          </p:nvPr>
        </p:nvSpPr>
        <p:spPr>
          <a:xfrm>
            <a:off x="4182130" y="6556248"/>
            <a:ext cx="1226398" cy="182880"/>
          </a:xfrm>
          <a:prstGeom prst="rect">
            <a:avLst/>
          </a:prstGeom>
        </p:spPr>
        <p:txBody>
          <a:bodyPr vert="horz" wrap="none" lIns="0" tIns="0" rIns="0" bIns="0" rtlCol="0" anchor="ctr" anchorCtr="0">
            <a:noAutofit/>
          </a:bodyPr>
          <a:lstStyle>
            <a:lvl1pPr algn="r">
              <a:defRPr sz="850">
                <a:solidFill>
                  <a:schemeClr val="tx1"/>
                </a:solidFill>
              </a:defRPr>
            </a:lvl1pPr>
          </a:lstStyle>
          <a:p>
            <a:fld id="{F58637A1-2757-41E8-AD98-43E9D0558D9A}" type="datetime1">
              <a:rPr lang="en-US" smtClean="0"/>
              <a:pPr/>
              <a:t>4/23/2015</a:t>
            </a:fld>
            <a:endParaRPr lang="en-US" dirty="0"/>
          </a:p>
        </p:txBody>
      </p:sp>
      <p:sp>
        <p:nvSpPr>
          <p:cNvPr id="5" name="Footer Placeholder 4"/>
          <p:cNvSpPr>
            <a:spLocks noGrp="1"/>
          </p:cNvSpPr>
          <p:nvPr>
            <p:ph type="ftr" sz="quarter" idx="3"/>
          </p:nvPr>
        </p:nvSpPr>
        <p:spPr>
          <a:xfrm>
            <a:off x="8621423" y="6556248"/>
            <a:ext cx="2743200" cy="182880"/>
          </a:xfrm>
          <a:prstGeom prst="rect">
            <a:avLst/>
          </a:prstGeom>
        </p:spPr>
        <p:txBody>
          <a:bodyPr vert="horz" wrap="none" lIns="0" tIns="0" rIns="0" bIns="0" rtlCol="0" anchor="ctr" anchorCtr="0">
            <a:noAutofit/>
          </a:bodyPr>
          <a:lstStyle>
            <a:lvl1pPr algn="l">
              <a:defRPr sz="850">
                <a:solidFill>
                  <a:schemeClr val="tx1"/>
                </a:solidFill>
              </a:defRPr>
            </a:lvl1pPr>
          </a:lstStyle>
          <a:p>
            <a:r>
              <a:rPr lang="en-US" smtClean="0"/>
              <a:t>Oracle Confidential – Internal/Restricted/Highly Restricted</a:t>
            </a:r>
            <a:endParaRPr lang="en-US" dirty="0"/>
          </a:p>
        </p:txBody>
      </p:sp>
      <p:sp>
        <p:nvSpPr>
          <p:cNvPr id="6" name="Slide Number Placeholder 5"/>
          <p:cNvSpPr>
            <a:spLocks noGrp="1"/>
          </p:cNvSpPr>
          <p:nvPr>
            <p:ph type="sldNum" sz="quarter" idx="4"/>
          </p:nvPr>
        </p:nvSpPr>
        <p:spPr>
          <a:xfrm>
            <a:off x="11276011" y="6556248"/>
            <a:ext cx="381661" cy="182880"/>
          </a:xfrm>
          <a:prstGeom prst="rect">
            <a:avLst/>
          </a:prstGeom>
        </p:spPr>
        <p:txBody>
          <a:bodyPr vert="horz" wrap="none" lIns="0" tIns="0" rIns="0" bIns="0" rtlCol="0" anchor="ctr" anchorCtr="0">
            <a:noAutofit/>
          </a:bodyPr>
          <a:lstStyle>
            <a:lvl1pPr algn="r">
              <a:defRPr sz="850">
                <a:solidFill>
                  <a:schemeClr val="tx1"/>
                </a:solidFill>
              </a:defRPr>
            </a:lvl1pPr>
          </a:lstStyle>
          <a:p>
            <a:fld id="{C51EAA63-D034-42AE-91FA-B13B9518C7BE}" type="slidenum">
              <a:rPr lang="en-US" smtClean="0"/>
              <a:pPr/>
              <a:t>‹#›</a:t>
            </a:fld>
            <a:endParaRPr lang="en-US" dirty="0"/>
          </a:p>
        </p:txBody>
      </p:sp>
      <p:sp>
        <p:nvSpPr>
          <p:cNvPr id="15" name="TextBox 14"/>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chemeClr val="tx1"/>
                </a:solidFill>
              </a:rPr>
              <a:t>Copyright © </a:t>
            </a:r>
            <a:r>
              <a:rPr sz="850" dirty="0" smtClean="0">
                <a:solidFill>
                  <a:schemeClr val="tx1"/>
                </a:solidFill>
              </a:rPr>
              <a:t>2014</a:t>
            </a:r>
            <a:r>
              <a:rPr lang="en-US" sz="850" dirty="0" smtClean="0">
                <a:solidFill>
                  <a:schemeClr val="tx1"/>
                </a:solidFill>
              </a:rPr>
              <a:t>,</a:t>
            </a:r>
            <a:r>
              <a:rPr sz="850" dirty="0" smtClean="0">
                <a:solidFill>
                  <a:schemeClr val="tx1"/>
                </a:solidFill>
              </a:rPr>
              <a:t> </a:t>
            </a:r>
            <a:r>
              <a:rPr sz="850" dirty="0">
                <a:solidFill>
                  <a:schemeClr val="tx1"/>
                </a:solidFill>
              </a:rPr>
              <a:t>Oracle and/or its affiliates. All rights reserved.  </a:t>
            </a:r>
            <a:r>
              <a:rPr sz="850" dirty="0" smtClean="0">
                <a:solidFill>
                  <a:schemeClr val="tx1"/>
                </a:solidFill>
              </a:rPr>
              <a:t>|</a:t>
            </a:r>
            <a:endParaRPr sz="850" dirty="0">
              <a:solidFill>
                <a:schemeClr val="tx1"/>
              </a:solidFill>
            </a:endParaRPr>
          </a:p>
        </p:txBody>
      </p:sp>
      <p:pic>
        <p:nvPicPr>
          <p:cNvPr id="19" name="Picture 18" descr="Oracle logo in white on red staging background"/>
          <p:cNvPicPr>
            <a:picLocks noChangeAspect="1"/>
          </p:cNvPicPr>
          <p:nvPr userDrawn="1"/>
        </p:nvPicPr>
        <p:blipFill>
          <a:blip r:embed="rId46" cstate="print">
            <a:extLst>
              <a:ext uri="{28A0092B-C50C-407E-A947-70E740481C1C}">
                <a14:useLocalDpi xmlns:a14="http://schemas.microsoft.com/office/drawing/2010/main" val="0"/>
              </a:ext>
            </a:extLst>
          </a:blip>
          <a:stretch>
            <a:fillRect/>
          </a:stretch>
        </p:blipFill>
        <p:spPr bwMode="ltGray">
          <a:xfrm>
            <a:off x="531812" y="6263640"/>
            <a:ext cx="1622861" cy="594360"/>
          </a:xfrm>
          <a:prstGeom prst="rect">
            <a:avLst/>
          </a:prstGeom>
        </p:spPr>
      </p:pic>
    </p:spTree>
    <p:extLst>
      <p:ext uri="{BB962C8B-B14F-4D97-AF65-F5344CB8AC3E}">
        <p14:creationId xmlns:p14="http://schemas.microsoft.com/office/powerpoint/2010/main" val="3193062027"/>
      </p:ext>
    </p:extLst>
  </p:cSld>
  <p:clrMap bg1="lt1" tx1="dk1" bg2="lt2" tx2="dk2" accent1="accent1" accent2="accent2" accent3="accent3" accent4="accent4" accent5="accent5" accent6="accent6" hlink="hlink" folHlink="folHlink"/>
  <p:sldLayoutIdLst>
    <p:sldLayoutId id="2147483660" r:id="rId1"/>
    <p:sldLayoutId id="2147483649" r:id="rId2"/>
    <p:sldLayoutId id="2147483662" r:id="rId3"/>
    <p:sldLayoutId id="2147483664" r:id="rId4"/>
    <p:sldLayoutId id="2147483689" r:id="rId5"/>
    <p:sldLayoutId id="2147483650" r:id="rId6"/>
    <p:sldLayoutId id="2147483663" r:id="rId7"/>
    <p:sldLayoutId id="2147483686" r:id="rId8"/>
    <p:sldLayoutId id="2147483651" r:id="rId9"/>
    <p:sldLayoutId id="2147483665" r:id="rId10"/>
    <p:sldLayoutId id="2147483669" r:id="rId11"/>
    <p:sldLayoutId id="2147483692" r:id="rId12"/>
    <p:sldLayoutId id="2147483683" r:id="rId13"/>
    <p:sldLayoutId id="2147483670" r:id="rId14"/>
    <p:sldLayoutId id="2147483652" r:id="rId15"/>
    <p:sldLayoutId id="2147483671" r:id="rId16"/>
    <p:sldLayoutId id="2147483672" r:id="rId17"/>
    <p:sldLayoutId id="2147483679" r:id="rId18"/>
    <p:sldLayoutId id="2147483685" r:id="rId19"/>
    <p:sldLayoutId id="2147483688" r:id="rId20"/>
    <p:sldLayoutId id="2147483654" r:id="rId21"/>
    <p:sldLayoutId id="2147483666" r:id="rId22"/>
    <p:sldLayoutId id="2147483655" r:id="rId23"/>
    <p:sldLayoutId id="2147483656" r:id="rId24"/>
    <p:sldLayoutId id="2147483657" r:id="rId25"/>
    <p:sldLayoutId id="2147483673" r:id="rId26"/>
    <p:sldLayoutId id="2147483674" r:id="rId27"/>
    <p:sldLayoutId id="2147483682" r:id="rId28"/>
    <p:sldLayoutId id="2147483684" r:id="rId29"/>
    <p:sldLayoutId id="2147483690" r:id="rId30"/>
    <p:sldLayoutId id="2147483691" r:id="rId31"/>
    <p:sldLayoutId id="2147483668" r:id="rId32"/>
    <p:sldLayoutId id="2147483675" r:id="rId33"/>
    <p:sldLayoutId id="2147483676" r:id="rId34"/>
    <p:sldLayoutId id="2147483667" r:id="rId35"/>
    <p:sldLayoutId id="2147483661" r:id="rId36"/>
    <p:sldLayoutId id="2147483687" r:id="rId37"/>
    <p:sldLayoutId id="2147483659" r:id="rId38"/>
    <p:sldLayoutId id="2147483693" r:id="rId39"/>
    <p:sldLayoutId id="2147483695" r:id="rId40"/>
    <p:sldLayoutId id="2147483696" r:id="rId41"/>
    <p:sldLayoutId id="2147483699" r:id="rId42"/>
    <p:sldLayoutId id="2147483700" r:id="rId43"/>
    <p:sldLayoutId id="2147483701" r:id="rId4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dt="0"/>
  <p:txStyles>
    <p:titleStyle>
      <a:lvl1pPr algn="l" defTabSz="914400" rtl="0" eaLnBrk="1" latinLnBrk="0" hangingPunct="1">
        <a:lnSpc>
          <a:spcPct val="8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3" pos="3839"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6.xml"/></Relationships>
</file>

<file path=ppt/slides/_rels/slide10.xml.rels><?xml version="1.0" encoding="UTF-8" standalone="yes"?>
<Relationships xmlns="http://schemas.openxmlformats.org/package/2006/relationships"><Relationship Id="rId8" Type="http://schemas.openxmlformats.org/officeDocument/2006/relationships/image" Target="../media/image52.png"/><Relationship Id="rId13" Type="http://schemas.openxmlformats.org/officeDocument/2006/relationships/image" Target="../media/image57.png"/><Relationship Id="rId18" Type="http://schemas.openxmlformats.org/officeDocument/2006/relationships/image" Target="../media/image62.png"/><Relationship Id="rId3" Type="http://schemas.openxmlformats.org/officeDocument/2006/relationships/image" Target="../media/image47.png"/><Relationship Id="rId7" Type="http://schemas.openxmlformats.org/officeDocument/2006/relationships/image" Target="../media/image51.png"/><Relationship Id="rId12" Type="http://schemas.openxmlformats.org/officeDocument/2006/relationships/image" Target="../media/image56.png"/><Relationship Id="rId17" Type="http://schemas.openxmlformats.org/officeDocument/2006/relationships/image" Target="../media/image61.png"/><Relationship Id="rId2" Type="http://schemas.openxmlformats.org/officeDocument/2006/relationships/notesSlide" Target="../notesSlides/notesSlide10.xml"/><Relationship Id="rId16" Type="http://schemas.openxmlformats.org/officeDocument/2006/relationships/image" Target="../media/image60.png"/><Relationship Id="rId1" Type="http://schemas.openxmlformats.org/officeDocument/2006/relationships/slideLayout" Target="../slideLayouts/slideLayout39.xml"/><Relationship Id="rId6" Type="http://schemas.openxmlformats.org/officeDocument/2006/relationships/image" Target="../media/image50.png"/><Relationship Id="rId11" Type="http://schemas.openxmlformats.org/officeDocument/2006/relationships/image" Target="../media/image55.png"/><Relationship Id="rId5" Type="http://schemas.openxmlformats.org/officeDocument/2006/relationships/image" Target="../media/image49.png"/><Relationship Id="rId15" Type="http://schemas.openxmlformats.org/officeDocument/2006/relationships/image" Target="../media/image59.png"/><Relationship Id="rId10" Type="http://schemas.openxmlformats.org/officeDocument/2006/relationships/image" Target="../media/image54.png"/><Relationship Id="rId19" Type="http://schemas.openxmlformats.org/officeDocument/2006/relationships/image" Target="../media/image63.png"/><Relationship Id="rId4" Type="http://schemas.openxmlformats.org/officeDocument/2006/relationships/image" Target="../media/image48.png"/><Relationship Id="rId9" Type="http://schemas.openxmlformats.org/officeDocument/2006/relationships/image" Target="../media/image53.png"/><Relationship Id="rId14" Type="http://schemas.openxmlformats.org/officeDocument/2006/relationships/image" Target="../media/image58.png"/></Relationships>
</file>

<file path=ppt/slides/_rels/slide11.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64.png"/><Relationship Id="rId7" Type="http://schemas.openxmlformats.org/officeDocument/2006/relationships/image" Target="../media/image58.png"/><Relationship Id="rId2" Type="http://schemas.openxmlformats.org/officeDocument/2006/relationships/notesSlide" Target="../notesSlides/notesSlide11.xml"/><Relationship Id="rId1" Type="http://schemas.openxmlformats.org/officeDocument/2006/relationships/slideLayout" Target="../slideLayouts/slideLayout39.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13" Type="http://schemas.openxmlformats.org/officeDocument/2006/relationships/image" Target="../media/image79.png"/><Relationship Id="rId18" Type="http://schemas.openxmlformats.org/officeDocument/2006/relationships/image" Target="../media/image84.png"/><Relationship Id="rId26" Type="http://schemas.openxmlformats.org/officeDocument/2006/relationships/image" Target="../media/image92.png"/><Relationship Id="rId39" Type="http://schemas.openxmlformats.org/officeDocument/2006/relationships/image" Target="../media/image105.png"/><Relationship Id="rId21" Type="http://schemas.openxmlformats.org/officeDocument/2006/relationships/image" Target="../media/image87.png"/><Relationship Id="rId34" Type="http://schemas.openxmlformats.org/officeDocument/2006/relationships/image" Target="../media/image100.png"/><Relationship Id="rId42" Type="http://schemas.openxmlformats.org/officeDocument/2006/relationships/image" Target="../media/image108.png"/><Relationship Id="rId47" Type="http://schemas.openxmlformats.org/officeDocument/2006/relationships/image" Target="../media/image113.png"/><Relationship Id="rId50" Type="http://schemas.openxmlformats.org/officeDocument/2006/relationships/image" Target="../media/image116.png"/><Relationship Id="rId55" Type="http://schemas.openxmlformats.org/officeDocument/2006/relationships/image" Target="../media/image121.png"/><Relationship Id="rId63" Type="http://schemas.openxmlformats.org/officeDocument/2006/relationships/image" Target="../media/image129.png"/><Relationship Id="rId68" Type="http://schemas.openxmlformats.org/officeDocument/2006/relationships/image" Target="../media/image134.png"/><Relationship Id="rId76" Type="http://schemas.openxmlformats.org/officeDocument/2006/relationships/image" Target="../media/image142.png"/><Relationship Id="rId84" Type="http://schemas.openxmlformats.org/officeDocument/2006/relationships/image" Target="../media/image150.png"/><Relationship Id="rId7" Type="http://schemas.openxmlformats.org/officeDocument/2006/relationships/image" Target="../media/image73.png"/><Relationship Id="rId71" Type="http://schemas.openxmlformats.org/officeDocument/2006/relationships/image" Target="../media/image137.png"/><Relationship Id="rId2" Type="http://schemas.openxmlformats.org/officeDocument/2006/relationships/notesSlide" Target="../notesSlides/notesSlide13.xml"/><Relationship Id="rId16" Type="http://schemas.openxmlformats.org/officeDocument/2006/relationships/image" Target="../media/image82.png"/><Relationship Id="rId29" Type="http://schemas.openxmlformats.org/officeDocument/2006/relationships/image" Target="../media/image95.png"/><Relationship Id="rId11" Type="http://schemas.openxmlformats.org/officeDocument/2006/relationships/image" Target="../media/image77.png"/><Relationship Id="rId24" Type="http://schemas.openxmlformats.org/officeDocument/2006/relationships/image" Target="../media/image90.png"/><Relationship Id="rId32" Type="http://schemas.openxmlformats.org/officeDocument/2006/relationships/image" Target="../media/image98.png"/><Relationship Id="rId37" Type="http://schemas.openxmlformats.org/officeDocument/2006/relationships/image" Target="../media/image103.png"/><Relationship Id="rId40" Type="http://schemas.openxmlformats.org/officeDocument/2006/relationships/image" Target="../media/image106.png"/><Relationship Id="rId45" Type="http://schemas.openxmlformats.org/officeDocument/2006/relationships/image" Target="../media/image111.png"/><Relationship Id="rId53" Type="http://schemas.openxmlformats.org/officeDocument/2006/relationships/image" Target="../media/image119.png"/><Relationship Id="rId58" Type="http://schemas.openxmlformats.org/officeDocument/2006/relationships/image" Target="../media/image124.png"/><Relationship Id="rId66" Type="http://schemas.openxmlformats.org/officeDocument/2006/relationships/image" Target="../media/image132.png"/><Relationship Id="rId74" Type="http://schemas.openxmlformats.org/officeDocument/2006/relationships/image" Target="../media/image140.png"/><Relationship Id="rId79" Type="http://schemas.openxmlformats.org/officeDocument/2006/relationships/image" Target="../media/image145.png"/><Relationship Id="rId87" Type="http://schemas.openxmlformats.org/officeDocument/2006/relationships/image" Target="../media/image153.png"/><Relationship Id="rId5" Type="http://schemas.openxmlformats.org/officeDocument/2006/relationships/image" Target="../media/image71.png"/><Relationship Id="rId61" Type="http://schemas.openxmlformats.org/officeDocument/2006/relationships/image" Target="../media/image127.jpeg"/><Relationship Id="rId82" Type="http://schemas.openxmlformats.org/officeDocument/2006/relationships/image" Target="../media/image148.png"/><Relationship Id="rId19" Type="http://schemas.openxmlformats.org/officeDocument/2006/relationships/image" Target="../media/image85.png"/><Relationship Id="rId4" Type="http://schemas.openxmlformats.org/officeDocument/2006/relationships/image" Target="../media/image70.png"/><Relationship Id="rId9" Type="http://schemas.openxmlformats.org/officeDocument/2006/relationships/image" Target="../media/image75.png"/><Relationship Id="rId14" Type="http://schemas.openxmlformats.org/officeDocument/2006/relationships/image" Target="../media/image80.png"/><Relationship Id="rId22" Type="http://schemas.openxmlformats.org/officeDocument/2006/relationships/image" Target="../media/image88.png"/><Relationship Id="rId27" Type="http://schemas.openxmlformats.org/officeDocument/2006/relationships/image" Target="../media/image93.png"/><Relationship Id="rId30" Type="http://schemas.openxmlformats.org/officeDocument/2006/relationships/image" Target="../media/image96.png"/><Relationship Id="rId35" Type="http://schemas.openxmlformats.org/officeDocument/2006/relationships/image" Target="../media/image101.png"/><Relationship Id="rId43" Type="http://schemas.openxmlformats.org/officeDocument/2006/relationships/image" Target="../media/image109.png"/><Relationship Id="rId48" Type="http://schemas.openxmlformats.org/officeDocument/2006/relationships/image" Target="../media/image114.png"/><Relationship Id="rId56" Type="http://schemas.openxmlformats.org/officeDocument/2006/relationships/image" Target="../media/image122.png"/><Relationship Id="rId64" Type="http://schemas.openxmlformats.org/officeDocument/2006/relationships/image" Target="../media/image130.png"/><Relationship Id="rId69" Type="http://schemas.openxmlformats.org/officeDocument/2006/relationships/image" Target="../media/image135.png"/><Relationship Id="rId77" Type="http://schemas.openxmlformats.org/officeDocument/2006/relationships/image" Target="../media/image143.png"/><Relationship Id="rId8" Type="http://schemas.openxmlformats.org/officeDocument/2006/relationships/image" Target="../media/image74.png"/><Relationship Id="rId51" Type="http://schemas.openxmlformats.org/officeDocument/2006/relationships/image" Target="../media/image117.png"/><Relationship Id="rId72" Type="http://schemas.openxmlformats.org/officeDocument/2006/relationships/image" Target="../media/image138.png"/><Relationship Id="rId80" Type="http://schemas.openxmlformats.org/officeDocument/2006/relationships/image" Target="../media/image146.png"/><Relationship Id="rId85" Type="http://schemas.openxmlformats.org/officeDocument/2006/relationships/image" Target="../media/image151.png"/><Relationship Id="rId3" Type="http://schemas.openxmlformats.org/officeDocument/2006/relationships/image" Target="../media/image69.png"/><Relationship Id="rId12" Type="http://schemas.openxmlformats.org/officeDocument/2006/relationships/image" Target="../media/image78.png"/><Relationship Id="rId17" Type="http://schemas.openxmlformats.org/officeDocument/2006/relationships/image" Target="../media/image83.png"/><Relationship Id="rId25" Type="http://schemas.openxmlformats.org/officeDocument/2006/relationships/image" Target="../media/image91.png"/><Relationship Id="rId33" Type="http://schemas.openxmlformats.org/officeDocument/2006/relationships/image" Target="../media/image99.png"/><Relationship Id="rId38" Type="http://schemas.openxmlformats.org/officeDocument/2006/relationships/image" Target="../media/image104.png"/><Relationship Id="rId46" Type="http://schemas.openxmlformats.org/officeDocument/2006/relationships/image" Target="../media/image112.png"/><Relationship Id="rId59" Type="http://schemas.openxmlformats.org/officeDocument/2006/relationships/image" Target="../media/image125.png"/><Relationship Id="rId67" Type="http://schemas.openxmlformats.org/officeDocument/2006/relationships/image" Target="../media/image133.png"/><Relationship Id="rId20" Type="http://schemas.openxmlformats.org/officeDocument/2006/relationships/image" Target="../media/image86.png"/><Relationship Id="rId41" Type="http://schemas.openxmlformats.org/officeDocument/2006/relationships/image" Target="../media/image107.png"/><Relationship Id="rId54" Type="http://schemas.openxmlformats.org/officeDocument/2006/relationships/image" Target="../media/image120.png"/><Relationship Id="rId62" Type="http://schemas.openxmlformats.org/officeDocument/2006/relationships/image" Target="../media/image128.png"/><Relationship Id="rId70" Type="http://schemas.openxmlformats.org/officeDocument/2006/relationships/image" Target="../media/image136.png"/><Relationship Id="rId75" Type="http://schemas.openxmlformats.org/officeDocument/2006/relationships/image" Target="../media/image141.png"/><Relationship Id="rId83" Type="http://schemas.openxmlformats.org/officeDocument/2006/relationships/image" Target="../media/image149.png"/><Relationship Id="rId1" Type="http://schemas.openxmlformats.org/officeDocument/2006/relationships/slideLayout" Target="../slideLayouts/slideLayout21.xml"/><Relationship Id="rId6" Type="http://schemas.openxmlformats.org/officeDocument/2006/relationships/image" Target="../media/image72.png"/><Relationship Id="rId15" Type="http://schemas.openxmlformats.org/officeDocument/2006/relationships/image" Target="../media/image81.png"/><Relationship Id="rId23" Type="http://schemas.openxmlformats.org/officeDocument/2006/relationships/image" Target="../media/image89.png"/><Relationship Id="rId28" Type="http://schemas.openxmlformats.org/officeDocument/2006/relationships/image" Target="../media/image94.png"/><Relationship Id="rId36" Type="http://schemas.openxmlformats.org/officeDocument/2006/relationships/image" Target="../media/image102.png"/><Relationship Id="rId49" Type="http://schemas.openxmlformats.org/officeDocument/2006/relationships/image" Target="../media/image115.png"/><Relationship Id="rId57" Type="http://schemas.openxmlformats.org/officeDocument/2006/relationships/image" Target="../media/image123.png"/><Relationship Id="rId10" Type="http://schemas.openxmlformats.org/officeDocument/2006/relationships/image" Target="../media/image76.png"/><Relationship Id="rId31" Type="http://schemas.openxmlformats.org/officeDocument/2006/relationships/image" Target="../media/image97.png"/><Relationship Id="rId44" Type="http://schemas.openxmlformats.org/officeDocument/2006/relationships/image" Target="../media/image110.png"/><Relationship Id="rId52" Type="http://schemas.openxmlformats.org/officeDocument/2006/relationships/image" Target="../media/image118.png"/><Relationship Id="rId60" Type="http://schemas.openxmlformats.org/officeDocument/2006/relationships/image" Target="../media/image126.png"/><Relationship Id="rId65" Type="http://schemas.openxmlformats.org/officeDocument/2006/relationships/image" Target="../media/image131.png"/><Relationship Id="rId73" Type="http://schemas.openxmlformats.org/officeDocument/2006/relationships/image" Target="../media/image139.png"/><Relationship Id="rId78" Type="http://schemas.openxmlformats.org/officeDocument/2006/relationships/image" Target="../media/image144.png"/><Relationship Id="rId81" Type="http://schemas.openxmlformats.org/officeDocument/2006/relationships/image" Target="../media/image147.png"/><Relationship Id="rId86" Type="http://schemas.openxmlformats.org/officeDocument/2006/relationships/image" Target="../media/image152.png"/></Relationships>
</file>

<file path=ppt/slides/_rels/slide14.xml.rels><?xml version="1.0" encoding="UTF-8" standalone="yes"?>
<Relationships xmlns="http://schemas.openxmlformats.org/package/2006/relationships"><Relationship Id="rId8" Type="http://schemas.openxmlformats.org/officeDocument/2006/relationships/image" Target="../media/image159.tiff"/><Relationship Id="rId13" Type="http://schemas.openxmlformats.org/officeDocument/2006/relationships/image" Target="../media/image164.png"/><Relationship Id="rId18" Type="http://schemas.openxmlformats.org/officeDocument/2006/relationships/image" Target="../media/image169.png"/><Relationship Id="rId3" Type="http://schemas.openxmlformats.org/officeDocument/2006/relationships/image" Target="../media/image154.png"/><Relationship Id="rId7" Type="http://schemas.openxmlformats.org/officeDocument/2006/relationships/image" Target="../media/image158.png"/><Relationship Id="rId12" Type="http://schemas.openxmlformats.org/officeDocument/2006/relationships/image" Target="../media/image163.png"/><Relationship Id="rId17" Type="http://schemas.openxmlformats.org/officeDocument/2006/relationships/image" Target="../media/image168.png"/><Relationship Id="rId2" Type="http://schemas.openxmlformats.org/officeDocument/2006/relationships/notesSlide" Target="../notesSlides/notesSlide14.xml"/><Relationship Id="rId16" Type="http://schemas.openxmlformats.org/officeDocument/2006/relationships/image" Target="../media/image167.png"/><Relationship Id="rId1" Type="http://schemas.openxmlformats.org/officeDocument/2006/relationships/slideLayout" Target="../slideLayouts/slideLayout21.xml"/><Relationship Id="rId6" Type="http://schemas.openxmlformats.org/officeDocument/2006/relationships/image" Target="../media/image157.png"/><Relationship Id="rId11" Type="http://schemas.openxmlformats.org/officeDocument/2006/relationships/image" Target="../media/image162.png"/><Relationship Id="rId5" Type="http://schemas.openxmlformats.org/officeDocument/2006/relationships/image" Target="../media/image156.png"/><Relationship Id="rId15" Type="http://schemas.openxmlformats.org/officeDocument/2006/relationships/image" Target="../media/image166.png"/><Relationship Id="rId10" Type="http://schemas.openxmlformats.org/officeDocument/2006/relationships/image" Target="../media/image161.png"/><Relationship Id="rId19" Type="http://schemas.openxmlformats.org/officeDocument/2006/relationships/image" Target="../media/image170.png"/><Relationship Id="rId4" Type="http://schemas.openxmlformats.org/officeDocument/2006/relationships/image" Target="../media/image155.png"/><Relationship Id="rId9" Type="http://schemas.openxmlformats.org/officeDocument/2006/relationships/image" Target="../media/image160.png"/><Relationship Id="rId14" Type="http://schemas.openxmlformats.org/officeDocument/2006/relationships/image" Target="../media/image165.png"/></Relationships>
</file>

<file path=ppt/slides/_rels/slide15.xml.rels><?xml version="1.0" encoding="UTF-8" standalone="yes"?>
<Relationships xmlns="http://schemas.openxmlformats.org/package/2006/relationships"><Relationship Id="rId3" Type="http://schemas.openxmlformats.org/officeDocument/2006/relationships/image" Target="../media/image158.png"/><Relationship Id="rId7" Type="http://schemas.openxmlformats.org/officeDocument/2006/relationships/image" Target="../media/image170.png"/><Relationship Id="rId2" Type="http://schemas.openxmlformats.org/officeDocument/2006/relationships/notesSlide" Target="../notesSlides/notesSlide15.xml"/><Relationship Id="rId1" Type="http://schemas.openxmlformats.org/officeDocument/2006/relationships/slideLayout" Target="../slideLayouts/slideLayout22.xml"/><Relationship Id="rId6" Type="http://schemas.openxmlformats.org/officeDocument/2006/relationships/image" Target="../media/image169.png"/><Relationship Id="rId5" Type="http://schemas.openxmlformats.org/officeDocument/2006/relationships/image" Target="../media/image168.png"/><Relationship Id="rId4" Type="http://schemas.openxmlformats.org/officeDocument/2006/relationships/image" Target="../media/image167.png"/></Relationships>
</file>

<file path=ppt/slides/_rels/slide16.xml.rels><?xml version="1.0" encoding="UTF-8" standalone="yes"?>
<Relationships xmlns="http://schemas.openxmlformats.org/package/2006/relationships"><Relationship Id="rId8" Type="http://schemas.openxmlformats.org/officeDocument/2006/relationships/image" Target="../media/image176.jpeg"/><Relationship Id="rId3" Type="http://schemas.openxmlformats.org/officeDocument/2006/relationships/image" Target="../media/image171.png"/><Relationship Id="rId7" Type="http://schemas.openxmlformats.org/officeDocument/2006/relationships/image" Target="../media/image175.jpeg"/><Relationship Id="rId2" Type="http://schemas.openxmlformats.org/officeDocument/2006/relationships/notesSlide" Target="../notesSlides/notesSlide16.xml"/><Relationship Id="rId1" Type="http://schemas.openxmlformats.org/officeDocument/2006/relationships/slideLayout" Target="../slideLayouts/slideLayout21.xml"/><Relationship Id="rId6" Type="http://schemas.openxmlformats.org/officeDocument/2006/relationships/image" Target="../media/image174.jpeg"/><Relationship Id="rId5" Type="http://schemas.openxmlformats.org/officeDocument/2006/relationships/image" Target="../media/image173.jpeg"/><Relationship Id="rId4" Type="http://schemas.openxmlformats.org/officeDocument/2006/relationships/image" Target="../media/image172.jpeg"/><Relationship Id="rId9" Type="http://schemas.openxmlformats.org/officeDocument/2006/relationships/image" Target="../media/image177.jpeg"/></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notesSlide" Target="../notesSlides/notesSlide18.xml"/><Relationship Id="rId1" Type="http://schemas.openxmlformats.org/officeDocument/2006/relationships/slideLayout" Target="../slideLayouts/slideLayout22.xml"/><Relationship Id="rId5" Type="http://schemas.openxmlformats.org/officeDocument/2006/relationships/image" Target="../media/image180.png"/><Relationship Id="rId4" Type="http://schemas.openxmlformats.org/officeDocument/2006/relationships/image" Target="../media/image179.png"/></Relationships>
</file>

<file path=ppt/slides/_rels/slide19.xml.rels><?xml version="1.0" encoding="UTF-8" standalone="yes"?>
<Relationships xmlns="http://schemas.openxmlformats.org/package/2006/relationships"><Relationship Id="rId3" Type="http://schemas.openxmlformats.org/officeDocument/2006/relationships/image" Target="../media/image181.gif"/><Relationship Id="rId2" Type="http://schemas.openxmlformats.org/officeDocument/2006/relationships/notesSlide" Target="../notesSlides/notesSlide19.xml"/><Relationship Id="rId1" Type="http://schemas.openxmlformats.org/officeDocument/2006/relationships/slideLayout" Target="../slideLayouts/slideLayout21.xml"/><Relationship Id="rId5" Type="http://schemas.openxmlformats.org/officeDocument/2006/relationships/image" Target="../media/image183.gif"/><Relationship Id="rId4" Type="http://schemas.openxmlformats.org/officeDocument/2006/relationships/image" Target="../media/image182.gi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3.xml"/></Relationships>
</file>

<file path=ppt/slides/_rels/slide20.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notesSlide" Target="../notesSlides/notesSlide20.xml"/><Relationship Id="rId1" Type="http://schemas.openxmlformats.org/officeDocument/2006/relationships/slideLayout" Target="../slideLayouts/slideLayout21.xml"/><Relationship Id="rId6" Type="http://schemas.openxmlformats.org/officeDocument/2006/relationships/image" Target="../media/image187.jpeg"/><Relationship Id="rId5" Type="http://schemas.openxmlformats.org/officeDocument/2006/relationships/image" Target="../media/image186.png"/><Relationship Id="rId4" Type="http://schemas.openxmlformats.org/officeDocument/2006/relationships/image" Target="../media/image185.jpeg"/></Relationships>
</file>

<file path=ppt/slides/_rels/slide21.xml.rels><?xml version="1.0" encoding="UTF-8" standalone="yes"?>
<Relationships xmlns="http://schemas.openxmlformats.org/package/2006/relationships"><Relationship Id="rId8" Type="http://schemas.openxmlformats.org/officeDocument/2006/relationships/image" Target="../media/image193.png"/><Relationship Id="rId3" Type="http://schemas.openxmlformats.org/officeDocument/2006/relationships/image" Target="../media/image188.png"/><Relationship Id="rId7" Type="http://schemas.openxmlformats.org/officeDocument/2006/relationships/image" Target="../media/image192.png"/><Relationship Id="rId2" Type="http://schemas.openxmlformats.org/officeDocument/2006/relationships/notesSlide" Target="../notesSlides/notesSlide21.xml"/><Relationship Id="rId1" Type="http://schemas.openxmlformats.org/officeDocument/2006/relationships/slideLayout" Target="../slideLayouts/slideLayout21.xml"/><Relationship Id="rId6" Type="http://schemas.openxmlformats.org/officeDocument/2006/relationships/image" Target="../media/image191.png"/><Relationship Id="rId5" Type="http://schemas.openxmlformats.org/officeDocument/2006/relationships/image" Target="../media/image190.png"/><Relationship Id="rId4" Type="http://schemas.openxmlformats.org/officeDocument/2006/relationships/image" Target="../media/image189.png"/></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notesSlide" Target="../notesSlides/notesSlide24.xml"/><Relationship Id="rId1" Type="http://schemas.openxmlformats.org/officeDocument/2006/relationships/slideLayout" Target="../slideLayouts/slideLayout22.xml"/><Relationship Id="rId6" Type="http://schemas.openxmlformats.org/officeDocument/2006/relationships/image" Target="../media/image197.png"/><Relationship Id="rId5" Type="http://schemas.openxmlformats.org/officeDocument/2006/relationships/image" Target="../media/image196.png"/><Relationship Id="rId4" Type="http://schemas.openxmlformats.org/officeDocument/2006/relationships/image" Target="../media/image195.png"/></Relationships>
</file>

<file path=ppt/slides/_rels/slide25.xml.rels><?xml version="1.0" encoding="UTF-8" standalone="yes"?>
<Relationships xmlns="http://schemas.openxmlformats.org/package/2006/relationships"><Relationship Id="rId8" Type="http://schemas.openxmlformats.org/officeDocument/2006/relationships/image" Target="../media/image203.png"/><Relationship Id="rId13" Type="http://schemas.openxmlformats.org/officeDocument/2006/relationships/image" Target="../media/image207.png"/><Relationship Id="rId3" Type="http://schemas.openxmlformats.org/officeDocument/2006/relationships/image" Target="../media/image198.png"/><Relationship Id="rId7" Type="http://schemas.openxmlformats.org/officeDocument/2006/relationships/image" Target="../media/image202.png"/><Relationship Id="rId12" Type="http://schemas.microsoft.com/office/2007/relationships/hdphoto" Target="NULL"/><Relationship Id="rId2" Type="http://schemas.openxmlformats.org/officeDocument/2006/relationships/notesSlide" Target="../notesSlides/notesSlide25.xml"/><Relationship Id="rId1" Type="http://schemas.openxmlformats.org/officeDocument/2006/relationships/slideLayout" Target="../slideLayouts/slideLayout21.xml"/><Relationship Id="rId6" Type="http://schemas.openxmlformats.org/officeDocument/2006/relationships/image" Target="../media/image201.png"/><Relationship Id="rId11" Type="http://schemas.openxmlformats.org/officeDocument/2006/relationships/image" Target="../media/image206.png"/><Relationship Id="rId5" Type="http://schemas.openxmlformats.org/officeDocument/2006/relationships/image" Target="../media/image200.png"/><Relationship Id="rId15" Type="http://schemas.openxmlformats.org/officeDocument/2006/relationships/image" Target="../media/image208.png"/><Relationship Id="rId10" Type="http://schemas.openxmlformats.org/officeDocument/2006/relationships/image" Target="../media/image205.gif"/><Relationship Id="rId4" Type="http://schemas.openxmlformats.org/officeDocument/2006/relationships/image" Target="../media/image199.png"/><Relationship Id="rId9" Type="http://schemas.openxmlformats.org/officeDocument/2006/relationships/image" Target="../media/image204.png"/><Relationship Id="rId14" Type="http://schemas.openxmlformats.org/officeDocument/2006/relationships/hyperlink" Target="http://www.oracle.com/"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3" Type="http://schemas.openxmlformats.org/officeDocument/2006/relationships/image" Target="../media/image209.png"/><Relationship Id="rId2" Type="http://schemas.openxmlformats.org/officeDocument/2006/relationships/notesSlide" Target="../notesSlides/notesSlide27.xml"/><Relationship Id="rId1" Type="http://schemas.openxmlformats.org/officeDocument/2006/relationships/slideLayout" Target="../slideLayouts/slideLayout22.xml"/></Relationships>
</file>

<file path=ppt/slides/_rels/slide28.xml.rels><?xml version="1.0" encoding="UTF-8" standalone="yes"?>
<Relationships xmlns="http://schemas.openxmlformats.org/package/2006/relationships"><Relationship Id="rId8" Type="http://schemas.openxmlformats.org/officeDocument/2006/relationships/image" Target="../media/image214.png"/><Relationship Id="rId3" Type="http://schemas.openxmlformats.org/officeDocument/2006/relationships/image" Target="../media/image210.png"/><Relationship Id="rId7" Type="http://schemas.microsoft.com/office/2007/relationships/hdphoto" Target="NULL"/><Relationship Id="rId2" Type="http://schemas.openxmlformats.org/officeDocument/2006/relationships/notesSlide" Target="../notesSlides/notesSlide28.xml"/><Relationship Id="rId1" Type="http://schemas.openxmlformats.org/officeDocument/2006/relationships/slideLayout" Target="../slideLayouts/slideLayout22.xml"/><Relationship Id="rId6" Type="http://schemas.openxmlformats.org/officeDocument/2006/relationships/image" Target="../media/image213.png"/><Relationship Id="rId11" Type="http://schemas.openxmlformats.org/officeDocument/2006/relationships/image" Target="../media/image217.png"/><Relationship Id="rId5" Type="http://schemas.openxmlformats.org/officeDocument/2006/relationships/image" Target="../media/image212.png"/><Relationship Id="rId10" Type="http://schemas.openxmlformats.org/officeDocument/2006/relationships/image" Target="../media/image216.jpeg"/><Relationship Id="rId4" Type="http://schemas.openxmlformats.org/officeDocument/2006/relationships/image" Target="../media/image211.gif"/><Relationship Id="rId9" Type="http://schemas.openxmlformats.org/officeDocument/2006/relationships/image" Target="../media/image215.png"/></Relationships>
</file>

<file path=ppt/slides/_rels/slide29.xml.rels><?xml version="1.0" encoding="UTF-8" standalone="yes"?>
<Relationships xmlns="http://schemas.openxmlformats.org/package/2006/relationships"><Relationship Id="rId3" Type="http://schemas.openxmlformats.org/officeDocument/2006/relationships/image" Target="../media/image218.png"/><Relationship Id="rId2" Type="http://schemas.openxmlformats.org/officeDocument/2006/relationships/notesSlide" Target="../notesSlides/notesSlide29.xml"/><Relationship Id="rId1" Type="http://schemas.openxmlformats.org/officeDocument/2006/relationships/slideLayout" Target="../slideLayouts/slideLayout21.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211.gif"/></Relationships>
</file>

<file path=ppt/slides/_rels/slide3.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19.png"/><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notesSlide" Target="../notesSlides/notesSlide31.xml"/><Relationship Id="rId1" Type="http://schemas.openxmlformats.org/officeDocument/2006/relationships/slideLayout" Target="../slideLayouts/slideLayout15.xml"/><Relationship Id="rId6" Type="http://schemas.openxmlformats.org/officeDocument/2006/relationships/image" Target="../media/image222.png"/><Relationship Id="rId5" Type="http://schemas.openxmlformats.org/officeDocument/2006/relationships/image" Target="../media/image67.png"/><Relationship Id="rId4" Type="http://schemas.openxmlformats.org/officeDocument/2006/relationships/image" Target="../media/image221.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223.png"/><Relationship Id="rId2" Type="http://schemas.openxmlformats.org/officeDocument/2006/relationships/notesSlide" Target="../notesSlides/notesSlide34.xml"/><Relationship Id="rId1" Type="http://schemas.openxmlformats.org/officeDocument/2006/relationships/slideLayout" Target="../slideLayouts/slideLayout21.xml"/><Relationship Id="rId6" Type="http://schemas.openxmlformats.org/officeDocument/2006/relationships/image" Target="../media/image226.png"/><Relationship Id="rId5" Type="http://schemas.openxmlformats.org/officeDocument/2006/relationships/image" Target="../media/image225.png"/><Relationship Id="rId4" Type="http://schemas.openxmlformats.org/officeDocument/2006/relationships/image" Target="../media/image224.png"/></Relationships>
</file>

<file path=ppt/slides/_rels/slide35.xml.rels><?xml version="1.0" encoding="UTF-8" standalone="yes"?>
<Relationships xmlns="http://schemas.openxmlformats.org/package/2006/relationships"><Relationship Id="rId8" Type="http://schemas.openxmlformats.org/officeDocument/2006/relationships/image" Target="../media/image232.png"/><Relationship Id="rId13" Type="http://schemas.openxmlformats.org/officeDocument/2006/relationships/image" Target="../media/image237.png"/><Relationship Id="rId3" Type="http://schemas.openxmlformats.org/officeDocument/2006/relationships/image" Target="../media/image227.png"/><Relationship Id="rId7" Type="http://schemas.openxmlformats.org/officeDocument/2006/relationships/image" Target="../media/image231.png"/><Relationship Id="rId12" Type="http://schemas.openxmlformats.org/officeDocument/2006/relationships/image" Target="../media/image236.png"/><Relationship Id="rId17" Type="http://schemas.openxmlformats.org/officeDocument/2006/relationships/image" Target="../media/image241.png"/><Relationship Id="rId2" Type="http://schemas.openxmlformats.org/officeDocument/2006/relationships/notesSlide" Target="../notesSlides/notesSlide35.xml"/><Relationship Id="rId16" Type="http://schemas.openxmlformats.org/officeDocument/2006/relationships/image" Target="../media/image240.png"/><Relationship Id="rId1" Type="http://schemas.openxmlformats.org/officeDocument/2006/relationships/slideLayout" Target="../slideLayouts/slideLayout21.xml"/><Relationship Id="rId6" Type="http://schemas.openxmlformats.org/officeDocument/2006/relationships/image" Target="../media/image230.jpeg"/><Relationship Id="rId11" Type="http://schemas.openxmlformats.org/officeDocument/2006/relationships/image" Target="../media/image235.png"/><Relationship Id="rId5" Type="http://schemas.openxmlformats.org/officeDocument/2006/relationships/image" Target="../media/image229.png"/><Relationship Id="rId15" Type="http://schemas.openxmlformats.org/officeDocument/2006/relationships/image" Target="../media/image239.png"/><Relationship Id="rId10" Type="http://schemas.openxmlformats.org/officeDocument/2006/relationships/image" Target="../media/image234.png"/><Relationship Id="rId4" Type="http://schemas.openxmlformats.org/officeDocument/2006/relationships/image" Target="../media/image228.png"/><Relationship Id="rId9" Type="http://schemas.openxmlformats.org/officeDocument/2006/relationships/image" Target="../media/image233.png"/><Relationship Id="rId14" Type="http://schemas.openxmlformats.org/officeDocument/2006/relationships/image" Target="../media/image238.png"/></Relationships>
</file>

<file path=ppt/slides/_rels/slide3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6.xml"/><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40.png"/><Relationship Id="rId18" Type="http://schemas.openxmlformats.org/officeDocument/2006/relationships/image" Target="../media/image45.png"/><Relationship Id="rId3" Type="http://schemas.openxmlformats.org/officeDocument/2006/relationships/image" Target="../media/image30.png"/><Relationship Id="rId7" Type="http://schemas.openxmlformats.org/officeDocument/2006/relationships/image" Target="../media/image34.png"/><Relationship Id="rId12" Type="http://schemas.openxmlformats.org/officeDocument/2006/relationships/image" Target="../media/image39.png"/><Relationship Id="rId17" Type="http://schemas.openxmlformats.org/officeDocument/2006/relationships/image" Target="../media/image44.png"/><Relationship Id="rId2" Type="http://schemas.openxmlformats.org/officeDocument/2006/relationships/notesSlide" Target="../notesSlides/notesSlide37.xml"/><Relationship Id="rId16" Type="http://schemas.openxmlformats.org/officeDocument/2006/relationships/image" Target="../media/image43.png"/><Relationship Id="rId1" Type="http://schemas.openxmlformats.org/officeDocument/2006/relationships/slideLayout" Target="../slideLayouts/slideLayout44.xml"/><Relationship Id="rId6" Type="http://schemas.openxmlformats.org/officeDocument/2006/relationships/image" Target="../media/image33.png"/><Relationship Id="rId11" Type="http://schemas.openxmlformats.org/officeDocument/2006/relationships/image" Target="../media/image38.png"/><Relationship Id="rId5" Type="http://schemas.openxmlformats.org/officeDocument/2006/relationships/image" Target="../media/image32.png"/><Relationship Id="rId15" Type="http://schemas.openxmlformats.org/officeDocument/2006/relationships/image" Target="../media/image42.png"/><Relationship Id="rId10" Type="http://schemas.openxmlformats.org/officeDocument/2006/relationships/image" Target="../media/image37.png"/><Relationship Id="rId19" Type="http://schemas.openxmlformats.org/officeDocument/2006/relationships/image" Target="../media/image46.png"/><Relationship Id="rId4" Type="http://schemas.openxmlformats.org/officeDocument/2006/relationships/image" Target="../media/image31.png"/><Relationship Id="rId9" Type="http://schemas.openxmlformats.org/officeDocument/2006/relationships/image" Target="../media/image36.png"/><Relationship Id="rId14" Type="http://schemas.openxmlformats.org/officeDocument/2006/relationships/image" Target="../media/image41.png"/></Relationships>
</file>

<file path=ppt/slides/_rels/slide38.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40.png"/><Relationship Id="rId18" Type="http://schemas.openxmlformats.org/officeDocument/2006/relationships/image" Target="../media/image45.png"/><Relationship Id="rId26" Type="http://schemas.openxmlformats.org/officeDocument/2006/relationships/image" Target="../media/image248.png"/><Relationship Id="rId3" Type="http://schemas.openxmlformats.org/officeDocument/2006/relationships/image" Target="../media/image38.png"/><Relationship Id="rId21" Type="http://schemas.openxmlformats.org/officeDocument/2006/relationships/image" Target="../media/image243.png"/><Relationship Id="rId7" Type="http://schemas.openxmlformats.org/officeDocument/2006/relationships/image" Target="../media/image32.png"/><Relationship Id="rId12" Type="http://schemas.openxmlformats.org/officeDocument/2006/relationships/image" Target="../media/image37.png"/><Relationship Id="rId17" Type="http://schemas.openxmlformats.org/officeDocument/2006/relationships/image" Target="../media/image44.png"/><Relationship Id="rId25" Type="http://schemas.openxmlformats.org/officeDocument/2006/relationships/image" Target="../media/image247.png"/><Relationship Id="rId2" Type="http://schemas.openxmlformats.org/officeDocument/2006/relationships/notesSlide" Target="../notesSlides/notesSlide38.xml"/><Relationship Id="rId16" Type="http://schemas.openxmlformats.org/officeDocument/2006/relationships/image" Target="../media/image43.png"/><Relationship Id="rId20" Type="http://schemas.openxmlformats.org/officeDocument/2006/relationships/image" Target="../media/image242.png"/><Relationship Id="rId1" Type="http://schemas.openxmlformats.org/officeDocument/2006/relationships/slideLayout" Target="../slideLayouts/slideLayout44.xml"/><Relationship Id="rId6" Type="http://schemas.openxmlformats.org/officeDocument/2006/relationships/image" Target="../media/image31.png"/><Relationship Id="rId11" Type="http://schemas.openxmlformats.org/officeDocument/2006/relationships/image" Target="../media/image36.png"/><Relationship Id="rId24" Type="http://schemas.openxmlformats.org/officeDocument/2006/relationships/image" Target="../media/image246.png"/><Relationship Id="rId5" Type="http://schemas.openxmlformats.org/officeDocument/2006/relationships/image" Target="../media/image30.png"/><Relationship Id="rId15" Type="http://schemas.openxmlformats.org/officeDocument/2006/relationships/image" Target="../media/image42.png"/><Relationship Id="rId23" Type="http://schemas.openxmlformats.org/officeDocument/2006/relationships/image" Target="../media/image245.png"/><Relationship Id="rId28" Type="http://schemas.openxmlformats.org/officeDocument/2006/relationships/image" Target="../media/image250.png"/><Relationship Id="rId10" Type="http://schemas.openxmlformats.org/officeDocument/2006/relationships/image" Target="../media/image35.png"/><Relationship Id="rId19" Type="http://schemas.openxmlformats.org/officeDocument/2006/relationships/image" Target="../media/image46.png"/><Relationship Id="rId4" Type="http://schemas.openxmlformats.org/officeDocument/2006/relationships/image" Target="../media/image39.png"/><Relationship Id="rId9" Type="http://schemas.openxmlformats.org/officeDocument/2006/relationships/image" Target="../media/image34.png"/><Relationship Id="rId14" Type="http://schemas.openxmlformats.org/officeDocument/2006/relationships/image" Target="../media/image41.png"/><Relationship Id="rId22" Type="http://schemas.openxmlformats.org/officeDocument/2006/relationships/image" Target="../media/image244.png"/><Relationship Id="rId27" Type="http://schemas.openxmlformats.org/officeDocument/2006/relationships/image" Target="../media/image249.png"/></Relationships>
</file>

<file path=ppt/slides/_rels/slide39.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40.png"/><Relationship Id="rId18" Type="http://schemas.openxmlformats.org/officeDocument/2006/relationships/image" Target="../media/image46.png"/><Relationship Id="rId26" Type="http://schemas.openxmlformats.org/officeDocument/2006/relationships/image" Target="../media/image249.png"/><Relationship Id="rId3" Type="http://schemas.openxmlformats.org/officeDocument/2006/relationships/image" Target="../media/image38.png"/><Relationship Id="rId21" Type="http://schemas.openxmlformats.org/officeDocument/2006/relationships/image" Target="../media/image244.png"/><Relationship Id="rId7" Type="http://schemas.openxmlformats.org/officeDocument/2006/relationships/image" Target="../media/image32.png"/><Relationship Id="rId12" Type="http://schemas.openxmlformats.org/officeDocument/2006/relationships/image" Target="../media/image37.png"/><Relationship Id="rId17" Type="http://schemas.openxmlformats.org/officeDocument/2006/relationships/image" Target="../media/image45.png"/><Relationship Id="rId25" Type="http://schemas.openxmlformats.org/officeDocument/2006/relationships/image" Target="../media/image248.png"/><Relationship Id="rId2" Type="http://schemas.openxmlformats.org/officeDocument/2006/relationships/notesSlide" Target="../notesSlides/notesSlide39.xml"/><Relationship Id="rId16" Type="http://schemas.openxmlformats.org/officeDocument/2006/relationships/image" Target="../media/image44.png"/><Relationship Id="rId20" Type="http://schemas.openxmlformats.org/officeDocument/2006/relationships/image" Target="../media/image243.png"/><Relationship Id="rId1" Type="http://schemas.openxmlformats.org/officeDocument/2006/relationships/slideLayout" Target="../slideLayouts/slideLayout44.xml"/><Relationship Id="rId6" Type="http://schemas.openxmlformats.org/officeDocument/2006/relationships/image" Target="../media/image31.png"/><Relationship Id="rId11" Type="http://schemas.openxmlformats.org/officeDocument/2006/relationships/image" Target="../media/image36.png"/><Relationship Id="rId24" Type="http://schemas.openxmlformats.org/officeDocument/2006/relationships/image" Target="../media/image247.png"/><Relationship Id="rId5" Type="http://schemas.openxmlformats.org/officeDocument/2006/relationships/image" Target="../media/image30.png"/><Relationship Id="rId15" Type="http://schemas.openxmlformats.org/officeDocument/2006/relationships/image" Target="../media/image43.png"/><Relationship Id="rId23" Type="http://schemas.openxmlformats.org/officeDocument/2006/relationships/image" Target="../media/image246.png"/><Relationship Id="rId28" Type="http://schemas.openxmlformats.org/officeDocument/2006/relationships/image" Target="../media/image250.png"/><Relationship Id="rId10" Type="http://schemas.openxmlformats.org/officeDocument/2006/relationships/image" Target="../media/image35.png"/><Relationship Id="rId19" Type="http://schemas.openxmlformats.org/officeDocument/2006/relationships/image" Target="../media/image242.png"/><Relationship Id="rId4" Type="http://schemas.openxmlformats.org/officeDocument/2006/relationships/image" Target="../media/image39.png"/><Relationship Id="rId9" Type="http://schemas.openxmlformats.org/officeDocument/2006/relationships/image" Target="../media/image34.png"/><Relationship Id="rId14" Type="http://schemas.openxmlformats.org/officeDocument/2006/relationships/image" Target="../media/image42.png"/><Relationship Id="rId22" Type="http://schemas.openxmlformats.org/officeDocument/2006/relationships/image" Target="../media/image245.png"/><Relationship Id="rId27" Type="http://schemas.openxmlformats.org/officeDocument/2006/relationships/image" Target="../media/image41.png"/></Relationships>
</file>

<file path=ppt/slides/_rels/slide4.xml.rels><?xml version="1.0" encoding="UTF-8" standalone="yes"?>
<Relationships xmlns="http://schemas.openxmlformats.org/package/2006/relationships"><Relationship Id="rId8" Type="http://schemas.microsoft.com/office/2007/relationships/hdphoto" Target="../media/hdphoto1.wdp"/><Relationship Id="rId13" Type="http://schemas.openxmlformats.org/officeDocument/2006/relationships/image" Target="../media/image23.png"/><Relationship Id="rId3" Type="http://schemas.openxmlformats.org/officeDocument/2006/relationships/image" Target="../media/image15.png"/><Relationship Id="rId7" Type="http://schemas.openxmlformats.org/officeDocument/2006/relationships/image" Target="../media/image19.png"/><Relationship Id="rId12"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22.xml"/><Relationship Id="rId6" Type="http://schemas.openxmlformats.org/officeDocument/2006/relationships/image" Target="../media/image18.png"/><Relationship Id="rId11" Type="http://schemas.openxmlformats.org/officeDocument/2006/relationships/image" Target="../media/image21.png"/><Relationship Id="rId5" Type="http://schemas.openxmlformats.org/officeDocument/2006/relationships/image" Target="../media/image17.png"/><Relationship Id="rId15" Type="http://schemas.openxmlformats.org/officeDocument/2006/relationships/image" Target="../media/image25.png"/><Relationship Id="rId10" Type="http://schemas.microsoft.com/office/2007/relationships/hdphoto" Target="../media/hdphoto2.wdp"/><Relationship Id="rId4" Type="http://schemas.openxmlformats.org/officeDocument/2006/relationships/image" Target="../media/image16.png"/><Relationship Id="rId9" Type="http://schemas.openxmlformats.org/officeDocument/2006/relationships/image" Target="../media/image20.png"/><Relationship Id="rId14" Type="http://schemas.openxmlformats.org/officeDocument/2006/relationships/image" Target="../media/image24.png"/></Relationships>
</file>

<file path=ppt/slides/_rels/slide40.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40.png"/><Relationship Id="rId18" Type="http://schemas.openxmlformats.org/officeDocument/2006/relationships/image" Target="../media/image46.png"/><Relationship Id="rId26" Type="http://schemas.openxmlformats.org/officeDocument/2006/relationships/image" Target="../media/image249.png"/><Relationship Id="rId3" Type="http://schemas.openxmlformats.org/officeDocument/2006/relationships/image" Target="../media/image38.png"/><Relationship Id="rId21" Type="http://schemas.openxmlformats.org/officeDocument/2006/relationships/image" Target="../media/image244.png"/><Relationship Id="rId7" Type="http://schemas.openxmlformats.org/officeDocument/2006/relationships/image" Target="../media/image32.png"/><Relationship Id="rId12" Type="http://schemas.openxmlformats.org/officeDocument/2006/relationships/image" Target="../media/image37.png"/><Relationship Id="rId17" Type="http://schemas.openxmlformats.org/officeDocument/2006/relationships/image" Target="../media/image45.png"/><Relationship Id="rId25" Type="http://schemas.openxmlformats.org/officeDocument/2006/relationships/image" Target="../media/image248.png"/><Relationship Id="rId2" Type="http://schemas.openxmlformats.org/officeDocument/2006/relationships/notesSlide" Target="../notesSlides/notesSlide40.xml"/><Relationship Id="rId16" Type="http://schemas.openxmlformats.org/officeDocument/2006/relationships/image" Target="../media/image44.png"/><Relationship Id="rId20" Type="http://schemas.openxmlformats.org/officeDocument/2006/relationships/image" Target="../media/image243.png"/><Relationship Id="rId1" Type="http://schemas.openxmlformats.org/officeDocument/2006/relationships/slideLayout" Target="../slideLayouts/slideLayout44.xml"/><Relationship Id="rId6" Type="http://schemas.openxmlformats.org/officeDocument/2006/relationships/image" Target="../media/image31.png"/><Relationship Id="rId11" Type="http://schemas.openxmlformats.org/officeDocument/2006/relationships/image" Target="../media/image36.png"/><Relationship Id="rId24" Type="http://schemas.openxmlformats.org/officeDocument/2006/relationships/image" Target="../media/image247.png"/><Relationship Id="rId5" Type="http://schemas.openxmlformats.org/officeDocument/2006/relationships/image" Target="../media/image30.png"/><Relationship Id="rId15" Type="http://schemas.openxmlformats.org/officeDocument/2006/relationships/image" Target="../media/image43.png"/><Relationship Id="rId23" Type="http://schemas.openxmlformats.org/officeDocument/2006/relationships/image" Target="../media/image246.png"/><Relationship Id="rId28" Type="http://schemas.openxmlformats.org/officeDocument/2006/relationships/image" Target="../media/image250.png"/><Relationship Id="rId10" Type="http://schemas.openxmlformats.org/officeDocument/2006/relationships/image" Target="../media/image35.png"/><Relationship Id="rId19" Type="http://schemas.openxmlformats.org/officeDocument/2006/relationships/image" Target="../media/image242.png"/><Relationship Id="rId4" Type="http://schemas.openxmlformats.org/officeDocument/2006/relationships/image" Target="../media/image39.png"/><Relationship Id="rId9" Type="http://schemas.openxmlformats.org/officeDocument/2006/relationships/image" Target="../media/image34.png"/><Relationship Id="rId14" Type="http://schemas.openxmlformats.org/officeDocument/2006/relationships/image" Target="../media/image251.png"/><Relationship Id="rId22" Type="http://schemas.openxmlformats.org/officeDocument/2006/relationships/image" Target="../media/image245.png"/><Relationship Id="rId27" Type="http://schemas.openxmlformats.org/officeDocument/2006/relationships/image" Target="../media/image41.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3" Type="http://schemas.openxmlformats.org/officeDocument/2006/relationships/image" Target="../media/image252.jpeg"/><Relationship Id="rId7" Type="http://schemas.openxmlformats.org/officeDocument/2006/relationships/image" Target="../media/image256.jpeg"/><Relationship Id="rId2" Type="http://schemas.openxmlformats.org/officeDocument/2006/relationships/notesSlide" Target="../notesSlides/notesSlide42.xml"/><Relationship Id="rId1" Type="http://schemas.openxmlformats.org/officeDocument/2006/relationships/slideLayout" Target="../slideLayouts/slideLayout22.xml"/><Relationship Id="rId6" Type="http://schemas.openxmlformats.org/officeDocument/2006/relationships/image" Target="../media/image255.png"/><Relationship Id="rId5" Type="http://schemas.openxmlformats.org/officeDocument/2006/relationships/image" Target="../media/image254.jpeg"/><Relationship Id="rId4" Type="http://schemas.openxmlformats.org/officeDocument/2006/relationships/image" Target="../media/image253.png"/></Relationships>
</file>

<file path=ppt/slides/_rels/slide43.xml.rels><?xml version="1.0" encoding="UTF-8" standalone="yes"?>
<Relationships xmlns="http://schemas.openxmlformats.org/package/2006/relationships"><Relationship Id="rId3" Type="http://schemas.openxmlformats.org/officeDocument/2006/relationships/image" Target="../media/image257.png"/><Relationship Id="rId7" Type="http://schemas.openxmlformats.org/officeDocument/2006/relationships/image" Target="../media/image261.png"/><Relationship Id="rId2" Type="http://schemas.openxmlformats.org/officeDocument/2006/relationships/notesSlide" Target="../notesSlides/notesSlide43.xml"/><Relationship Id="rId1" Type="http://schemas.openxmlformats.org/officeDocument/2006/relationships/slideLayout" Target="../slideLayouts/slideLayout22.xml"/><Relationship Id="rId6" Type="http://schemas.openxmlformats.org/officeDocument/2006/relationships/image" Target="../media/image260.png"/><Relationship Id="rId5" Type="http://schemas.openxmlformats.org/officeDocument/2006/relationships/image" Target="../media/image259.png"/><Relationship Id="rId4" Type="http://schemas.openxmlformats.org/officeDocument/2006/relationships/image" Target="../media/image258.png"/></Relationships>
</file>

<file path=ppt/slides/_rels/slide44.xml.rels><?xml version="1.0" encoding="UTF-8" standalone="yes"?>
<Relationships xmlns="http://schemas.openxmlformats.org/package/2006/relationships"><Relationship Id="rId3" Type="http://schemas.openxmlformats.org/officeDocument/2006/relationships/image" Target="../media/image262.png"/><Relationship Id="rId2" Type="http://schemas.openxmlformats.org/officeDocument/2006/relationships/notesSlide" Target="../notesSlides/notesSlide44.xml"/><Relationship Id="rId1" Type="http://schemas.openxmlformats.org/officeDocument/2006/relationships/slideLayout" Target="../slideLayouts/slideLayout16.xml"/><Relationship Id="rId5" Type="http://schemas.openxmlformats.org/officeDocument/2006/relationships/image" Target="../media/image263.png"/><Relationship Id="rId4" Type="http://schemas.openxmlformats.org/officeDocument/2006/relationships/image" Target="../media/image241.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4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21.xml"/><Relationship Id="rId5" Type="http://schemas.openxmlformats.org/officeDocument/2006/relationships/image" Target="../media/image28.png"/><Relationship Id="rId4" Type="http://schemas.openxmlformats.org/officeDocument/2006/relationships/image" Target="../media/image27.png"/></Relationships>
</file>

<file path=ppt/slides/_rels/slide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8.xml"/><Relationship Id="rId1" Type="http://schemas.openxmlformats.org/officeDocument/2006/relationships/slideLayout" Target="../slideLayouts/slideLayout21.xml"/></Relationships>
</file>

<file path=ppt/slides/_rels/slide9.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40.png"/><Relationship Id="rId18" Type="http://schemas.openxmlformats.org/officeDocument/2006/relationships/image" Target="../media/image45.png"/><Relationship Id="rId3" Type="http://schemas.openxmlformats.org/officeDocument/2006/relationships/image" Target="../media/image30.png"/><Relationship Id="rId7" Type="http://schemas.openxmlformats.org/officeDocument/2006/relationships/image" Target="../media/image34.png"/><Relationship Id="rId12" Type="http://schemas.openxmlformats.org/officeDocument/2006/relationships/image" Target="../media/image39.png"/><Relationship Id="rId17" Type="http://schemas.openxmlformats.org/officeDocument/2006/relationships/image" Target="../media/image44.png"/><Relationship Id="rId2" Type="http://schemas.openxmlformats.org/officeDocument/2006/relationships/notesSlide" Target="../notesSlides/notesSlide9.xml"/><Relationship Id="rId16" Type="http://schemas.openxmlformats.org/officeDocument/2006/relationships/image" Target="../media/image43.png"/><Relationship Id="rId1" Type="http://schemas.openxmlformats.org/officeDocument/2006/relationships/slideLayout" Target="../slideLayouts/slideLayout44.xml"/><Relationship Id="rId6" Type="http://schemas.openxmlformats.org/officeDocument/2006/relationships/image" Target="../media/image33.png"/><Relationship Id="rId11" Type="http://schemas.openxmlformats.org/officeDocument/2006/relationships/image" Target="../media/image38.png"/><Relationship Id="rId5" Type="http://schemas.openxmlformats.org/officeDocument/2006/relationships/image" Target="../media/image32.png"/><Relationship Id="rId15" Type="http://schemas.openxmlformats.org/officeDocument/2006/relationships/image" Target="../media/image42.png"/><Relationship Id="rId10" Type="http://schemas.openxmlformats.org/officeDocument/2006/relationships/image" Target="../media/image37.png"/><Relationship Id="rId19" Type="http://schemas.openxmlformats.org/officeDocument/2006/relationships/image" Target="../media/image46.png"/><Relationship Id="rId4" Type="http://schemas.openxmlformats.org/officeDocument/2006/relationships/image" Target="../media/image31.png"/><Relationship Id="rId9" Type="http://schemas.openxmlformats.org/officeDocument/2006/relationships/image" Target="../media/image36.png"/><Relationship Id="rId14" Type="http://schemas.openxmlformats.org/officeDocument/2006/relationships/image" Target="../media/image4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5056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2390" y="460685"/>
            <a:ext cx="10969924" cy="541860"/>
          </a:xfrm>
        </p:spPr>
        <p:txBody>
          <a:bodyPr/>
          <a:lstStyle/>
          <a:p>
            <a:r>
              <a:rPr lang="en-US" dirty="0" smtClean="0"/>
              <a:t>Oracle Mobile Platform Strategy</a:t>
            </a:r>
            <a:endParaRPr lang="en-US" dirty="0"/>
          </a:p>
        </p:txBody>
      </p:sp>
      <p:pic>
        <p:nvPicPr>
          <p:cNvPr id="5" name="Picture 4"/>
          <p:cNvPicPr>
            <a:picLocks noChangeAspect="1"/>
          </p:cNvPicPr>
          <p:nvPr/>
        </p:nvPicPr>
        <p:blipFill>
          <a:blip r:embed="rId3" cstate="print"/>
          <a:stretch>
            <a:fillRect/>
          </a:stretch>
        </p:blipFill>
        <p:spPr>
          <a:xfrm>
            <a:off x="3304444" y="2858592"/>
            <a:ext cx="980761" cy="832572"/>
          </a:xfrm>
          <a:prstGeom prst="rect">
            <a:avLst/>
          </a:prstGeom>
        </p:spPr>
      </p:pic>
      <p:grpSp>
        <p:nvGrpSpPr>
          <p:cNvPr id="3" name="Group 10"/>
          <p:cNvGrpSpPr/>
          <p:nvPr/>
        </p:nvGrpSpPr>
        <p:grpSpPr>
          <a:xfrm>
            <a:off x="703492" y="1186930"/>
            <a:ext cx="1520937" cy="683136"/>
            <a:chOff x="255029" y="809854"/>
            <a:chExt cx="1636367" cy="726468"/>
          </a:xfrm>
        </p:grpSpPr>
        <p:pic>
          <p:nvPicPr>
            <p:cNvPr id="6" name="Picture 5"/>
            <p:cNvPicPr>
              <a:picLocks noChangeAspect="1"/>
            </p:cNvPicPr>
            <p:nvPr/>
          </p:nvPicPr>
          <p:blipFill>
            <a:blip r:embed="rId4" cstate="print"/>
            <a:stretch>
              <a:fillRect/>
            </a:stretch>
          </p:blipFill>
          <p:spPr>
            <a:xfrm>
              <a:off x="255029" y="809854"/>
              <a:ext cx="969872" cy="726468"/>
            </a:xfrm>
            <a:prstGeom prst="rect">
              <a:avLst/>
            </a:prstGeom>
          </p:spPr>
        </p:pic>
        <p:pic>
          <p:nvPicPr>
            <p:cNvPr id="10" name="Picture 9"/>
            <p:cNvPicPr>
              <a:picLocks noChangeAspect="1"/>
            </p:cNvPicPr>
            <p:nvPr/>
          </p:nvPicPr>
          <p:blipFill>
            <a:blip r:embed="rId5" cstate="print"/>
            <a:stretch>
              <a:fillRect/>
            </a:stretch>
          </p:blipFill>
          <p:spPr>
            <a:xfrm>
              <a:off x="1110342" y="810709"/>
              <a:ext cx="781054" cy="711623"/>
            </a:xfrm>
            <a:prstGeom prst="rect">
              <a:avLst/>
            </a:prstGeom>
          </p:spPr>
        </p:pic>
      </p:grpSp>
      <p:grpSp>
        <p:nvGrpSpPr>
          <p:cNvPr id="4" name="Group 16"/>
          <p:cNvGrpSpPr/>
          <p:nvPr/>
        </p:nvGrpSpPr>
        <p:grpSpPr>
          <a:xfrm>
            <a:off x="357771" y="2286002"/>
            <a:ext cx="2057276" cy="1699590"/>
            <a:chOff x="3789820" y="2043199"/>
            <a:chExt cx="1695228" cy="1890693"/>
          </a:xfrm>
        </p:grpSpPr>
        <p:pic>
          <p:nvPicPr>
            <p:cNvPr id="12" name="Picture 11"/>
            <p:cNvPicPr>
              <a:picLocks noChangeAspect="1"/>
            </p:cNvPicPr>
            <p:nvPr/>
          </p:nvPicPr>
          <p:blipFill>
            <a:blip r:embed="rId6" cstate="print"/>
            <a:stretch>
              <a:fillRect/>
            </a:stretch>
          </p:blipFill>
          <p:spPr>
            <a:xfrm>
              <a:off x="3969483" y="2043199"/>
              <a:ext cx="1372406" cy="572447"/>
            </a:xfrm>
            <a:prstGeom prst="rect">
              <a:avLst/>
            </a:prstGeom>
          </p:spPr>
        </p:pic>
        <p:pic>
          <p:nvPicPr>
            <p:cNvPr id="13" name="Picture 12"/>
            <p:cNvPicPr>
              <a:picLocks noChangeAspect="1"/>
            </p:cNvPicPr>
            <p:nvPr/>
          </p:nvPicPr>
          <p:blipFill>
            <a:blip r:embed="rId7" cstate="print"/>
            <a:stretch>
              <a:fillRect/>
            </a:stretch>
          </p:blipFill>
          <p:spPr>
            <a:xfrm>
              <a:off x="3789820" y="2548900"/>
              <a:ext cx="1695228" cy="568058"/>
            </a:xfrm>
            <a:prstGeom prst="rect">
              <a:avLst/>
            </a:prstGeom>
          </p:spPr>
        </p:pic>
        <p:pic>
          <p:nvPicPr>
            <p:cNvPr id="14" name="Picture 13"/>
            <p:cNvPicPr>
              <a:picLocks noChangeAspect="1"/>
            </p:cNvPicPr>
            <p:nvPr/>
          </p:nvPicPr>
          <p:blipFill>
            <a:blip r:embed="rId8" cstate="print"/>
            <a:stretch>
              <a:fillRect/>
            </a:stretch>
          </p:blipFill>
          <p:spPr>
            <a:xfrm>
              <a:off x="3962928" y="3071685"/>
              <a:ext cx="1369494" cy="414364"/>
            </a:xfrm>
            <a:prstGeom prst="rect">
              <a:avLst/>
            </a:prstGeom>
          </p:spPr>
        </p:pic>
        <p:pic>
          <p:nvPicPr>
            <p:cNvPr id="16" name="Picture 15"/>
            <p:cNvPicPr>
              <a:picLocks noChangeAspect="1"/>
            </p:cNvPicPr>
            <p:nvPr/>
          </p:nvPicPr>
          <p:blipFill>
            <a:blip r:embed="rId9" cstate="print"/>
            <a:stretch>
              <a:fillRect/>
            </a:stretch>
          </p:blipFill>
          <p:spPr>
            <a:xfrm>
              <a:off x="4139029" y="3504609"/>
              <a:ext cx="868667" cy="429283"/>
            </a:xfrm>
            <a:prstGeom prst="rect">
              <a:avLst/>
            </a:prstGeom>
          </p:spPr>
        </p:pic>
      </p:grpSp>
      <p:pic>
        <p:nvPicPr>
          <p:cNvPr id="18" name="Picture 17"/>
          <p:cNvPicPr>
            <a:picLocks noChangeAspect="1"/>
          </p:cNvPicPr>
          <p:nvPr/>
        </p:nvPicPr>
        <p:blipFill>
          <a:blip r:embed="rId10" cstate="print"/>
          <a:stretch>
            <a:fillRect/>
          </a:stretch>
        </p:blipFill>
        <p:spPr>
          <a:xfrm>
            <a:off x="1679659" y="3953094"/>
            <a:ext cx="883323" cy="262647"/>
          </a:xfrm>
          <a:prstGeom prst="rect">
            <a:avLst/>
          </a:prstGeom>
        </p:spPr>
      </p:pic>
      <p:grpSp>
        <p:nvGrpSpPr>
          <p:cNvPr id="7" name="Group 2"/>
          <p:cNvGrpSpPr/>
          <p:nvPr/>
        </p:nvGrpSpPr>
        <p:grpSpPr>
          <a:xfrm>
            <a:off x="580393" y="4510684"/>
            <a:ext cx="1541785" cy="976871"/>
            <a:chOff x="475054" y="4813791"/>
            <a:chExt cx="1541785" cy="976871"/>
          </a:xfrm>
        </p:grpSpPr>
        <p:pic>
          <p:nvPicPr>
            <p:cNvPr id="19" name="Picture 18"/>
            <p:cNvPicPr>
              <a:picLocks noChangeAspect="1"/>
            </p:cNvPicPr>
            <p:nvPr/>
          </p:nvPicPr>
          <p:blipFill>
            <a:blip r:embed="rId11" cstate="print"/>
            <a:stretch>
              <a:fillRect/>
            </a:stretch>
          </p:blipFill>
          <p:spPr>
            <a:xfrm>
              <a:off x="670414" y="5385290"/>
              <a:ext cx="583100" cy="331685"/>
            </a:xfrm>
            <a:prstGeom prst="rect">
              <a:avLst/>
            </a:prstGeom>
          </p:spPr>
        </p:pic>
        <p:pic>
          <p:nvPicPr>
            <p:cNvPr id="20" name="Picture 19"/>
            <p:cNvPicPr>
              <a:picLocks noChangeAspect="1"/>
            </p:cNvPicPr>
            <p:nvPr/>
          </p:nvPicPr>
          <p:blipFill>
            <a:blip r:embed="rId12" cstate="print"/>
            <a:stretch>
              <a:fillRect/>
            </a:stretch>
          </p:blipFill>
          <p:spPr>
            <a:xfrm>
              <a:off x="475054" y="4813791"/>
              <a:ext cx="1484352" cy="564498"/>
            </a:xfrm>
            <a:prstGeom prst="rect">
              <a:avLst/>
            </a:prstGeom>
          </p:spPr>
        </p:pic>
        <p:pic>
          <p:nvPicPr>
            <p:cNvPr id="21" name="Picture 20"/>
            <p:cNvPicPr>
              <a:picLocks noChangeAspect="1"/>
            </p:cNvPicPr>
            <p:nvPr/>
          </p:nvPicPr>
          <p:blipFill>
            <a:blip r:embed="rId13" cstate="print"/>
            <a:stretch>
              <a:fillRect/>
            </a:stretch>
          </p:blipFill>
          <p:spPr>
            <a:xfrm>
              <a:off x="1436044" y="5333677"/>
              <a:ext cx="580795" cy="456985"/>
            </a:xfrm>
            <a:prstGeom prst="rect">
              <a:avLst/>
            </a:prstGeom>
          </p:spPr>
        </p:pic>
      </p:grpSp>
      <p:sp>
        <p:nvSpPr>
          <p:cNvPr id="22" name="Rectangle 21"/>
          <p:cNvSpPr/>
          <p:nvPr/>
        </p:nvSpPr>
        <p:spPr>
          <a:xfrm>
            <a:off x="706435" y="1958152"/>
            <a:ext cx="1477734" cy="400087"/>
          </a:xfrm>
          <a:prstGeom prst="rect">
            <a:avLst/>
          </a:prstGeom>
        </p:spPr>
        <p:txBody>
          <a:bodyPr wrap="none" lIns="121899" tIns="60949" rIns="121899" bIns="60949">
            <a:spAutoFit/>
          </a:bodyPr>
          <a:lstStyle/>
          <a:p>
            <a:r>
              <a:rPr lang="en-US" dirty="0" smtClean="0"/>
              <a:t>Custom Apps</a:t>
            </a:r>
            <a:endParaRPr lang="en-US" dirty="0"/>
          </a:p>
        </p:txBody>
      </p:sp>
      <p:sp>
        <p:nvSpPr>
          <p:cNvPr id="23" name="Rectangle 22"/>
          <p:cNvSpPr/>
          <p:nvPr/>
        </p:nvSpPr>
        <p:spPr>
          <a:xfrm>
            <a:off x="544560" y="4048285"/>
            <a:ext cx="1656821" cy="355566"/>
          </a:xfrm>
          <a:prstGeom prst="rect">
            <a:avLst/>
          </a:prstGeom>
        </p:spPr>
        <p:txBody>
          <a:bodyPr wrap="none" lIns="121899" tIns="60949" rIns="121899" bIns="60949">
            <a:spAutoFit/>
          </a:bodyPr>
          <a:lstStyle/>
          <a:p>
            <a:r>
              <a:rPr lang="en-US" dirty="0" smtClean="0"/>
              <a:t>Packaged Apps</a:t>
            </a:r>
            <a:endParaRPr lang="en-US" dirty="0"/>
          </a:p>
        </p:txBody>
      </p:sp>
      <p:sp>
        <p:nvSpPr>
          <p:cNvPr id="24" name="Rectangle 23"/>
          <p:cNvSpPr/>
          <p:nvPr/>
        </p:nvSpPr>
        <p:spPr>
          <a:xfrm>
            <a:off x="508442" y="5407901"/>
            <a:ext cx="1946962" cy="677086"/>
          </a:xfrm>
          <a:prstGeom prst="rect">
            <a:avLst/>
          </a:prstGeom>
        </p:spPr>
        <p:txBody>
          <a:bodyPr wrap="square" lIns="121899" tIns="60949" rIns="121899" bIns="60949">
            <a:spAutoFit/>
          </a:bodyPr>
          <a:lstStyle/>
          <a:p>
            <a:pPr algn="ctr"/>
            <a:r>
              <a:rPr lang="en-US" dirty="0" smtClean="0"/>
              <a:t>Cloud Systems &amp; Applications</a:t>
            </a:r>
            <a:endParaRPr lang="en-US" dirty="0"/>
          </a:p>
        </p:txBody>
      </p:sp>
      <p:sp>
        <p:nvSpPr>
          <p:cNvPr id="25" name="Rectangle 24"/>
          <p:cNvSpPr/>
          <p:nvPr/>
        </p:nvSpPr>
        <p:spPr>
          <a:xfrm>
            <a:off x="3183944" y="3614700"/>
            <a:ext cx="1202552" cy="683799"/>
          </a:xfrm>
          <a:prstGeom prst="rect">
            <a:avLst/>
          </a:prstGeom>
          <a:solidFill>
            <a:srgbClr val="FF0000"/>
          </a:solidFill>
        </p:spPr>
        <p:txBody>
          <a:bodyPr wrap="none" lIns="121899" tIns="60949" rIns="121899" bIns="60949">
            <a:spAutoFit/>
          </a:bodyPr>
          <a:lstStyle/>
          <a:p>
            <a:pPr algn="ctr"/>
            <a:r>
              <a:rPr lang="en-US" sz="2100" dirty="0">
                <a:solidFill>
                  <a:schemeClr val="bg1"/>
                </a:solidFill>
              </a:rPr>
              <a:t>REST API</a:t>
            </a:r>
          </a:p>
          <a:p>
            <a:pPr algn="ctr"/>
            <a:r>
              <a:rPr lang="en-US" sz="2100" dirty="0">
                <a:solidFill>
                  <a:schemeClr val="bg1"/>
                </a:solidFill>
              </a:rPr>
              <a:t>Catalog</a:t>
            </a:r>
          </a:p>
        </p:txBody>
      </p:sp>
      <p:pic>
        <p:nvPicPr>
          <p:cNvPr id="26" name="Picture 2"/>
          <p:cNvPicPr>
            <a:picLocks noChangeAspect="1" noChangeArrowheads="1"/>
          </p:cNvPicPr>
          <p:nvPr/>
        </p:nvPicPr>
        <p:blipFill>
          <a:blip r:embed="rId14" cstate="print"/>
          <a:srcRect l="14320" t="9813" r="15840" b="5280"/>
          <a:stretch>
            <a:fillRect/>
          </a:stretch>
        </p:blipFill>
        <p:spPr bwMode="auto">
          <a:xfrm>
            <a:off x="5381871" y="1325779"/>
            <a:ext cx="2204911" cy="1308989"/>
          </a:xfrm>
          <a:prstGeom prst="rect">
            <a:avLst/>
          </a:prstGeom>
          <a:ln>
            <a:headEnd/>
            <a:tailEnd/>
          </a:ln>
        </p:spPr>
        <p:style>
          <a:lnRef idx="0">
            <a:schemeClr val="accent1"/>
          </a:lnRef>
          <a:fillRef idx="3">
            <a:schemeClr val="accent1"/>
          </a:fillRef>
          <a:effectRef idx="3">
            <a:schemeClr val="accent1"/>
          </a:effectRef>
          <a:fontRef idx="minor">
            <a:schemeClr val="lt1"/>
          </a:fontRef>
        </p:style>
      </p:pic>
      <p:sp>
        <p:nvSpPr>
          <p:cNvPr id="27" name="Rectangle 26"/>
          <p:cNvSpPr/>
          <p:nvPr/>
        </p:nvSpPr>
        <p:spPr>
          <a:xfrm>
            <a:off x="4945600" y="2750697"/>
            <a:ext cx="3312876" cy="350902"/>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r>
              <a:rPr lang="en-US" sz="2100" dirty="0"/>
              <a:t>Develop</a:t>
            </a:r>
          </a:p>
        </p:txBody>
      </p:sp>
      <p:sp>
        <p:nvSpPr>
          <p:cNvPr id="29" name="Rectangle 28"/>
          <p:cNvSpPr/>
          <p:nvPr/>
        </p:nvSpPr>
        <p:spPr>
          <a:xfrm>
            <a:off x="4945600" y="3151622"/>
            <a:ext cx="3312876" cy="350902"/>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r>
              <a:rPr lang="en-US" sz="2100" dirty="0"/>
              <a:t>Deploy &amp; Manage</a:t>
            </a:r>
          </a:p>
        </p:txBody>
      </p:sp>
      <p:sp>
        <p:nvSpPr>
          <p:cNvPr id="30" name="Rectangle 29"/>
          <p:cNvSpPr/>
          <p:nvPr/>
        </p:nvSpPr>
        <p:spPr>
          <a:xfrm>
            <a:off x="4945600" y="3516552"/>
            <a:ext cx="3312876" cy="350902"/>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r>
              <a:rPr lang="en-US" sz="2100" dirty="0"/>
              <a:t>Mobile Cloud Service</a:t>
            </a:r>
          </a:p>
        </p:txBody>
      </p:sp>
      <p:sp>
        <p:nvSpPr>
          <p:cNvPr id="38" name="Rectangle 37"/>
          <p:cNvSpPr/>
          <p:nvPr/>
        </p:nvSpPr>
        <p:spPr>
          <a:xfrm>
            <a:off x="5004678" y="4796563"/>
            <a:ext cx="3312876" cy="350902"/>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r>
              <a:rPr lang="en-US" sz="2100" dirty="0"/>
              <a:t>       Secure Device</a:t>
            </a:r>
          </a:p>
        </p:txBody>
      </p:sp>
      <p:sp>
        <p:nvSpPr>
          <p:cNvPr id="39" name="Rectangle 38"/>
          <p:cNvSpPr/>
          <p:nvPr/>
        </p:nvSpPr>
        <p:spPr>
          <a:xfrm>
            <a:off x="5039745" y="5179957"/>
            <a:ext cx="3312876" cy="350902"/>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r>
              <a:rPr lang="en-US" sz="2100" dirty="0"/>
              <a:t>Manage User Identity</a:t>
            </a:r>
          </a:p>
        </p:txBody>
      </p:sp>
      <p:pic>
        <p:nvPicPr>
          <p:cNvPr id="40" name="Picture 39"/>
          <p:cNvPicPr>
            <a:picLocks noChangeAspect="1"/>
          </p:cNvPicPr>
          <p:nvPr/>
        </p:nvPicPr>
        <p:blipFill>
          <a:blip r:embed="rId15" cstate="print"/>
          <a:stretch>
            <a:fillRect/>
          </a:stretch>
        </p:blipFill>
        <p:spPr>
          <a:xfrm>
            <a:off x="9481455" y="1860519"/>
            <a:ext cx="1791088" cy="1043442"/>
          </a:xfrm>
          <a:prstGeom prst="rect">
            <a:avLst/>
          </a:prstGeom>
        </p:spPr>
      </p:pic>
      <p:pic>
        <p:nvPicPr>
          <p:cNvPr id="41" name="Picture 40"/>
          <p:cNvPicPr>
            <a:picLocks noChangeAspect="1"/>
          </p:cNvPicPr>
          <p:nvPr/>
        </p:nvPicPr>
        <p:blipFill>
          <a:blip r:embed="rId16" cstate="print"/>
          <a:stretch>
            <a:fillRect/>
          </a:stretch>
        </p:blipFill>
        <p:spPr>
          <a:xfrm>
            <a:off x="9427179" y="2893288"/>
            <a:ext cx="1977428" cy="723668"/>
          </a:xfrm>
          <a:prstGeom prst="rect">
            <a:avLst/>
          </a:prstGeom>
        </p:spPr>
      </p:pic>
      <p:pic>
        <p:nvPicPr>
          <p:cNvPr id="42" name="Picture 41"/>
          <p:cNvPicPr>
            <a:picLocks noChangeAspect="1"/>
          </p:cNvPicPr>
          <p:nvPr/>
        </p:nvPicPr>
        <p:blipFill>
          <a:blip r:embed="rId17" cstate="print"/>
          <a:stretch>
            <a:fillRect/>
          </a:stretch>
        </p:blipFill>
        <p:spPr>
          <a:xfrm>
            <a:off x="9795838" y="3731298"/>
            <a:ext cx="1236593" cy="1012488"/>
          </a:xfrm>
          <a:prstGeom prst="rect">
            <a:avLst/>
          </a:prstGeom>
        </p:spPr>
      </p:pic>
      <p:pic>
        <p:nvPicPr>
          <p:cNvPr id="37" name="Picture 36"/>
          <p:cNvPicPr>
            <a:picLocks noChangeAspect="1"/>
          </p:cNvPicPr>
          <p:nvPr/>
        </p:nvPicPr>
        <p:blipFill>
          <a:blip r:embed="rId18" cstate="print"/>
          <a:stretch>
            <a:fillRect/>
          </a:stretch>
        </p:blipFill>
        <p:spPr>
          <a:xfrm>
            <a:off x="5008805" y="4505068"/>
            <a:ext cx="738253" cy="683137"/>
          </a:xfrm>
          <a:prstGeom prst="rect">
            <a:avLst/>
          </a:prstGeom>
        </p:spPr>
      </p:pic>
      <p:sp>
        <p:nvSpPr>
          <p:cNvPr id="31" name="Right Arrow 30"/>
          <p:cNvSpPr/>
          <p:nvPr/>
        </p:nvSpPr>
        <p:spPr>
          <a:xfrm>
            <a:off x="8559247" y="3491037"/>
            <a:ext cx="636304" cy="37359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lang="en-US"/>
          </a:p>
        </p:txBody>
      </p:sp>
      <p:sp>
        <p:nvSpPr>
          <p:cNvPr id="32" name="Up-Down Arrow 31"/>
          <p:cNvSpPr/>
          <p:nvPr/>
        </p:nvSpPr>
        <p:spPr>
          <a:xfrm>
            <a:off x="6506266" y="4291587"/>
            <a:ext cx="336160" cy="458982"/>
          </a:xfrm>
          <a:prstGeom prst="up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lang="en-US"/>
          </a:p>
        </p:txBody>
      </p:sp>
      <p:sp>
        <p:nvSpPr>
          <p:cNvPr id="47" name="Rectangle 46"/>
          <p:cNvSpPr/>
          <p:nvPr/>
        </p:nvSpPr>
        <p:spPr>
          <a:xfrm>
            <a:off x="5016685" y="5575765"/>
            <a:ext cx="3312876" cy="350902"/>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r>
              <a:rPr lang="en-US" sz="2100" dirty="0"/>
              <a:t>Mobile Security</a:t>
            </a:r>
          </a:p>
        </p:txBody>
      </p:sp>
      <p:sp>
        <p:nvSpPr>
          <p:cNvPr id="33" name="Rectangle 32"/>
          <p:cNvSpPr/>
          <p:nvPr/>
        </p:nvSpPr>
        <p:spPr>
          <a:xfrm>
            <a:off x="9170727" y="4814601"/>
            <a:ext cx="2739349" cy="683799"/>
          </a:xfrm>
          <a:prstGeom prst="rect">
            <a:avLst/>
          </a:prstGeom>
        </p:spPr>
        <p:txBody>
          <a:bodyPr wrap="none" lIns="121899" tIns="60949" rIns="121899" bIns="60949">
            <a:spAutoFit/>
          </a:bodyPr>
          <a:lstStyle/>
          <a:p>
            <a:pPr algn="ctr"/>
            <a:r>
              <a:rPr lang="en-US" sz="2100" dirty="0"/>
              <a:t>Multi-Device, Multi-OS</a:t>
            </a:r>
          </a:p>
          <a:p>
            <a:pPr algn="ctr"/>
            <a:r>
              <a:rPr lang="en-US" sz="2100" dirty="0"/>
              <a:t>Web &amp; Native Apps</a:t>
            </a:r>
          </a:p>
        </p:txBody>
      </p:sp>
      <p:pic>
        <p:nvPicPr>
          <p:cNvPr id="43" name="Picture 56" descr="BraceLeft.png"/>
          <p:cNvPicPr>
            <a:picLocks noChangeAspect="1"/>
          </p:cNvPicPr>
          <p:nvPr/>
        </p:nvPicPr>
        <p:blipFill>
          <a:blip r:embed="rId19" cstate="print"/>
          <a:srcRect/>
          <a:stretch>
            <a:fillRect/>
          </a:stretch>
        </p:blipFill>
        <p:spPr bwMode="auto">
          <a:xfrm flipH="1">
            <a:off x="2432594" y="1093304"/>
            <a:ext cx="389712" cy="4959626"/>
          </a:xfrm>
          <a:prstGeom prst="rect">
            <a:avLst/>
          </a:prstGeom>
          <a:noFill/>
          <a:ln w="19050">
            <a:noFill/>
            <a:miter lim="800000"/>
            <a:headEnd type="none" w="sm" len="sm"/>
            <a:tailEnd type="none" w="sm" len="sm"/>
          </a:ln>
          <a:effectLst/>
        </p:spPr>
      </p:pic>
    </p:spTree>
    <p:extLst>
      <p:ext uri="{BB962C8B-B14F-4D97-AF65-F5344CB8AC3E}">
        <p14:creationId xmlns:p14="http://schemas.microsoft.com/office/powerpoint/2010/main" val="4197433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9412" y="403020"/>
            <a:ext cx="10969924" cy="541860"/>
          </a:xfrm>
        </p:spPr>
        <p:txBody>
          <a:bodyPr/>
          <a:lstStyle/>
          <a:p>
            <a:r>
              <a:rPr lang="en-US" dirty="0" smtClean="0"/>
              <a:t>Oracle Mobile Investment Focus</a:t>
            </a:r>
            <a:endParaRPr lang="en-US" dirty="0"/>
          </a:p>
        </p:txBody>
      </p:sp>
      <p:grpSp>
        <p:nvGrpSpPr>
          <p:cNvPr id="3" name="Group 19"/>
          <p:cNvGrpSpPr/>
          <p:nvPr/>
        </p:nvGrpSpPr>
        <p:grpSpPr>
          <a:xfrm>
            <a:off x="967740" y="2049780"/>
            <a:ext cx="2598420" cy="2362200"/>
            <a:chOff x="481483" y="1893867"/>
            <a:chExt cx="3326039" cy="3061261"/>
          </a:xfrm>
        </p:grpSpPr>
        <p:pic>
          <p:nvPicPr>
            <p:cNvPr id="4" name="Picture 3" descr="Oracle_MAF-App-ipad.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1483" y="1893867"/>
              <a:ext cx="3326039" cy="2375460"/>
            </a:xfrm>
            <a:prstGeom prst="rect">
              <a:avLst/>
            </a:prstGeom>
          </p:spPr>
        </p:pic>
        <p:pic>
          <p:nvPicPr>
            <p:cNvPr id="5" name="Picture 4" descr="Screen Shot 2014-06-25 at 3.02.18 PM.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436812" y="2669128"/>
              <a:ext cx="1270415" cy="2286000"/>
            </a:xfrm>
            <a:prstGeom prst="rect">
              <a:avLst/>
            </a:prstGeom>
          </p:spPr>
        </p:pic>
      </p:grpSp>
      <p:grpSp>
        <p:nvGrpSpPr>
          <p:cNvPr id="6" name="Group 18"/>
          <p:cNvGrpSpPr/>
          <p:nvPr/>
        </p:nvGrpSpPr>
        <p:grpSpPr>
          <a:xfrm>
            <a:off x="234632" y="1228284"/>
            <a:ext cx="11454247" cy="699576"/>
            <a:chOff x="303212" y="3887664"/>
            <a:chExt cx="11454247" cy="699576"/>
          </a:xfrm>
        </p:grpSpPr>
        <p:sp>
          <p:nvSpPr>
            <p:cNvPr id="24" name="Rectangle 23"/>
            <p:cNvSpPr/>
            <p:nvPr/>
          </p:nvSpPr>
          <p:spPr>
            <a:xfrm>
              <a:off x="303212" y="3887664"/>
              <a:ext cx="3832383" cy="699576"/>
            </a:xfrm>
            <a:prstGeom prst="rect">
              <a:avLst/>
            </a:prstGeom>
          </p:spPr>
          <p:txBody>
            <a:bodyPr vert="horz" lIns="0" tIns="0" rIns="0" bIns="0" rtlCol="0" anchor="t" anchorCtr="0">
              <a:noAutofit/>
            </a:bodyPr>
            <a:lstStyle/>
            <a:p>
              <a:pPr algn="ctr">
                <a:lnSpc>
                  <a:spcPct val="90000"/>
                </a:lnSpc>
                <a:spcBef>
                  <a:spcPct val="0"/>
                </a:spcBef>
              </a:pPr>
              <a:r>
                <a:rPr lang="en-US" sz="2700" b="1" dirty="0">
                  <a:latin typeface="Arial" pitchFamily="34" charset="0"/>
                  <a:ea typeface="+mj-ea"/>
                  <a:cs typeface="Arial" pitchFamily="34" charset="0"/>
                </a:rPr>
                <a:t>Mobile Application </a:t>
              </a:r>
              <a:r>
                <a:rPr lang="en-US" sz="2700" b="1" dirty="0" smtClean="0">
                  <a:latin typeface="Arial" pitchFamily="34" charset="0"/>
                  <a:ea typeface="+mj-ea"/>
                  <a:cs typeface="Arial" pitchFamily="34" charset="0"/>
                </a:rPr>
                <a:t>Framework - MAF</a:t>
              </a:r>
              <a:endParaRPr lang="en-US" sz="2700" b="1" dirty="0">
                <a:latin typeface="Arial" pitchFamily="34" charset="0"/>
                <a:ea typeface="+mj-ea"/>
                <a:cs typeface="Arial" pitchFamily="34" charset="0"/>
              </a:endParaRPr>
            </a:p>
          </p:txBody>
        </p:sp>
        <p:sp>
          <p:nvSpPr>
            <p:cNvPr id="29" name="Rectangle 28"/>
            <p:cNvSpPr/>
            <p:nvPr/>
          </p:nvSpPr>
          <p:spPr>
            <a:xfrm>
              <a:off x="3960812" y="4046952"/>
              <a:ext cx="3832383" cy="381000"/>
            </a:xfrm>
            <a:prstGeom prst="rect">
              <a:avLst/>
            </a:prstGeom>
          </p:spPr>
          <p:txBody>
            <a:bodyPr vert="horz" lIns="0" tIns="0" rIns="0" bIns="0" rtlCol="0" anchor="t" anchorCtr="0">
              <a:noAutofit/>
            </a:bodyPr>
            <a:lstStyle/>
            <a:p>
              <a:pPr algn="ctr">
                <a:lnSpc>
                  <a:spcPct val="90000"/>
                </a:lnSpc>
                <a:spcBef>
                  <a:spcPct val="0"/>
                </a:spcBef>
              </a:pPr>
              <a:r>
                <a:rPr lang="en-US" sz="2700" b="1" dirty="0">
                  <a:latin typeface="Arial" pitchFamily="34" charset="0"/>
                  <a:ea typeface="+mj-ea"/>
                  <a:cs typeface="Arial" pitchFamily="34" charset="0"/>
                </a:rPr>
                <a:t>Mobile Security</a:t>
              </a:r>
            </a:p>
          </p:txBody>
        </p:sp>
        <p:sp>
          <p:nvSpPr>
            <p:cNvPr id="32" name="Rectangle 31"/>
            <p:cNvSpPr/>
            <p:nvPr/>
          </p:nvSpPr>
          <p:spPr>
            <a:xfrm>
              <a:off x="8075612" y="3926096"/>
              <a:ext cx="3681847" cy="622713"/>
            </a:xfrm>
            <a:prstGeom prst="rect">
              <a:avLst/>
            </a:prstGeom>
          </p:spPr>
          <p:txBody>
            <a:bodyPr vert="horz" lIns="0" tIns="0" rIns="0" bIns="0" rtlCol="0" anchor="t" anchorCtr="0">
              <a:noAutofit/>
            </a:bodyPr>
            <a:lstStyle/>
            <a:p>
              <a:pPr algn="ctr">
                <a:lnSpc>
                  <a:spcPct val="90000"/>
                </a:lnSpc>
                <a:spcBef>
                  <a:spcPct val="0"/>
                </a:spcBef>
              </a:pPr>
              <a:r>
                <a:rPr lang="en-US" sz="2700" b="1" dirty="0">
                  <a:latin typeface="Arial" pitchFamily="34" charset="0"/>
                  <a:ea typeface="+mj-ea"/>
                  <a:cs typeface="Arial" pitchFamily="34" charset="0"/>
                </a:rPr>
                <a:t>Mobile Cloud Service</a:t>
              </a:r>
            </a:p>
          </p:txBody>
        </p:sp>
      </p:grpSp>
      <p:sp>
        <p:nvSpPr>
          <p:cNvPr id="40" name="Rectangle 11"/>
          <p:cNvSpPr>
            <a:spLocks noChangeArrowheads="1"/>
          </p:cNvSpPr>
          <p:nvPr/>
        </p:nvSpPr>
        <p:spPr bwMode="auto">
          <a:xfrm>
            <a:off x="4757182" y="2388613"/>
            <a:ext cx="2307264" cy="1675027"/>
          </a:xfrm>
          <a:prstGeom prst="rect">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FD0000"/>
              </a:buClr>
            </a:pPr>
            <a:endParaRPr lang="en-US">
              <a:solidFill>
                <a:srgbClr val="000000"/>
              </a:solidFill>
            </a:endParaRPr>
          </a:p>
        </p:txBody>
      </p:sp>
      <p:sp>
        <p:nvSpPr>
          <p:cNvPr id="41" name="Freeform 15"/>
          <p:cNvSpPr>
            <a:spLocks noEditPoints="1"/>
          </p:cNvSpPr>
          <p:nvPr/>
        </p:nvSpPr>
        <p:spPr bwMode="auto">
          <a:xfrm>
            <a:off x="4638992" y="2217420"/>
            <a:ext cx="2550934" cy="2008334"/>
          </a:xfrm>
          <a:custGeom>
            <a:avLst/>
            <a:gdLst>
              <a:gd name="T0" fmla="*/ 1402 w 1482"/>
              <a:gd name="T1" fmla="*/ 0 h 1000"/>
              <a:gd name="T2" fmla="*/ 80 w 1482"/>
              <a:gd name="T3" fmla="*/ 0 h 1000"/>
              <a:gd name="T4" fmla="*/ 0 w 1482"/>
              <a:gd name="T5" fmla="*/ 80 h 1000"/>
              <a:gd name="T6" fmla="*/ 0 w 1482"/>
              <a:gd name="T7" fmla="*/ 920 h 1000"/>
              <a:gd name="T8" fmla="*/ 80 w 1482"/>
              <a:gd name="T9" fmla="*/ 1000 h 1000"/>
              <a:gd name="T10" fmla="*/ 1402 w 1482"/>
              <a:gd name="T11" fmla="*/ 1000 h 1000"/>
              <a:gd name="T12" fmla="*/ 1482 w 1482"/>
              <a:gd name="T13" fmla="*/ 920 h 1000"/>
              <a:gd name="T14" fmla="*/ 1482 w 1482"/>
              <a:gd name="T15" fmla="*/ 80 h 1000"/>
              <a:gd name="T16" fmla="*/ 1402 w 1482"/>
              <a:gd name="T17" fmla="*/ 0 h 1000"/>
              <a:gd name="T18" fmla="*/ 798 w 1482"/>
              <a:gd name="T19" fmla="*/ 27 h 1000"/>
              <a:gd name="T20" fmla="*/ 805 w 1482"/>
              <a:gd name="T21" fmla="*/ 34 h 1000"/>
              <a:gd name="T22" fmla="*/ 798 w 1482"/>
              <a:gd name="T23" fmla="*/ 41 h 1000"/>
              <a:gd name="T24" fmla="*/ 791 w 1482"/>
              <a:gd name="T25" fmla="*/ 34 h 1000"/>
              <a:gd name="T26" fmla="*/ 798 w 1482"/>
              <a:gd name="T27" fmla="*/ 27 h 1000"/>
              <a:gd name="T28" fmla="*/ 741 w 1482"/>
              <a:gd name="T29" fmla="*/ 21 h 1000"/>
              <a:gd name="T30" fmla="*/ 754 w 1482"/>
              <a:gd name="T31" fmla="*/ 34 h 1000"/>
              <a:gd name="T32" fmla="*/ 741 w 1482"/>
              <a:gd name="T33" fmla="*/ 46 h 1000"/>
              <a:gd name="T34" fmla="*/ 729 w 1482"/>
              <a:gd name="T35" fmla="*/ 34 h 1000"/>
              <a:gd name="T36" fmla="*/ 741 w 1482"/>
              <a:gd name="T37" fmla="*/ 21 h 1000"/>
              <a:gd name="T38" fmla="*/ 1394 w 1482"/>
              <a:gd name="T39" fmla="*/ 920 h 1000"/>
              <a:gd name="T40" fmla="*/ 84 w 1482"/>
              <a:gd name="T41" fmla="*/ 920 h 1000"/>
              <a:gd name="T42" fmla="*/ 84 w 1482"/>
              <a:gd name="T43" fmla="*/ 86 h 1000"/>
              <a:gd name="T44" fmla="*/ 1394 w 1482"/>
              <a:gd name="T45" fmla="*/ 86 h 1000"/>
              <a:gd name="T46" fmla="*/ 1394 w 1482"/>
              <a:gd name="T47" fmla="*/ 920 h 1000"/>
              <a:gd name="T48" fmla="*/ 1442 w 1482"/>
              <a:gd name="T49" fmla="*/ 172 h 1000"/>
              <a:gd name="T50" fmla="*/ 1434 w 1482"/>
              <a:gd name="T51" fmla="*/ 180 h 1000"/>
              <a:gd name="T52" fmla="*/ 1433 w 1482"/>
              <a:gd name="T53" fmla="*/ 180 h 1000"/>
              <a:gd name="T54" fmla="*/ 1425 w 1482"/>
              <a:gd name="T55" fmla="*/ 172 h 1000"/>
              <a:gd name="T56" fmla="*/ 1425 w 1482"/>
              <a:gd name="T57" fmla="*/ 94 h 1000"/>
              <a:gd name="T58" fmla="*/ 1433 w 1482"/>
              <a:gd name="T59" fmla="*/ 86 h 1000"/>
              <a:gd name="T60" fmla="*/ 1434 w 1482"/>
              <a:gd name="T61" fmla="*/ 86 h 1000"/>
              <a:gd name="T62" fmla="*/ 1442 w 1482"/>
              <a:gd name="T63" fmla="*/ 94 h 1000"/>
              <a:gd name="T64" fmla="*/ 1442 w 1482"/>
              <a:gd name="T65" fmla="*/ 172 h 1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482" h="1000">
                <a:moveTo>
                  <a:pt x="1402" y="0"/>
                </a:moveTo>
                <a:cubicBezTo>
                  <a:pt x="80" y="0"/>
                  <a:pt x="80" y="0"/>
                  <a:pt x="80" y="0"/>
                </a:cubicBezTo>
                <a:cubicBezTo>
                  <a:pt x="36" y="0"/>
                  <a:pt x="0" y="36"/>
                  <a:pt x="0" y="80"/>
                </a:cubicBezTo>
                <a:cubicBezTo>
                  <a:pt x="0" y="920"/>
                  <a:pt x="0" y="920"/>
                  <a:pt x="0" y="920"/>
                </a:cubicBezTo>
                <a:cubicBezTo>
                  <a:pt x="0" y="964"/>
                  <a:pt x="36" y="1000"/>
                  <a:pt x="80" y="1000"/>
                </a:cubicBezTo>
                <a:cubicBezTo>
                  <a:pt x="1402" y="1000"/>
                  <a:pt x="1402" y="1000"/>
                  <a:pt x="1402" y="1000"/>
                </a:cubicBezTo>
                <a:cubicBezTo>
                  <a:pt x="1446" y="1000"/>
                  <a:pt x="1482" y="964"/>
                  <a:pt x="1482" y="920"/>
                </a:cubicBezTo>
                <a:cubicBezTo>
                  <a:pt x="1482" y="80"/>
                  <a:pt x="1482" y="80"/>
                  <a:pt x="1482" y="80"/>
                </a:cubicBezTo>
                <a:cubicBezTo>
                  <a:pt x="1482" y="36"/>
                  <a:pt x="1446" y="0"/>
                  <a:pt x="1402" y="0"/>
                </a:cubicBezTo>
                <a:close/>
                <a:moveTo>
                  <a:pt x="798" y="27"/>
                </a:moveTo>
                <a:cubicBezTo>
                  <a:pt x="802" y="27"/>
                  <a:pt x="805" y="30"/>
                  <a:pt x="805" y="34"/>
                </a:cubicBezTo>
                <a:cubicBezTo>
                  <a:pt x="805" y="38"/>
                  <a:pt x="802" y="41"/>
                  <a:pt x="798" y="41"/>
                </a:cubicBezTo>
                <a:cubicBezTo>
                  <a:pt x="795" y="41"/>
                  <a:pt x="791" y="38"/>
                  <a:pt x="791" y="34"/>
                </a:cubicBezTo>
                <a:cubicBezTo>
                  <a:pt x="791" y="30"/>
                  <a:pt x="795" y="27"/>
                  <a:pt x="798" y="27"/>
                </a:cubicBezTo>
                <a:close/>
                <a:moveTo>
                  <a:pt x="741" y="21"/>
                </a:moveTo>
                <a:cubicBezTo>
                  <a:pt x="748" y="21"/>
                  <a:pt x="754" y="27"/>
                  <a:pt x="754" y="34"/>
                </a:cubicBezTo>
                <a:cubicBezTo>
                  <a:pt x="754" y="41"/>
                  <a:pt x="748" y="46"/>
                  <a:pt x="741" y="46"/>
                </a:cubicBezTo>
                <a:cubicBezTo>
                  <a:pt x="734" y="46"/>
                  <a:pt x="729" y="41"/>
                  <a:pt x="729" y="34"/>
                </a:cubicBezTo>
                <a:cubicBezTo>
                  <a:pt x="729" y="27"/>
                  <a:pt x="734" y="21"/>
                  <a:pt x="741" y="21"/>
                </a:cubicBezTo>
                <a:close/>
                <a:moveTo>
                  <a:pt x="1394" y="920"/>
                </a:moveTo>
                <a:cubicBezTo>
                  <a:pt x="84" y="920"/>
                  <a:pt x="84" y="920"/>
                  <a:pt x="84" y="920"/>
                </a:cubicBezTo>
                <a:cubicBezTo>
                  <a:pt x="84" y="86"/>
                  <a:pt x="84" y="86"/>
                  <a:pt x="84" y="86"/>
                </a:cubicBezTo>
                <a:cubicBezTo>
                  <a:pt x="1394" y="86"/>
                  <a:pt x="1394" y="86"/>
                  <a:pt x="1394" y="86"/>
                </a:cubicBezTo>
                <a:lnTo>
                  <a:pt x="1394" y="920"/>
                </a:lnTo>
                <a:close/>
                <a:moveTo>
                  <a:pt x="1442" y="172"/>
                </a:moveTo>
                <a:cubicBezTo>
                  <a:pt x="1442" y="176"/>
                  <a:pt x="1439" y="180"/>
                  <a:pt x="1434" y="180"/>
                </a:cubicBezTo>
                <a:cubicBezTo>
                  <a:pt x="1433" y="180"/>
                  <a:pt x="1433" y="180"/>
                  <a:pt x="1433" y="180"/>
                </a:cubicBezTo>
                <a:cubicBezTo>
                  <a:pt x="1428" y="180"/>
                  <a:pt x="1425" y="176"/>
                  <a:pt x="1425" y="172"/>
                </a:cubicBezTo>
                <a:cubicBezTo>
                  <a:pt x="1425" y="94"/>
                  <a:pt x="1425" y="94"/>
                  <a:pt x="1425" y="94"/>
                </a:cubicBezTo>
                <a:cubicBezTo>
                  <a:pt x="1425" y="89"/>
                  <a:pt x="1428" y="86"/>
                  <a:pt x="1433" y="86"/>
                </a:cubicBezTo>
                <a:cubicBezTo>
                  <a:pt x="1434" y="86"/>
                  <a:pt x="1434" y="86"/>
                  <a:pt x="1434" y="86"/>
                </a:cubicBezTo>
                <a:cubicBezTo>
                  <a:pt x="1439" y="86"/>
                  <a:pt x="1442" y="89"/>
                  <a:pt x="1442" y="94"/>
                </a:cubicBezTo>
                <a:lnTo>
                  <a:pt x="1442" y="172"/>
                </a:lnTo>
                <a:close/>
              </a:path>
            </a:pathLst>
          </a:cu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pPr>
              <a:buClr>
                <a:srgbClr val="FD0000"/>
              </a:buClr>
            </a:pPr>
            <a:endParaRPr lang="en-US" sz="1600" kern="0">
              <a:solidFill>
                <a:sysClr val="window" lastClr="FFFFFF"/>
              </a:solidFill>
            </a:endParaRPr>
          </a:p>
        </p:txBody>
      </p:sp>
      <p:pic>
        <p:nvPicPr>
          <p:cNvPr id="42"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880940" y="2488620"/>
            <a:ext cx="1869246" cy="12050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43" name="Picture 10"/>
          <p:cNvPicPr>
            <a:picLocks noChangeAspect="1"/>
          </p:cNvPicPr>
          <p:nvPr/>
        </p:nvPicPr>
        <p:blipFill>
          <a:blip r:embed="rId6" cstate="email">
            <a:extLst>
              <a:ext uri="{28A0092B-C50C-407E-A947-70E740481C1C}">
                <a14:useLocalDpi xmlns:a14="http://schemas.microsoft.com/office/drawing/2010/main"/>
              </a:ext>
            </a:extLst>
          </a:blip>
          <a:srcRect/>
          <a:stretch>
            <a:fillRect/>
          </a:stretch>
        </p:blipFill>
        <p:spPr bwMode="auto">
          <a:xfrm>
            <a:off x="6375579" y="2527325"/>
            <a:ext cx="464435" cy="521286"/>
          </a:xfrm>
          <a:prstGeom prst="rect">
            <a:avLst/>
          </a:prstGeom>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4" name="Picture 10"/>
          <p:cNvPicPr>
            <a:picLocks noChangeAspect="1"/>
          </p:cNvPicPr>
          <p:nvPr/>
        </p:nvPicPr>
        <p:blipFill>
          <a:blip r:embed="rId6" cstate="email">
            <a:extLst>
              <a:ext uri="{28A0092B-C50C-407E-A947-70E740481C1C}">
                <a14:useLocalDpi xmlns:a14="http://schemas.microsoft.com/office/drawing/2010/main"/>
              </a:ext>
            </a:extLst>
          </a:blip>
          <a:srcRect/>
          <a:stretch>
            <a:fillRect/>
          </a:stretch>
        </p:blipFill>
        <p:spPr bwMode="auto">
          <a:xfrm>
            <a:off x="6850765" y="3761154"/>
            <a:ext cx="464435" cy="521286"/>
          </a:xfrm>
          <a:prstGeom prst="rect">
            <a:avLst/>
          </a:prstGeom>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nvGrpSpPr>
          <p:cNvPr id="7" name="Group 20"/>
          <p:cNvGrpSpPr/>
          <p:nvPr/>
        </p:nvGrpSpPr>
        <p:grpSpPr>
          <a:xfrm>
            <a:off x="8098473" y="2354580"/>
            <a:ext cx="3240088" cy="1930359"/>
            <a:chOff x="7923212" y="1844040"/>
            <a:chExt cx="3826457" cy="2562819"/>
          </a:xfrm>
        </p:grpSpPr>
        <p:pic>
          <p:nvPicPr>
            <p:cNvPr id="31" name="Picture 2"/>
            <p:cNvPicPr>
              <a:picLocks noChangeAspect="1" noChangeArrowheads="1"/>
            </p:cNvPicPr>
            <p:nvPr/>
          </p:nvPicPr>
          <p:blipFill>
            <a:blip r:embed="rId7" cstate="print"/>
            <a:srcRect l="14320" t="9813" r="28832" b="5280"/>
            <a:stretch>
              <a:fillRect/>
            </a:stretch>
          </p:blipFill>
          <p:spPr bwMode="auto">
            <a:xfrm>
              <a:off x="8990012" y="1844040"/>
              <a:ext cx="2759657" cy="2502975"/>
            </a:xfrm>
            <a:prstGeom prst="rect">
              <a:avLst/>
            </a:prstGeom>
            <a:ln>
              <a:headEnd/>
              <a:tailEnd/>
            </a:ln>
          </p:spPr>
          <p:style>
            <a:lnRef idx="0">
              <a:schemeClr val="accent1"/>
            </a:lnRef>
            <a:fillRef idx="3">
              <a:schemeClr val="accent1"/>
            </a:fillRef>
            <a:effectRef idx="3">
              <a:schemeClr val="accent1"/>
            </a:effectRef>
            <a:fontRef idx="minor">
              <a:schemeClr val="lt1"/>
            </a:fontRef>
          </p:style>
        </p:pic>
        <p:pic>
          <p:nvPicPr>
            <p:cNvPr id="52" name="Picture 51" descr="Screen Shot 2014-09-02 at 9.33.44 PM.png"/>
            <p:cNvPicPr>
              <a:picLocks noChangeAspect="1"/>
            </p:cNvPicPr>
            <p:nvPr/>
          </p:nvPicPr>
          <p:blipFill>
            <a:blip r:embed="rId8" cstate="email"/>
            <a:srcRect t="13724" r="25427" b="9159"/>
            <a:stretch>
              <a:fillRect/>
            </a:stretch>
          </p:blipFill>
          <p:spPr>
            <a:xfrm>
              <a:off x="7923212" y="2516727"/>
              <a:ext cx="2023836" cy="1890132"/>
            </a:xfrm>
            <a:prstGeom prst="rect">
              <a:avLst/>
            </a:prstGeom>
            <a:ln>
              <a:solidFill>
                <a:schemeClr val="accent1"/>
              </a:solidFill>
            </a:ln>
          </p:spPr>
        </p:pic>
      </p:grpSp>
      <p:cxnSp>
        <p:nvCxnSpPr>
          <p:cNvPr id="22" name="Straight Connector 6"/>
          <p:cNvCxnSpPr>
            <a:cxnSpLocks noChangeShapeType="1"/>
          </p:cNvCxnSpPr>
          <p:nvPr/>
        </p:nvCxnSpPr>
        <p:spPr bwMode="auto">
          <a:xfrm>
            <a:off x="4217174" y="1574450"/>
            <a:ext cx="0" cy="4212613"/>
          </a:xfrm>
          <a:prstGeom prst="line">
            <a:avLst/>
          </a:prstGeom>
          <a:noFill/>
          <a:ln w="25400" algn="ctr">
            <a:gradFill>
              <a:gsLst>
                <a:gs pos="0">
                  <a:schemeClr val="bg1">
                    <a:alpha val="0"/>
                  </a:schemeClr>
                </a:gs>
                <a:gs pos="50000">
                  <a:schemeClr val="tx1">
                    <a:lumMod val="75000"/>
                    <a:lumOff val="25000"/>
                  </a:schemeClr>
                </a:gs>
                <a:gs pos="100000">
                  <a:schemeClr val="bg1">
                    <a:alpha val="0"/>
                  </a:schemeClr>
                </a:gs>
              </a:gsLst>
              <a:lin ang="5400000" scaled="0"/>
            </a:gradFill>
            <a:round/>
            <a:headEnd/>
            <a:tailEnd/>
          </a:ln>
          <a:extLst>
            <a:ext uri="{909E8E84-426E-40dd-AFC4-6F175D3DCCD1}">
              <a14:hiddenFill xmlns="" xmlns:a14="http://schemas.microsoft.com/office/drawing/2010/main">
                <a:noFill/>
              </a14:hiddenFill>
            </a:ext>
          </a:extLst>
        </p:spPr>
      </p:cxnSp>
      <p:cxnSp>
        <p:nvCxnSpPr>
          <p:cNvPr id="23" name="Straight Connector 6"/>
          <p:cNvCxnSpPr>
            <a:cxnSpLocks noChangeShapeType="1"/>
          </p:cNvCxnSpPr>
          <p:nvPr/>
        </p:nvCxnSpPr>
        <p:spPr bwMode="auto">
          <a:xfrm>
            <a:off x="7669034" y="1574450"/>
            <a:ext cx="0" cy="4212613"/>
          </a:xfrm>
          <a:prstGeom prst="line">
            <a:avLst/>
          </a:prstGeom>
          <a:noFill/>
          <a:ln w="25400" algn="ctr">
            <a:gradFill>
              <a:gsLst>
                <a:gs pos="0">
                  <a:schemeClr val="bg1">
                    <a:alpha val="0"/>
                  </a:schemeClr>
                </a:gs>
                <a:gs pos="50000">
                  <a:schemeClr val="tx1">
                    <a:lumMod val="75000"/>
                    <a:lumOff val="25000"/>
                  </a:schemeClr>
                </a:gs>
                <a:gs pos="100000">
                  <a:schemeClr val="bg1">
                    <a:alpha val="0"/>
                  </a:schemeClr>
                </a:gs>
              </a:gsLst>
              <a:lin ang="5400000" scaled="0"/>
            </a:gradFill>
            <a:round/>
            <a:headEnd/>
            <a:tailEnd/>
          </a:ln>
          <a:extLst>
            <a:ext uri="{909E8E84-426E-40dd-AFC4-6F175D3DCCD1}">
              <a14:hiddenFill xmlns="" xmlns:a14="http://schemas.microsoft.com/office/drawing/2010/main">
                <a:noFill/>
              </a14:hiddenFill>
            </a:ext>
          </a:extLst>
        </p:spPr>
      </p:cxnSp>
      <p:graphicFrame>
        <p:nvGraphicFramePr>
          <p:cNvPr id="25" name="Table 24"/>
          <p:cNvGraphicFramePr>
            <a:graphicFrameLocks noGrp="1"/>
          </p:cNvGraphicFramePr>
          <p:nvPr/>
        </p:nvGraphicFramePr>
        <p:xfrm>
          <a:off x="819891" y="4591332"/>
          <a:ext cx="3035829" cy="1483360"/>
        </p:xfrm>
        <a:graphic>
          <a:graphicData uri="http://schemas.openxmlformats.org/drawingml/2006/table">
            <a:tbl>
              <a:tblPr firstRow="1" bandRow="1">
                <a:tableStyleId>{5FD0F851-EC5A-4D38-B0AD-8093EC10F338}</a:tableStyleId>
              </a:tblPr>
              <a:tblGrid>
                <a:gridCol w="3035829"/>
              </a:tblGrid>
              <a:tr h="370840">
                <a:tc>
                  <a:txBody>
                    <a:bodyPr/>
                    <a:lstStyle/>
                    <a:p>
                      <a:pPr algn="ctr"/>
                      <a:r>
                        <a:rPr lang="en-US" dirty="0" smtClean="0">
                          <a:solidFill>
                            <a:schemeClr val="tx1">
                              <a:lumMod val="50000"/>
                            </a:schemeClr>
                          </a:solidFill>
                        </a:rPr>
                        <a:t>Single source, cross platform</a:t>
                      </a:r>
                      <a:endParaRPr lang="en-US" dirty="0">
                        <a:solidFill>
                          <a:schemeClr val="tx1">
                            <a:lumMod val="50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0840">
                <a:tc>
                  <a:txBody>
                    <a:bodyPr/>
                    <a:lstStyle/>
                    <a:p>
                      <a:pPr algn="ctr"/>
                      <a:r>
                        <a:rPr lang="en-US" b="1" dirty="0" smtClean="0">
                          <a:solidFill>
                            <a:schemeClr val="tx1">
                              <a:lumMod val="50000"/>
                            </a:schemeClr>
                          </a:solidFill>
                        </a:rPr>
                        <a:t>Integrated Security</a:t>
                      </a:r>
                      <a:endParaRPr lang="en-US" b="1" dirty="0">
                        <a:solidFill>
                          <a:schemeClr val="tx1">
                            <a:lumMod val="50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0840">
                <a:tc>
                  <a:txBody>
                    <a:bodyPr/>
                    <a:lstStyle/>
                    <a:p>
                      <a:pPr algn="ctr"/>
                      <a:r>
                        <a:rPr lang="en-US" b="1" dirty="0" smtClean="0">
                          <a:solidFill>
                            <a:schemeClr val="tx1">
                              <a:lumMod val="50000"/>
                            </a:schemeClr>
                          </a:solidFill>
                        </a:rPr>
                        <a:t>Extensible Visual Components</a:t>
                      </a:r>
                      <a:endParaRPr lang="en-US" b="1" dirty="0">
                        <a:solidFill>
                          <a:schemeClr val="tx1">
                            <a:lumMod val="50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0840">
                <a:tc>
                  <a:txBody>
                    <a:bodyPr/>
                    <a:lstStyle/>
                    <a:p>
                      <a:pPr algn="ctr"/>
                      <a:r>
                        <a:rPr lang="en-US" b="1" dirty="0" smtClean="0">
                          <a:solidFill>
                            <a:schemeClr val="tx1">
                              <a:lumMod val="50000"/>
                            </a:schemeClr>
                          </a:solidFill>
                        </a:rPr>
                        <a:t>IDE Choice – Eclipse + </a:t>
                      </a:r>
                      <a:r>
                        <a:rPr lang="en-US" b="1" dirty="0" err="1" smtClean="0">
                          <a:solidFill>
                            <a:schemeClr val="tx1">
                              <a:lumMod val="50000"/>
                            </a:schemeClr>
                          </a:solidFill>
                        </a:rPr>
                        <a:t>JDev</a:t>
                      </a:r>
                      <a:endParaRPr lang="en-US" b="1" dirty="0">
                        <a:solidFill>
                          <a:schemeClr val="tx1">
                            <a:lumMod val="50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graphicFrame>
        <p:nvGraphicFramePr>
          <p:cNvPr id="26" name="Table 25"/>
          <p:cNvGraphicFramePr>
            <a:graphicFrameLocks noGrp="1"/>
          </p:cNvGraphicFramePr>
          <p:nvPr/>
        </p:nvGraphicFramePr>
        <p:xfrm>
          <a:off x="4378431" y="4591332"/>
          <a:ext cx="3035829" cy="1483360"/>
        </p:xfrm>
        <a:graphic>
          <a:graphicData uri="http://schemas.openxmlformats.org/drawingml/2006/table">
            <a:tbl>
              <a:tblPr firstRow="1" bandRow="1">
                <a:tableStyleId>{5FD0F851-EC5A-4D38-B0AD-8093EC10F338}</a:tableStyleId>
              </a:tblPr>
              <a:tblGrid>
                <a:gridCol w="3035829"/>
              </a:tblGrid>
              <a:tr h="370840">
                <a:tc>
                  <a:txBody>
                    <a:bodyPr/>
                    <a:lstStyle/>
                    <a:p>
                      <a:pPr algn="ctr"/>
                      <a:r>
                        <a:rPr lang="en-US" dirty="0" smtClean="0">
                          <a:solidFill>
                            <a:schemeClr val="tx1">
                              <a:lumMod val="50000"/>
                            </a:schemeClr>
                          </a:solidFill>
                        </a:rPr>
                        <a:t>BYOD Containerization</a:t>
                      </a:r>
                      <a:endParaRPr lang="en-US" dirty="0">
                        <a:solidFill>
                          <a:schemeClr val="tx1">
                            <a:lumMod val="50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0840">
                <a:tc>
                  <a:txBody>
                    <a:bodyPr/>
                    <a:lstStyle/>
                    <a:p>
                      <a:pPr algn="ctr"/>
                      <a:r>
                        <a:rPr lang="en-US" b="1" dirty="0" smtClean="0">
                          <a:solidFill>
                            <a:schemeClr val="tx1">
                              <a:lumMod val="50000"/>
                            </a:schemeClr>
                          </a:solidFill>
                        </a:rPr>
                        <a:t>Secure</a:t>
                      </a:r>
                      <a:r>
                        <a:rPr lang="en-US" b="1" baseline="0" dirty="0" smtClean="0">
                          <a:solidFill>
                            <a:schemeClr val="tx1">
                              <a:lumMod val="50000"/>
                            </a:schemeClr>
                          </a:solidFill>
                        </a:rPr>
                        <a:t> Mobile Workspace</a:t>
                      </a:r>
                      <a:endParaRPr lang="en-US" b="1" dirty="0">
                        <a:solidFill>
                          <a:schemeClr val="tx1">
                            <a:lumMod val="50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0840">
                <a:tc>
                  <a:txBody>
                    <a:bodyPr/>
                    <a:lstStyle/>
                    <a:p>
                      <a:pPr algn="ctr"/>
                      <a:r>
                        <a:rPr lang="en-US" b="1" dirty="0" smtClean="0">
                          <a:solidFill>
                            <a:schemeClr val="tx1">
                              <a:lumMod val="50000"/>
                            </a:schemeClr>
                          </a:solidFill>
                        </a:rPr>
                        <a:t>Mobile Access Gateway</a:t>
                      </a:r>
                      <a:endParaRPr lang="en-US" b="1" dirty="0">
                        <a:solidFill>
                          <a:schemeClr val="tx1">
                            <a:lumMod val="50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0840">
                <a:tc>
                  <a:txBody>
                    <a:bodyPr/>
                    <a:lstStyle/>
                    <a:p>
                      <a:pPr algn="ctr"/>
                      <a:r>
                        <a:rPr lang="en-US" b="1" dirty="0" smtClean="0">
                          <a:solidFill>
                            <a:schemeClr val="tx1">
                              <a:lumMod val="50000"/>
                            </a:schemeClr>
                          </a:solidFill>
                        </a:rPr>
                        <a:t>Mobile Identity Management</a:t>
                      </a:r>
                      <a:endParaRPr lang="en-US" b="1" dirty="0">
                        <a:solidFill>
                          <a:schemeClr val="tx1">
                            <a:lumMod val="50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graphicFrame>
        <p:nvGraphicFramePr>
          <p:cNvPr id="27" name="Table 26"/>
          <p:cNvGraphicFramePr>
            <a:graphicFrameLocks noGrp="1"/>
          </p:cNvGraphicFramePr>
          <p:nvPr/>
        </p:nvGraphicFramePr>
        <p:xfrm>
          <a:off x="8119851" y="4591332"/>
          <a:ext cx="3439689" cy="1483360"/>
        </p:xfrm>
        <a:graphic>
          <a:graphicData uri="http://schemas.openxmlformats.org/drawingml/2006/table">
            <a:tbl>
              <a:tblPr firstRow="1" bandRow="1">
                <a:tableStyleId>{5FD0F851-EC5A-4D38-B0AD-8093EC10F338}</a:tableStyleId>
              </a:tblPr>
              <a:tblGrid>
                <a:gridCol w="3439689"/>
              </a:tblGrid>
              <a:tr h="370840">
                <a:tc>
                  <a:txBody>
                    <a:bodyPr/>
                    <a:lstStyle/>
                    <a:p>
                      <a:pPr algn="ctr"/>
                      <a:r>
                        <a:rPr lang="en-US" dirty="0" smtClean="0">
                          <a:solidFill>
                            <a:schemeClr val="tx1">
                              <a:lumMod val="50000"/>
                            </a:schemeClr>
                          </a:solidFill>
                        </a:rPr>
                        <a:t>API First for Mobile</a:t>
                      </a:r>
                      <a:endParaRPr lang="en-US" dirty="0">
                        <a:solidFill>
                          <a:schemeClr val="tx1">
                            <a:lumMod val="50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0840">
                <a:tc>
                  <a:txBody>
                    <a:bodyPr/>
                    <a:lstStyle/>
                    <a:p>
                      <a:pPr algn="ctr"/>
                      <a:r>
                        <a:rPr lang="en-US" b="1" dirty="0" smtClean="0">
                          <a:solidFill>
                            <a:schemeClr val="tx1">
                              <a:lumMod val="50000"/>
                            </a:schemeClr>
                          </a:solidFill>
                        </a:rPr>
                        <a:t>Cloud Mobile Backend</a:t>
                      </a:r>
                      <a:r>
                        <a:rPr lang="en-US" b="1" baseline="0" dirty="0" smtClean="0">
                          <a:solidFill>
                            <a:schemeClr val="tx1">
                              <a:lumMod val="50000"/>
                            </a:schemeClr>
                          </a:solidFill>
                        </a:rPr>
                        <a:t> Services</a:t>
                      </a:r>
                      <a:endParaRPr lang="en-US" b="1" dirty="0">
                        <a:solidFill>
                          <a:schemeClr val="tx1">
                            <a:lumMod val="50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0840">
                <a:tc>
                  <a:txBody>
                    <a:bodyPr/>
                    <a:lstStyle/>
                    <a:p>
                      <a:pPr algn="ctr"/>
                      <a:r>
                        <a:rPr lang="en-US" b="1" dirty="0" smtClean="0">
                          <a:solidFill>
                            <a:schemeClr val="tx1">
                              <a:lumMod val="50000"/>
                            </a:schemeClr>
                          </a:solidFill>
                        </a:rPr>
                        <a:t>Mobile Analytics</a:t>
                      </a:r>
                      <a:endParaRPr lang="en-US" b="1" dirty="0">
                        <a:solidFill>
                          <a:schemeClr val="tx1">
                            <a:lumMod val="50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0840">
                <a:tc>
                  <a:txBody>
                    <a:bodyPr/>
                    <a:lstStyle/>
                    <a:p>
                      <a:pPr algn="ctr"/>
                      <a:r>
                        <a:rPr lang="en-US" b="1" dirty="0" smtClean="0">
                          <a:solidFill>
                            <a:schemeClr val="tx1">
                              <a:lumMod val="50000"/>
                            </a:schemeClr>
                          </a:solidFill>
                        </a:rPr>
                        <a:t>Zero</a:t>
                      </a:r>
                      <a:r>
                        <a:rPr lang="en-US" b="1" baseline="0" dirty="0" smtClean="0">
                          <a:solidFill>
                            <a:schemeClr val="tx1">
                              <a:lumMod val="50000"/>
                            </a:schemeClr>
                          </a:solidFill>
                        </a:rPr>
                        <a:t> Coding on-line App Dev</a:t>
                      </a:r>
                      <a:endParaRPr lang="en-US" b="1" dirty="0">
                        <a:solidFill>
                          <a:schemeClr val="tx1">
                            <a:lumMod val="50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spTree>
    <p:extLst>
      <p:ext uri="{BB962C8B-B14F-4D97-AF65-F5344CB8AC3E}">
        <p14:creationId xmlns:p14="http://schemas.microsoft.com/office/powerpoint/2010/main" val="33708084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Cross Platform Mobile Clients</a:t>
            </a:r>
            <a:endParaRPr lang="en-US" dirty="0"/>
          </a:p>
        </p:txBody>
      </p:sp>
      <p:sp>
        <p:nvSpPr>
          <p:cNvPr id="6" name="Text Placeholder 5"/>
          <p:cNvSpPr>
            <a:spLocks noGrp="1"/>
          </p:cNvSpPr>
          <p:nvPr>
            <p:ph type="body" idx="1"/>
          </p:nvPr>
        </p:nvSpPr>
        <p:spPr/>
        <p:txBody>
          <a:bodyPr/>
          <a:lstStyle/>
          <a:p>
            <a:endParaRPr lang="en-US"/>
          </a:p>
        </p:txBody>
      </p:sp>
      <p:sp>
        <p:nvSpPr>
          <p:cNvPr id="2" name="Footer Placeholder 1"/>
          <p:cNvSpPr>
            <a:spLocks noGrp="1"/>
          </p:cNvSpPr>
          <p:nvPr>
            <p:ph type="ftr" sz="quarter" idx="11"/>
          </p:nvPr>
        </p:nvSpPr>
        <p:spPr/>
        <p:txBody>
          <a:bodyPr/>
          <a:lstStyle/>
          <a:p>
            <a:r>
              <a:rPr lang="en-US" smtClean="0"/>
              <a:t>Oracle Confidential – Internal/Restricted/Highly Restricted</a:t>
            </a:r>
            <a:endParaRPr lang="en-US" dirty="0"/>
          </a:p>
        </p:txBody>
      </p:sp>
      <p:sp>
        <p:nvSpPr>
          <p:cNvPr id="3" name="Slide Number Placeholder 2"/>
          <p:cNvSpPr>
            <a:spLocks noGrp="1"/>
          </p:cNvSpPr>
          <p:nvPr>
            <p:ph type="sldNum" sz="quarter" idx="12"/>
          </p:nvPr>
        </p:nvSpPr>
        <p:spPr/>
        <p:txBody>
          <a:bodyPr/>
          <a:lstStyle/>
          <a:p>
            <a:fld id="{C51EAA63-D034-42AE-91FA-B13B9518C7BE}" type="slidenum">
              <a:rPr lang="en-US" smtClean="0"/>
              <a:pPr/>
              <a:t>12</a:t>
            </a:fld>
            <a:endParaRPr lang="en-US" dirty="0"/>
          </a:p>
        </p:txBody>
      </p:sp>
      <p:pic>
        <p:nvPicPr>
          <p:cNvPr id="7" name="Picture 6" descr="ic-EnterpriseArchitecture-gray.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48914" y="512461"/>
            <a:ext cx="3108960" cy="3108960"/>
          </a:xfrm>
          <a:prstGeom prst="rect">
            <a:avLst/>
          </a:prstGeom>
        </p:spPr>
      </p:pic>
    </p:spTree>
    <p:extLst>
      <p:ext uri="{BB962C8B-B14F-4D97-AF65-F5344CB8AC3E}">
        <p14:creationId xmlns:p14="http://schemas.microsoft.com/office/powerpoint/2010/main" val="4104516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531812" y="128079"/>
            <a:ext cx="11125200" cy="889000"/>
          </a:xfrm>
        </p:spPr>
        <p:txBody>
          <a:bodyPr/>
          <a:lstStyle/>
          <a:p>
            <a:pPr lvl="0">
              <a:defRPr/>
            </a:pPr>
            <a:r>
              <a:rPr lang="en-US" dirty="0" smtClean="0"/>
              <a:t>Oracle Mobile Apps … More and More On The Way</a:t>
            </a:r>
            <a:endParaRPr lang="en-US" dirty="0"/>
          </a:p>
        </p:txBody>
      </p:sp>
      <p:grpSp>
        <p:nvGrpSpPr>
          <p:cNvPr id="2" name="Group 20"/>
          <p:cNvGrpSpPr/>
          <p:nvPr/>
        </p:nvGrpSpPr>
        <p:grpSpPr>
          <a:xfrm>
            <a:off x="150154" y="4323856"/>
            <a:ext cx="11867863" cy="788864"/>
            <a:chOff x="112645" y="3242892"/>
            <a:chExt cx="8903216" cy="591648"/>
          </a:xfrm>
        </p:grpSpPr>
        <p:pic>
          <p:nvPicPr>
            <p:cNvPr id="330" name="Picture 3"/>
            <p:cNvPicPr>
              <a:picLocks noChangeArrowheads="1"/>
            </p:cNvPicPr>
            <p:nvPr/>
          </p:nvPicPr>
          <p:blipFill rotWithShape="1">
            <a:blip r:embed="rId3" cstate="email">
              <a:extLst>
                <a:ext uri="{28A0092B-C50C-407E-A947-70E740481C1C}">
                  <a14:useLocalDpi xmlns:a14="http://schemas.microsoft.com/office/drawing/2010/main" val="0"/>
                </a:ext>
              </a:extLst>
            </a:blip>
            <a:srcRect t="-51260"/>
            <a:stretch/>
          </p:blipFill>
          <p:spPr bwMode="auto">
            <a:xfrm>
              <a:off x="3577173" y="3242892"/>
              <a:ext cx="601416" cy="572164"/>
            </a:xfrm>
            <a:prstGeom prst="roundRect">
              <a:avLst/>
            </a:prstGeom>
            <a:noFill/>
            <a:ln w="9525">
              <a:noFill/>
              <a:miter lim="800000"/>
              <a:headEnd/>
              <a:tailEnd/>
            </a:ln>
            <a:effectLst/>
            <a:scene3d>
              <a:camera prst="orthographicFront"/>
              <a:lightRig rig="threePt" dir="t"/>
            </a:scene3d>
            <a:sp3d>
              <a:bevelT w="25400" h="25400"/>
            </a:sp3d>
          </p:spPr>
        </p:pic>
        <p:pic>
          <p:nvPicPr>
            <p:cNvPr id="331" name="Picture 3"/>
            <p:cNvPicPr>
              <a:picLocks noChangeArrowheads="1"/>
            </p:cNvPicPr>
            <p:nvPr/>
          </p:nvPicPr>
          <p:blipFill rotWithShape="1">
            <a:blip r:embed="rId4" cstate="email">
              <a:extLst>
                <a:ext uri="{28A0092B-C50C-407E-A947-70E740481C1C}">
                  <a14:useLocalDpi xmlns:a14="http://schemas.microsoft.com/office/drawing/2010/main" val="0"/>
                </a:ext>
              </a:extLst>
            </a:blip>
            <a:srcRect t="-5846"/>
            <a:stretch/>
          </p:blipFill>
          <p:spPr bwMode="auto">
            <a:xfrm>
              <a:off x="4260288" y="3488151"/>
              <a:ext cx="601416" cy="317412"/>
            </a:xfrm>
            <a:prstGeom prst="roundRect">
              <a:avLst/>
            </a:prstGeom>
            <a:noFill/>
            <a:ln w="9525">
              <a:noFill/>
              <a:miter lim="800000"/>
              <a:headEnd/>
              <a:tailEnd/>
            </a:ln>
            <a:effectLst/>
            <a:scene3d>
              <a:camera prst="orthographicFront"/>
              <a:lightRig rig="threePt" dir="t"/>
            </a:scene3d>
            <a:sp3d>
              <a:bevelT w="25400" h="25400"/>
            </a:sp3d>
          </p:spPr>
        </p:pic>
        <p:pic>
          <p:nvPicPr>
            <p:cNvPr id="332" name="Picture 3"/>
            <p:cNvPicPr>
              <a:picLocks noChangeArrowheads="1"/>
            </p:cNvPicPr>
            <p:nvPr/>
          </p:nvPicPr>
          <p:blipFill rotWithShape="1">
            <a:blip r:embed="rId5" cstate="email">
              <a:extLst>
                <a:ext uri="{28A0092B-C50C-407E-A947-70E740481C1C}">
                  <a14:useLocalDpi xmlns:a14="http://schemas.microsoft.com/office/drawing/2010/main" val="0"/>
                </a:ext>
              </a:extLst>
            </a:blip>
            <a:srcRect t="-1954"/>
            <a:stretch/>
          </p:blipFill>
          <p:spPr bwMode="auto">
            <a:xfrm>
              <a:off x="4943492" y="3502461"/>
              <a:ext cx="601416" cy="303104"/>
            </a:xfrm>
            <a:prstGeom prst="roundRect">
              <a:avLst/>
            </a:prstGeom>
            <a:noFill/>
            <a:ln w="9525">
              <a:noFill/>
              <a:miter lim="800000"/>
              <a:headEnd/>
              <a:tailEnd/>
            </a:ln>
            <a:effectLst/>
            <a:scene3d>
              <a:camera prst="orthographicFront"/>
              <a:lightRig rig="threePt" dir="t"/>
            </a:scene3d>
            <a:sp3d>
              <a:bevelT w="25400" h="25400"/>
            </a:sp3d>
          </p:spPr>
        </p:pic>
        <p:pic>
          <p:nvPicPr>
            <p:cNvPr id="333" name="Picture 3"/>
            <p:cNvPicPr>
              <a:picLocks noChangeArrowheads="1"/>
            </p:cNvPicPr>
            <p:nvPr/>
          </p:nvPicPr>
          <p:blipFill rotWithShape="1">
            <a:blip r:embed="rId6" cstate="email">
              <a:extLst>
                <a:ext uri="{28A0092B-C50C-407E-A947-70E740481C1C}">
                  <a14:useLocalDpi xmlns:a14="http://schemas.microsoft.com/office/drawing/2010/main" val="0"/>
                </a:ext>
              </a:extLst>
            </a:blip>
            <a:srcRect t="-5008"/>
            <a:stretch/>
          </p:blipFill>
          <p:spPr bwMode="auto">
            <a:xfrm>
              <a:off x="5619898" y="3502459"/>
              <a:ext cx="601416" cy="303104"/>
            </a:xfrm>
            <a:prstGeom prst="roundRect">
              <a:avLst/>
            </a:prstGeom>
            <a:noFill/>
            <a:ln w="9525">
              <a:noFill/>
              <a:miter lim="800000"/>
              <a:headEnd/>
              <a:tailEnd/>
            </a:ln>
            <a:effectLst/>
            <a:scene3d>
              <a:camera prst="orthographicFront"/>
              <a:lightRig rig="threePt" dir="t"/>
            </a:scene3d>
            <a:sp3d>
              <a:bevelT w="25400" h="25400"/>
            </a:sp3d>
          </p:spPr>
        </p:pic>
        <p:pic>
          <p:nvPicPr>
            <p:cNvPr id="329" name="Picture 3"/>
            <p:cNvPicPr>
              <a:picLocks noChangeArrowheads="1"/>
            </p:cNvPicPr>
            <p:nvPr/>
          </p:nvPicPr>
          <p:blipFill rotWithShape="1">
            <a:blip r:embed="rId7" cstate="email">
              <a:extLst>
                <a:ext uri="{28A0092B-C50C-407E-A947-70E740481C1C}">
                  <a14:useLocalDpi xmlns:a14="http://schemas.microsoft.com/office/drawing/2010/main" val="0"/>
                </a:ext>
              </a:extLst>
            </a:blip>
            <a:srcRect t="-4553"/>
            <a:stretch/>
          </p:blipFill>
          <p:spPr bwMode="auto">
            <a:xfrm>
              <a:off x="1531503" y="3480998"/>
              <a:ext cx="601416" cy="330474"/>
            </a:xfrm>
            <a:prstGeom prst="roundRect">
              <a:avLst/>
            </a:prstGeom>
            <a:noFill/>
            <a:ln w="9525">
              <a:noFill/>
              <a:miter lim="800000"/>
              <a:headEnd/>
              <a:tailEnd/>
            </a:ln>
            <a:effectLst/>
            <a:scene3d>
              <a:camera prst="orthographicFront"/>
              <a:lightRig rig="threePt" dir="t"/>
            </a:scene3d>
            <a:sp3d>
              <a:bevelT w="25400" h="25400"/>
            </a:sp3d>
          </p:spPr>
        </p:pic>
        <p:pic>
          <p:nvPicPr>
            <p:cNvPr id="326" name="Picture 3"/>
            <p:cNvPicPr>
              <a:picLocks noChangeArrowheads="1"/>
            </p:cNvPicPr>
            <p:nvPr/>
          </p:nvPicPr>
          <p:blipFill rotWithShape="1">
            <a:blip r:embed="rId8" cstate="email">
              <a:extLst>
                <a:ext uri="{28A0092B-C50C-407E-A947-70E740481C1C}">
                  <a14:useLocalDpi xmlns:a14="http://schemas.microsoft.com/office/drawing/2010/main" val="0"/>
                </a:ext>
              </a:extLst>
            </a:blip>
            <a:srcRect/>
            <a:stretch/>
          </p:blipFill>
          <p:spPr bwMode="auto">
            <a:xfrm>
              <a:off x="833993" y="3480454"/>
              <a:ext cx="601416" cy="340273"/>
            </a:xfrm>
            <a:prstGeom prst="roundRect">
              <a:avLst/>
            </a:prstGeom>
            <a:noFill/>
            <a:ln w="9525">
              <a:noFill/>
              <a:miter lim="800000"/>
              <a:headEnd/>
              <a:tailEnd/>
            </a:ln>
            <a:effectLst/>
            <a:scene3d>
              <a:camera prst="orthographicFront"/>
              <a:lightRig rig="threePt" dir="t"/>
            </a:scene3d>
            <a:sp3d>
              <a:bevelT w="25400" h="25400"/>
            </a:sp3d>
          </p:spPr>
        </p:pic>
        <p:pic>
          <p:nvPicPr>
            <p:cNvPr id="327" name="Picture 3"/>
            <p:cNvPicPr>
              <a:picLocks noChangeArrowheads="1"/>
            </p:cNvPicPr>
            <p:nvPr/>
          </p:nvPicPr>
          <p:blipFill>
            <a:blip r:embed="rId9" cstate="email">
              <a:extLst>
                <a:ext uri="{28A0092B-C50C-407E-A947-70E740481C1C}">
                  <a14:useLocalDpi xmlns:a14="http://schemas.microsoft.com/office/drawing/2010/main" val="0"/>
                </a:ext>
              </a:extLst>
            </a:blip>
            <a:stretch>
              <a:fillRect/>
            </a:stretch>
          </p:blipFill>
          <p:spPr bwMode="auto">
            <a:xfrm>
              <a:off x="2211485" y="3508756"/>
              <a:ext cx="601416" cy="305129"/>
            </a:xfrm>
            <a:prstGeom prst="roundRect">
              <a:avLst/>
            </a:prstGeom>
            <a:noFill/>
            <a:ln w="9525">
              <a:noFill/>
              <a:miter lim="800000"/>
              <a:headEnd/>
              <a:tailEnd/>
            </a:ln>
            <a:effectLst/>
            <a:scene3d>
              <a:camera prst="orthographicFront"/>
              <a:lightRig rig="threePt" dir="t"/>
            </a:scene3d>
            <a:sp3d>
              <a:bevelT w="25400" h="25400"/>
            </a:sp3d>
          </p:spPr>
        </p:pic>
        <p:pic>
          <p:nvPicPr>
            <p:cNvPr id="328" name="Picture 3"/>
            <p:cNvPicPr>
              <a:picLocks noChangeArrowheads="1"/>
            </p:cNvPicPr>
            <p:nvPr/>
          </p:nvPicPr>
          <p:blipFill>
            <a:blip r:embed="rId10" cstate="email">
              <a:extLst>
                <a:ext uri="{28A0092B-C50C-407E-A947-70E740481C1C}">
                  <a14:useLocalDpi xmlns:a14="http://schemas.microsoft.com/office/drawing/2010/main" val="0"/>
                </a:ext>
              </a:extLst>
            </a:blip>
            <a:stretch>
              <a:fillRect/>
            </a:stretch>
          </p:blipFill>
          <p:spPr bwMode="auto">
            <a:xfrm>
              <a:off x="2896475" y="3489183"/>
              <a:ext cx="601416" cy="322817"/>
            </a:xfrm>
            <a:prstGeom prst="roundRect">
              <a:avLst/>
            </a:prstGeom>
            <a:noFill/>
            <a:ln w="9525">
              <a:noFill/>
              <a:miter lim="800000"/>
              <a:headEnd/>
              <a:tailEnd/>
            </a:ln>
            <a:effectLst/>
            <a:scene3d>
              <a:camera prst="orthographicFront"/>
              <a:lightRig rig="threePt" dir="t"/>
            </a:scene3d>
            <a:sp3d>
              <a:bevelT w="25400" h="25400"/>
            </a:sp3d>
          </p:spPr>
        </p:pic>
        <p:grpSp>
          <p:nvGrpSpPr>
            <p:cNvPr id="3" name="Group 174"/>
            <p:cNvGrpSpPr/>
            <p:nvPr/>
          </p:nvGrpSpPr>
          <p:grpSpPr>
            <a:xfrm>
              <a:off x="112645" y="3290036"/>
              <a:ext cx="669609" cy="518485"/>
              <a:chOff x="742950" y="3810482"/>
              <a:chExt cx="792480" cy="613625"/>
            </a:xfrm>
          </p:grpSpPr>
          <p:pic>
            <p:nvPicPr>
              <p:cNvPr id="325" name="Picture 3"/>
              <p:cNvPicPr>
                <a:picLocks noChangeArrowheads="1"/>
              </p:cNvPicPr>
              <p:nvPr/>
            </p:nvPicPr>
            <p:blipFill>
              <a:blip r:embed="rId11" cstate="email">
                <a:extLst>
                  <a:ext uri="{28A0092B-C50C-407E-A947-70E740481C1C}">
                    <a14:useLocalDpi xmlns:a14="http://schemas.microsoft.com/office/drawing/2010/main" val="0"/>
                  </a:ext>
                </a:extLst>
              </a:blip>
              <a:stretch>
                <a:fillRect/>
              </a:stretch>
            </p:blipFill>
            <p:spPr bwMode="auto">
              <a:xfrm>
                <a:off x="783440" y="4062987"/>
                <a:ext cx="711773" cy="361120"/>
              </a:xfrm>
              <a:prstGeom prst="roundRect">
                <a:avLst/>
              </a:prstGeom>
              <a:noFill/>
              <a:ln w="9525">
                <a:noFill/>
                <a:miter lim="800000"/>
                <a:headEnd/>
                <a:tailEnd/>
              </a:ln>
              <a:effectLst/>
              <a:scene3d>
                <a:camera prst="orthographicFront"/>
                <a:lightRig rig="threePt" dir="t"/>
              </a:scene3d>
              <a:sp3d>
                <a:bevelT w="25400" h="25400"/>
              </a:sp3d>
            </p:spPr>
          </p:pic>
          <p:sp>
            <p:nvSpPr>
              <p:cNvPr id="273" name="Rounded Rectangle 272"/>
              <p:cNvSpPr/>
              <p:nvPr/>
            </p:nvSpPr>
            <p:spPr>
              <a:xfrm>
                <a:off x="787674" y="3810482"/>
                <a:ext cx="711773" cy="581566"/>
              </a:xfrm>
              <a:prstGeom prst="roundRect">
                <a:avLst/>
              </a:prstGeom>
              <a:gradFill flip="none" rotWithShape="1">
                <a:gsLst>
                  <a:gs pos="49000">
                    <a:schemeClr val="bg1">
                      <a:alpha val="0"/>
                    </a:schemeClr>
                  </a:gs>
                  <a:gs pos="91000">
                    <a:schemeClr val="accent1">
                      <a:lumMod val="50000"/>
                    </a:schemeClr>
                  </a:gs>
                  <a:gs pos="50000">
                    <a:schemeClr val="accent1">
                      <a:lumMod val="75000"/>
                    </a:schemeClr>
                  </a:gs>
                </a:gsLst>
                <a:lin ang="16200000" scaled="0"/>
                <a:tileRect/>
              </a:gradFill>
              <a:ln>
                <a:noFill/>
              </a:ln>
              <a:effectLst/>
              <a:scene3d>
                <a:camera prst="orthographicFront"/>
                <a:lightRig rig="threePt" dir="t"/>
              </a:scene3d>
              <a:sp3d>
                <a:bevelT w="38100" h="38100"/>
              </a:sp3d>
            </p:spPr>
            <p:style>
              <a:lnRef idx="2">
                <a:schemeClr val="accent1">
                  <a:shade val="50000"/>
                </a:schemeClr>
              </a:lnRef>
              <a:fillRef idx="1">
                <a:schemeClr val="accent1"/>
              </a:fillRef>
              <a:effectRef idx="0">
                <a:schemeClr val="accent1"/>
              </a:effectRef>
              <a:fontRef idx="minor">
                <a:schemeClr val="lt1"/>
              </a:fontRef>
            </p:style>
            <p:txBody>
              <a:bodyPr lIns="34259" tIns="18288" rIns="34259" bIns="17128" rtlCol="0" anchor="t"/>
              <a:lstStyle/>
              <a:p>
                <a:pPr algn="ctr" fontAlgn="base">
                  <a:lnSpc>
                    <a:spcPct val="90000"/>
                  </a:lnSpc>
                  <a:spcBef>
                    <a:spcPts val="1066"/>
                  </a:spcBef>
                  <a:spcAft>
                    <a:spcPct val="0"/>
                  </a:spcAft>
                  <a:buClr>
                    <a:srgbClr val="667263"/>
                  </a:buClr>
                </a:pPr>
                <a:r>
                  <a:rPr lang="en-US" sz="500" b="1" kern="0" dirty="0">
                    <a:solidFill>
                      <a:srgbClr val="FFFFFF"/>
                    </a:solidFill>
                    <a:cs typeface="Arial" pitchFamily="34" charset="0"/>
                  </a:rPr>
                  <a:t>SAAS HCM</a:t>
                </a:r>
              </a:p>
            </p:txBody>
          </p:sp>
          <p:sp>
            <p:nvSpPr>
              <p:cNvPr id="274" name="TextBox 273"/>
              <p:cNvSpPr txBox="1"/>
              <p:nvPr/>
            </p:nvSpPr>
            <p:spPr>
              <a:xfrm>
                <a:off x="742950" y="3913257"/>
                <a:ext cx="792480" cy="132042"/>
              </a:xfrm>
              <a:prstGeom prst="rect">
                <a:avLst/>
              </a:prstGeom>
              <a:noFill/>
            </p:spPr>
            <p:txBody>
              <a:bodyPr wrap="square" rtlCol="0">
                <a:spAutoFit/>
              </a:bodyPr>
              <a:lstStyle/>
              <a:p>
                <a:pPr algn="ctr" fontAlgn="base">
                  <a:lnSpc>
                    <a:spcPct val="90000"/>
                  </a:lnSpc>
                  <a:spcBef>
                    <a:spcPct val="50000"/>
                  </a:spcBef>
                  <a:spcAft>
                    <a:spcPct val="0"/>
                  </a:spcAft>
                  <a:buClr>
                    <a:srgbClr val="667263"/>
                  </a:buClr>
                </a:pPr>
                <a:r>
                  <a:rPr lang="en-US" sz="400" b="1" kern="0" dirty="0">
                    <a:solidFill>
                      <a:prstClr val="white"/>
                    </a:solidFill>
                    <a:effectLst>
                      <a:outerShdw blurRad="50800" dist="12700" dir="2700000" algn="tl" rotWithShape="0">
                        <a:srgbClr val="000000">
                          <a:alpha val="34000"/>
                        </a:srgbClr>
                      </a:outerShdw>
                    </a:effectLst>
                    <a:cs typeface="Arial"/>
                  </a:rPr>
                  <a:t>RECRUITING</a:t>
                </a:r>
              </a:p>
            </p:txBody>
          </p:sp>
        </p:grpSp>
        <p:sp>
          <p:nvSpPr>
            <p:cNvPr id="277" name="Rounded Rectangle 276"/>
            <p:cNvSpPr/>
            <p:nvPr/>
          </p:nvSpPr>
          <p:spPr>
            <a:xfrm>
              <a:off x="833995" y="3290036"/>
              <a:ext cx="601416" cy="491396"/>
            </a:xfrm>
            <a:prstGeom prst="roundRect">
              <a:avLst/>
            </a:prstGeom>
            <a:gradFill flip="none" rotWithShape="1">
              <a:gsLst>
                <a:gs pos="49000">
                  <a:schemeClr val="bg1">
                    <a:alpha val="0"/>
                  </a:schemeClr>
                </a:gs>
                <a:gs pos="91000">
                  <a:schemeClr val="accent1">
                    <a:lumMod val="50000"/>
                  </a:schemeClr>
                </a:gs>
                <a:gs pos="50000">
                  <a:schemeClr val="accent1">
                    <a:lumMod val="75000"/>
                  </a:schemeClr>
                </a:gs>
              </a:gsLst>
              <a:lin ang="16200000" scaled="0"/>
              <a:tileRect/>
            </a:gradFill>
            <a:ln>
              <a:noFill/>
            </a:ln>
            <a:effectLst/>
            <a:scene3d>
              <a:camera prst="orthographicFront"/>
              <a:lightRig rig="threePt" dir="t"/>
            </a:scene3d>
            <a:sp3d>
              <a:bevelT w="38100" h="38100"/>
            </a:sp3d>
          </p:spPr>
          <p:style>
            <a:lnRef idx="2">
              <a:schemeClr val="accent1">
                <a:shade val="50000"/>
              </a:schemeClr>
            </a:lnRef>
            <a:fillRef idx="1">
              <a:schemeClr val="accent1"/>
            </a:fillRef>
            <a:effectRef idx="0">
              <a:schemeClr val="accent1"/>
            </a:effectRef>
            <a:fontRef idx="minor">
              <a:schemeClr val="lt1"/>
            </a:fontRef>
          </p:style>
          <p:txBody>
            <a:bodyPr lIns="34259" tIns="18288" rIns="34259" bIns="17128" rtlCol="0" anchor="t"/>
            <a:lstStyle/>
            <a:p>
              <a:pPr algn="ctr" fontAlgn="base">
                <a:lnSpc>
                  <a:spcPct val="90000"/>
                </a:lnSpc>
                <a:spcBef>
                  <a:spcPts val="1066"/>
                </a:spcBef>
                <a:spcAft>
                  <a:spcPct val="0"/>
                </a:spcAft>
                <a:buClr>
                  <a:srgbClr val="667263"/>
                </a:buClr>
              </a:pPr>
              <a:r>
                <a:rPr lang="en-US" sz="500" b="1" kern="0" dirty="0">
                  <a:solidFill>
                    <a:srgbClr val="FFFFFF"/>
                  </a:solidFill>
                  <a:cs typeface="Arial" pitchFamily="34" charset="0"/>
                </a:rPr>
                <a:t>SAAS HCM</a:t>
              </a:r>
            </a:p>
          </p:txBody>
        </p:sp>
        <p:sp>
          <p:nvSpPr>
            <p:cNvPr id="278" name="TextBox 277"/>
            <p:cNvSpPr txBox="1"/>
            <p:nvPr/>
          </p:nvSpPr>
          <p:spPr>
            <a:xfrm>
              <a:off x="796204" y="3376876"/>
              <a:ext cx="669609" cy="111569"/>
            </a:xfrm>
            <a:prstGeom prst="rect">
              <a:avLst/>
            </a:prstGeom>
            <a:noFill/>
          </p:spPr>
          <p:txBody>
            <a:bodyPr wrap="square" rtlCol="0">
              <a:spAutoFit/>
            </a:bodyPr>
            <a:lstStyle/>
            <a:p>
              <a:pPr algn="ctr" fontAlgn="base">
                <a:lnSpc>
                  <a:spcPct val="90000"/>
                </a:lnSpc>
                <a:spcBef>
                  <a:spcPct val="50000"/>
                </a:spcBef>
                <a:spcAft>
                  <a:spcPct val="0"/>
                </a:spcAft>
                <a:buClr>
                  <a:srgbClr val="667263"/>
                </a:buClr>
              </a:pPr>
              <a:r>
                <a:rPr lang="en-US" sz="400" b="1" kern="0" dirty="0">
                  <a:solidFill>
                    <a:prstClr val="white"/>
                  </a:solidFill>
                  <a:effectLst>
                    <a:outerShdw blurRad="50800" dist="12700" dir="2700000" algn="tl" rotWithShape="0">
                      <a:srgbClr val="000000">
                        <a:alpha val="34000"/>
                      </a:srgbClr>
                    </a:outerShdw>
                  </a:effectLst>
                  <a:cs typeface="Arial"/>
                </a:rPr>
                <a:t>RESUME SCREENING</a:t>
              </a:r>
            </a:p>
          </p:txBody>
        </p:sp>
        <p:sp>
          <p:nvSpPr>
            <p:cNvPr id="281" name="Rounded Rectangle 280"/>
            <p:cNvSpPr/>
            <p:nvPr/>
          </p:nvSpPr>
          <p:spPr>
            <a:xfrm>
              <a:off x="1531504" y="3290036"/>
              <a:ext cx="601416" cy="491396"/>
            </a:xfrm>
            <a:prstGeom prst="roundRect">
              <a:avLst/>
            </a:prstGeom>
            <a:gradFill flip="none" rotWithShape="1">
              <a:gsLst>
                <a:gs pos="49000">
                  <a:schemeClr val="bg1">
                    <a:alpha val="0"/>
                  </a:schemeClr>
                </a:gs>
                <a:gs pos="91000">
                  <a:schemeClr val="accent1">
                    <a:lumMod val="50000"/>
                  </a:schemeClr>
                </a:gs>
                <a:gs pos="50000">
                  <a:schemeClr val="accent1">
                    <a:lumMod val="75000"/>
                  </a:schemeClr>
                </a:gs>
              </a:gsLst>
              <a:lin ang="16200000" scaled="0"/>
              <a:tileRect/>
            </a:gradFill>
            <a:ln>
              <a:noFill/>
            </a:ln>
            <a:effectLst/>
            <a:scene3d>
              <a:camera prst="orthographicFront"/>
              <a:lightRig rig="threePt" dir="t"/>
            </a:scene3d>
            <a:sp3d>
              <a:bevelT w="38100" h="38100"/>
            </a:sp3d>
          </p:spPr>
          <p:style>
            <a:lnRef idx="2">
              <a:schemeClr val="accent1">
                <a:shade val="50000"/>
              </a:schemeClr>
            </a:lnRef>
            <a:fillRef idx="1">
              <a:schemeClr val="accent1"/>
            </a:fillRef>
            <a:effectRef idx="0">
              <a:schemeClr val="accent1"/>
            </a:effectRef>
            <a:fontRef idx="minor">
              <a:schemeClr val="lt1"/>
            </a:fontRef>
          </p:style>
          <p:txBody>
            <a:bodyPr lIns="34259" tIns="18288" rIns="34259" bIns="17128" rtlCol="0" anchor="t"/>
            <a:lstStyle/>
            <a:p>
              <a:pPr algn="ctr" fontAlgn="base">
                <a:lnSpc>
                  <a:spcPct val="90000"/>
                </a:lnSpc>
                <a:spcBef>
                  <a:spcPts val="1066"/>
                </a:spcBef>
                <a:spcAft>
                  <a:spcPct val="0"/>
                </a:spcAft>
                <a:buClr>
                  <a:srgbClr val="667263"/>
                </a:buClr>
              </a:pPr>
              <a:r>
                <a:rPr lang="en-US" sz="500" b="1" kern="0" dirty="0">
                  <a:solidFill>
                    <a:srgbClr val="FFFFFF"/>
                  </a:solidFill>
                  <a:cs typeface="Arial" pitchFamily="34" charset="0"/>
                </a:rPr>
                <a:t>SAAS HCM</a:t>
              </a:r>
            </a:p>
          </p:txBody>
        </p:sp>
        <p:sp>
          <p:nvSpPr>
            <p:cNvPr id="282" name="TextBox 281"/>
            <p:cNvSpPr txBox="1"/>
            <p:nvPr/>
          </p:nvSpPr>
          <p:spPr>
            <a:xfrm>
              <a:off x="1493714" y="3376876"/>
              <a:ext cx="669609" cy="111569"/>
            </a:xfrm>
            <a:prstGeom prst="rect">
              <a:avLst/>
            </a:prstGeom>
            <a:noFill/>
          </p:spPr>
          <p:txBody>
            <a:bodyPr wrap="square" rtlCol="0">
              <a:spAutoFit/>
            </a:bodyPr>
            <a:lstStyle/>
            <a:p>
              <a:pPr algn="ctr" fontAlgn="base">
                <a:lnSpc>
                  <a:spcPct val="90000"/>
                </a:lnSpc>
                <a:spcBef>
                  <a:spcPct val="50000"/>
                </a:spcBef>
                <a:spcAft>
                  <a:spcPct val="0"/>
                </a:spcAft>
                <a:buClr>
                  <a:srgbClr val="667263"/>
                </a:buClr>
              </a:pPr>
              <a:r>
                <a:rPr lang="en-US" sz="400" b="1" kern="0" dirty="0">
                  <a:solidFill>
                    <a:prstClr val="white"/>
                  </a:solidFill>
                  <a:effectLst>
                    <a:outerShdw blurRad="50800" dist="12700" dir="2700000" algn="tl" rotWithShape="0">
                      <a:srgbClr val="000000">
                        <a:alpha val="34000"/>
                      </a:srgbClr>
                    </a:outerShdw>
                  </a:effectLst>
                  <a:cs typeface="Arial"/>
                </a:rPr>
                <a:t>CANDIDATE SCREENING</a:t>
              </a:r>
            </a:p>
          </p:txBody>
        </p:sp>
        <p:sp>
          <p:nvSpPr>
            <p:cNvPr id="285" name="Rounded Rectangle 284"/>
            <p:cNvSpPr/>
            <p:nvPr/>
          </p:nvSpPr>
          <p:spPr>
            <a:xfrm>
              <a:off x="2215063" y="3290036"/>
              <a:ext cx="601416" cy="491396"/>
            </a:xfrm>
            <a:prstGeom prst="roundRect">
              <a:avLst/>
            </a:prstGeom>
            <a:gradFill flip="none" rotWithShape="1">
              <a:gsLst>
                <a:gs pos="49000">
                  <a:schemeClr val="bg1">
                    <a:alpha val="0"/>
                  </a:schemeClr>
                </a:gs>
                <a:gs pos="91000">
                  <a:schemeClr val="accent1">
                    <a:lumMod val="50000"/>
                  </a:schemeClr>
                </a:gs>
                <a:gs pos="50000">
                  <a:schemeClr val="accent1">
                    <a:lumMod val="75000"/>
                  </a:schemeClr>
                </a:gs>
              </a:gsLst>
              <a:lin ang="16200000" scaled="0"/>
              <a:tileRect/>
            </a:gradFill>
            <a:ln>
              <a:noFill/>
            </a:ln>
            <a:effectLst/>
            <a:scene3d>
              <a:camera prst="orthographicFront"/>
              <a:lightRig rig="threePt" dir="t"/>
            </a:scene3d>
            <a:sp3d>
              <a:bevelT w="38100" h="38100"/>
            </a:sp3d>
          </p:spPr>
          <p:style>
            <a:lnRef idx="2">
              <a:schemeClr val="accent1">
                <a:shade val="50000"/>
              </a:schemeClr>
            </a:lnRef>
            <a:fillRef idx="1">
              <a:schemeClr val="accent1"/>
            </a:fillRef>
            <a:effectRef idx="0">
              <a:schemeClr val="accent1"/>
            </a:effectRef>
            <a:fontRef idx="minor">
              <a:schemeClr val="lt1"/>
            </a:fontRef>
          </p:style>
          <p:txBody>
            <a:bodyPr lIns="34259" tIns="18288" rIns="34259" bIns="17128" rtlCol="0" anchor="t"/>
            <a:lstStyle/>
            <a:p>
              <a:pPr algn="ctr" fontAlgn="base">
                <a:lnSpc>
                  <a:spcPct val="90000"/>
                </a:lnSpc>
                <a:spcBef>
                  <a:spcPts val="1066"/>
                </a:spcBef>
                <a:spcAft>
                  <a:spcPct val="0"/>
                </a:spcAft>
                <a:buClr>
                  <a:srgbClr val="667263"/>
                </a:buClr>
              </a:pPr>
              <a:r>
                <a:rPr lang="en-US" sz="500" b="1" kern="0" dirty="0">
                  <a:solidFill>
                    <a:srgbClr val="FFFFFF"/>
                  </a:solidFill>
                  <a:cs typeface="Arial" pitchFamily="34" charset="0"/>
                </a:rPr>
                <a:t>SAAS HCM</a:t>
              </a:r>
            </a:p>
          </p:txBody>
        </p:sp>
        <p:sp>
          <p:nvSpPr>
            <p:cNvPr id="286" name="TextBox 285"/>
            <p:cNvSpPr txBox="1"/>
            <p:nvPr/>
          </p:nvSpPr>
          <p:spPr>
            <a:xfrm>
              <a:off x="2177273" y="3376876"/>
              <a:ext cx="669609" cy="111569"/>
            </a:xfrm>
            <a:prstGeom prst="rect">
              <a:avLst/>
            </a:prstGeom>
            <a:noFill/>
          </p:spPr>
          <p:txBody>
            <a:bodyPr wrap="square" rtlCol="0">
              <a:spAutoFit/>
            </a:bodyPr>
            <a:lstStyle/>
            <a:p>
              <a:pPr algn="ctr" fontAlgn="base">
                <a:lnSpc>
                  <a:spcPct val="90000"/>
                </a:lnSpc>
                <a:spcBef>
                  <a:spcPct val="50000"/>
                </a:spcBef>
                <a:spcAft>
                  <a:spcPct val="0"/>
                </a:spcAft>
                <a:buClr>
                  <a:srgbClr val="667263"/>
                </a:buClr>
              </a:pPr>
              <a:r>
                <a:rPr lang="en-US" sz="400" b="1" kern="0" dirty="0">
                  <a:solidFill>
                    <a:prstClr val="white"/>
                  </a:solidFill>
                  <a:effectLst>
                    <a:outerShdw blurRad="50800" dist="12700" dir="2700000" algn="tl" rotWithShape="0">
                      <a:srgbClr val="000000">
                        <a:alpha val="34000"/>
                      </a:srgbClr>
                    </a:outerShdw>
                  </a:effectLst>
                  <a:cs typeface="Arial"/>
                </a:rPr>
                <a:t>SUCCESSION PLANNING</a:t>
              </a:r>
            </a:p>
          </p:txBody>
        </p:sp>
        <p:sp>
          <p:nvSpPr>
            <p:cNvPr id="289" name="Rounded Rectangle 288"/>
            <p:cNvSpPr/>
            <p:nvPr/>
          </p:nvSpPr>
          <p:spPr>
            <a:xfrm>
              <a:off x="2893973" y="3290036"/>
              <a:ext cx="601416" cy="491396"/>
            </a:xfrm>
            <a:prstGeom prst="roundRect">
              <a:avLst/>
            </a:prstGeom>
            <a:gradFill flip="none" rotWithShape="1">
              <a:gsLst>
                <a:gs pos="49000">
                  <a:schemeClr val="bg1">
                    <a:alpha val="0"/>
                  </a:schemeClr>
                </a:gs>
                <a:gs pos="91000">
                  <a:schemeClr val="accent1">
                    <a:lumMod val="50000"/>
                  </a:schemeClr>
                </a:gs>
                <a:gs pos="50000">
                  <a:schemeClr val="accent1">
                    <a:lumMod val="75000"/>
                  </a:schemeClr>
                </a:gs>
              </a:gsLst>
              <a:lin ang="16200000" scaled="0"/>
              <a:tileRect/>
            </a:gradFill>
            <a:ln>
              <a:noFill/>
            </a:ln>
            <a:effectLst/>
            <a:scene3d>
              <a:camera prst="orthographicFront"/>
              <a:lightRig rig="threePt" dir="t"/>
            </a:scene3d>
            <a:sp3d>
              <a:bevelT w="38100" h="38100"/>
            </a:sp3d>
          </p:spPr>
          <p:style>
            <a:lnRef idx="2">
              <a:schemeClr val="accent1">
                <a:shade val="50000"/>
              </a:schemeClr>
            </a:lnRef>
            <a:fillRef idx="1">
              <a:schemeClr val="accent1"/>
            </a:fillRef>
            <a:effectRef idx="0">
              <a:schemeClr val="accent1"/>
            </a:effectRef>
            <a:fontRef idx="minor">
              <a:schemeClr val="lt1"/>
            </a:fontRef>
          </p:style>
          <p:txBody>
            <a:bodyPr lIns="34259" tIns="18288" rIns="34259" bIns="17128" rtlCol="0" anchor="t"/>
            <a:lstStyle/>
            <a:p>
              <a:pPr algn="ctr" fontAlgn="base">
                <a:lnSpc>
                  <a:spcPct val="90000"/>
                </a:lnSpc>
                <a:spcBef>
                  <a:spcPts val="1066"/>
                </a:spcBef>
                <a:spcAft>
                  <a:spcPct val="0"/>
                </a:spcAft>
                <a:buClr>
                  <a:srgbClr val="667263"/>
                </a:buClr>
              </a:pPr>
              <a:r>
                <a:rPr lang="en-US" sz="500" b="1" kern="0" dirty="0">
                  <a:solidFill>
                    <a:srgbClr val="FFFFFF"/>
                  </a:solidFill>
                  <a:cs typeface="Arial" pitchFamily="34" charset="0"/>
                </a:rPr>
                <a:t>SAAS HCM</a:t>
              </a:r>
            </a:p>
          </p:txBody>
        </p:sp>
        <p:sp>
          <p:nvSpPr>
            <p:cNvPr id="290" name="TextBox 289"/>
            <p:cNvSpPr txBox="1"/>
            <p:nvPr/>
          </p:nvSpPr>
          <p:spPr>
            <a:xfrm>
              <a:off x="2856183" y="3376876"/>
              <a:ext cx="669609" cy="111569"/>
            </a:xfrm>
            <a:prstGeom prst="rect">
              <a:avLst/>
            </a:prstGeom>
            <a:noFill/>
          </p:spPr>
          <p:txBody>
            <a:bodyPr wrap="square" rtlCol="0">
              <a:spAutoFit/>
            </a:bodyPr>
            <a:lstStyle/>
            <a:p>
              <a:pPr algn="ctr" fontAlgn="base">
                <a:lnSpc>
                  <a:spcPct val="90000"/>
                </a:lnSpc>
                <a:spcBef>
                  <a:spcPct val="50000"/>
                </a:spcBef>
                <a:spcAft>
                  <a:spcPct val="0"/>
                </a:spcAft>
                <a:buClr>
                  <a:srgbClr val="667263"/>
                </a:buClr>
              </a:pPr>
              <a:r>
                <a:rPr lang="en-US" sz="400" b="1" kern="0" dirty="0">
                  <a:solidFill>
                    <a:prstClr val="white"/>
                  </a:solidFill>
                  <a:effectLst>
                    <a:outerShdw blurRad="50800" dist="12700" dir="2700000" algn="tl" rotWithShape="0">
                      <a:srgbClr val="000000">
                        <a:alpha val="34000"/>
                      </a:srgbClr>
                    </a:outerShdw>
                  </a:effectLst>
                  <a:cs typeface="Arial"/>
                </a:rPr>
                <a:t>TIME CARD</a:t>
              </a:r>
            </a:p>
          </p:txBody>
        </p:sp>
        <p:sp>
          <p:nvSpPr>
            <p:cNvPr id="293" name="Rounded Rectangle 292"/>
            <p:cNvSpPr/>
            <p:nvPr/>
          </p:nvSpPr>
          <p:spPr>
            <a:xfrm>
              <a:off x="3577531" y="3290036"/>
              <a:ext cx="601416" cy="491396"/>
            </a:xfrm>
            <a:prstGeom prst="roundRect">
              <a:avLst/>
            </a:prstGeom>
            <a:gradFill flip="none" rotWithShape="1">
              <a:gsLst>
                <a:gs pos="49000">
                  <a:schemeClr val="bg1">
                    <a:alpha val="0"/>
                  </a:schemeClr>
                </a:gs>
                <a:gs pos="91000">
                  <a:schemeClr val="accent1">
                    <a:lumMod val="50000"/>
                  </a:schemeClr>
                </a:gs>
                <a:gs pos="50000">
                  <a:schemeClr val="accent1">
                    <a:lumMod val="75000"/>
                  </a:schemeClr>
                </a:gs>
              </a:gsLst>
              <a:lin ang="16200000" scaled="0"/>
              <a:tileRect/>
            </a:gradFill>
            <a:ln>
              <a:noFill/>
            </a:ln>
            <a:effectLst/>
            <a:scene3d>
              <a:camera prst="orthographicFront"/>
              <a:lightRig rig="threePt" dir="t"/>
            </a:scene3d>
            <a:sp3d>
              <a:bevelT w="38100" h="38100"/>
            </a:sp3d>
          </p:spPr>
          <p:style>
            <a:lnRef idx="2">
              <a:schemeClr val="accent1">
                <a:shade val="50000"/>
              </a:schemeClr>
            </a:lnRef>
            <a:fillRef idx="1">
              <a:schemeClr val="accent1"/>
            </a:fillRef>
            <a:effectRef idx="0">
              <a:schemeClr val="accent1"/>
            </a:effectRef>
            <a:fontRef idx="minor">
              <a:schemeClr val="lt1"/>
            </a:fontRef>
          </p:style>
          <p:txBody>
            <a:bodyPr lIns="34259" tIns="18288" rIns="34259" bIns="17128" rtlCol="0" anchor="t"/>
            <a:lstStyle/>
            <a:p>
              <a:pPr algn="ctr" fontAlgn="base">
                <a:lnSpc>
                  <a:spcPct val="90000"/>
                </a:lnSpc>
                <a:spcBef>
                  <a:spcPts val="1066"/>
                </a:spcBef>
                <a:spcAft>
                  <a:spcPct val="0"/>
                </a:spcAft>
                <a:buClr>
                  <a:srgbClr val="667263"/>
                </a:buClr>
              </a:pPr>
              <a:r>
                <a:rPr lang="en-US" sz="500" b="1" kern="0" dirty="0">
                  <a:solidFill>
                    <a:srgbClr val="FFFFFF"/>
                  </a:solidFill>
                  <a:cs typeface="Arial" pitchFamily="34" charset="0"/>
                </a:rPr>
                <a:t>SAAS HCM</a:t>
              </a:r>
            </a:p>
          </p:txBody>
        </p:sp>
        <p:sp>
          <p:nvSpPr>
            <p:cNvPr id="294" name="TextBox 293"/>
            <p:cNvSpPr txBox="1"/>
            <p:nvPr/>
          </p:nvSpPr>
          <p:spPr>
            <a:xfrm>
              <a:off x="3539742" y="3376876"/>
              <a:ext cx="669609" cy="111569"/>
            </a:xfrm>
            <a:prstGeom prst="rect">
              <a:avLst/>
            </a:prstGeom>
            <a:noFill/>
          </p:spPr>
          <p:txBody>
            <a:bodyPr wrap="square" rtlCol="0">
              <a:spAutoFit/>
            </a:bodyPr>
            <a:lstStyle/>
            <a:p>
              <a:pPr algn="ctr" fontAlgn="base">
                <a:lnSpc>
                  <a:spcPct val="90000"/>
                </a:lnSpc>
                <a:spcBef>
                  <a:spcPct val="50000"/>
                </a:spcBef>
                <a:spcAft>
                  <a:spcPct val="0"/>
                </a:spcAft>
                <a:buClr>
                  <a:srgbClr val="667263"/>
                </a:buClr>
              </a:pPr>
              <a:r>
                <a:rPr lang="en-US" sz="400" b="1" kern="0" dirty="0">
                  <a:solidFill>
                    <a:prstClr val="white"/>
                  </a:solidFill>
                  <a:effectLst>
                    <a:outerShdw blurRad="50800" dist="12700" dir="2700000" algn="tl" rotWithShape="0">
                      <a:srgbClr val="000000">
                        <a:alpha val="34000"/>
                      </a:srgbClr>
                    </a:outerShdw>
                  </a:effectLst>
                  <a:cs typeface="Arial"/>
                </a:rPr>
                <a:t>INTERVIEW MANAGEMENT</a:t>
              </a:r>
            </a:p>
          </p:txBody>
        </p:sp>
        <p:sp>
          <p:nvSpPr>
            <p:cNvPr id="297" name="Rounded Rectangle 296"/>
            <p:cNvSpPr/>
            <p:nvPr/>
          </p:nvSpPr>
          <p:spPr>
            <a:xfrm>
              <a:off x="4260291" y="3290036"/>
              <a:ext cx="601416" cy="491396"/>
            </a:xfrm>
            <a:prstGeom prst="roundRect">
              <a:avLst/>
            </a:prstGeom>
            <a:gradFill flip="none" rotWithShape="1">
              <a:gsLst>
                <a:gs pos="49000">
                  <a:schemeClr val="bg1">
                    <a:alpha val="0"/>
                  </a:schemeClr>
                </a:gs>
                <a:gs pos="91000">
                  <a:schemeClr val="accent1">
                    <a:lumMod val="50000"/>
                  </a:schemeClr>
                </a:gs>
                <a:gs pos="50000">
                  <a:schemeClr val="accent1">
                    <a:lumMod val="75000"/>
                  </a:schemeClr>
                </a:gs>
              </a:gsLst>
              <a:lin ang="16200000" scaled="0"/>
              <a:tileRect/>
            </a:gradFill>
            <a:ln>
              <a:noFill/>
            </a:ln>
            <a:effectLst/>
            <a:scene3d>
              <a:camera prst="orthographicFront"/>
              <a:lightRig rig="threePt" dir="t"/>
            </a:scene3d>
            <a:sp3d>
              <a:bevelT w="38100" h="38100"/>
            </a:sp3d>
          </p:spPr>
          <p:style>
            <a:lnRef idx="2">
              <a:schemeClr val="accent1">
                <a:shade val="50000"/>
              </a:schemeClr>
            </a:lnRef>
            <a:fillRef idx="1">
              <a:schemeClr val="accent1"/>
            </a:fillRef>
            <a:effectRef idx="0">
              <a:schemeClr val="accent1"/>
            </a:effectRef>
            <a:fontRef idx="minor">
              <a:schemeClr val="lt1"/>
            </a:fontRef>
          </p:style>
          <p:txBody>
            <a:bodyPr lIns="34259" tIns="18288" rIns="34259" bIns="17128" rtlCol="0" anchor="t"/>
            <a:lstStyle/>
            <a:p>
              <a:pPr algn="ctr" fontAlgn="base">
                <a:lnSpc>
                  <a:spcPct val="90000"/>
                </a:lnSpc>
                <a:spcBef>
                  <a:spcPts val="1066"/>
                </a:spcBef>
                <a:spcAft>
                  <a:spcPct val="0"/>
                </a:spcAft>
                <a:buClr>
                  <a:srgbClr val="667263"/>
                </a:buClr>
              </a:pPr>
              <a:r>
                <a:rPr lang="en-US" sz="500" b="1" kern="0" dirty="0">
                  <a:solidFill>
                    <a:srgbClr val="FFFFFF"/>
                  </a:solidFill>
                  <a:cs typeface="Arial" pitchFamily="34" charset="0"/>
                </a:rPr>
                <a:t>SAAS HCM</a:t>
              </a:r>
            </a:p>
          </p:txBody>
        </p:sp>
        <p:sp>
          <p:nvSpPr>
            <p:cNvPr id="298" name="TextBox 297"/>
            <p:cNvSpPr txBox="1"/>
            <p:nvPr/>
          </p:nvSpPr>
          <p:spPr>
            <a:xfrm>
              <a:off x="4222503" y="3376876"/>
              <a:ext cx="669609" cy="111569"/>
            </a:xfrm>
            <a:prstGeom prst="rect">
              <a:avLst/>
            </a:prstGeom>
            <a:noFill/>
          </p:spPr>
          <p:txBody>
            <a:bodyPr wrap="square" rtlCol="0">
              <a:spAutoFit/>
            </a:bodyPr>
            <a:lstStyle/>
            <a:p>
              <a:pPr algn="ctr" fontAlgn="base">
                <a:lnSpc>
                  <a:spcPct val="90000"/>
                </a:lnSpc>
                <a:spcBef>
                  <a:spcPct val="50000"/>
                </a:spcBef>
                <a:spcAft>
                  <a:spcPct val="0"/>
                </a:spcAft>
                <a:buClr>
                  <a:srgbClr val="667263"/>
                </a:buClr>
              </a:pPr>
              <a:r>
                <a:rPr lang="en-US" sz="400" b="1" kern="0" dirty="0">
                  <a:solidFill>
                    <a:prstClr val="white"/>
                  </a:solidFill>
                  <a:effectLst>
                    <a:outerShdw blurRad="50800" dist="12700" dir="2700000" algn="tl" rotWithShape="0">
                      <a:srgbClr val="000000">
                        <a:alpha val="34000"/>
                      </a:srgbClr>
                    </a:outerShdw>
                  </a:effectLst>
                  <a:cs typeface="Arial"/>
                </a:rPr>
                <a:t>TALENT REVIEW</a:t>
              </a:r>
            </a:p>
          </p:txBody>
        </p:sp>
        <p:sp>
          <p:nvSpPr>
            <p:cNvPr id="301" name="Rounded Rectangle 300"/>
            <p:cNvSpPr/>
            <p:nvPr/>
          </p:nvSpPr>
          <p:spPr>
            <a:xfrm>
              <a:off x="4943851" y="3290036"/>
              <a:ext cx="601416" cy="491396"/>
            </a:xfrm>
            <a:prstGeom prst="roundRect">
              <a:avLst/>
            </a:prstGeom>
            <a:gradFill flip="none" rotWithShape="1">
              <a:gsLst>
                <a:gs pos="49000">
                  <a:schemeClr val="bg1">
                    <a:alpha val="0"/>
                  </a:schemeClr>
                </a:gs>
                <a:gs pos="91000">
                  <a:schemeClr val="accent1">
                    <a:lumMod val="50000"/>
                  </a:schemeClr>
                </a:gs>
                <a:gs pos="50000">
                  <a:schemeClr val="accent1">
                    <a:lumMod val="75000"/>
                  </a:schemeClr>
                </a:gs>
              </a:gsLst>
              <a:lin ang="16200000" scaled="0"/>
              <a:tileRect/>
            </a:gradFill>
            <a:ln>
              <a:noFill/>
            </a:ln>
            <a:effectLst/>
            <a:scene3d>
              <a:camera prst="orthographicFront"/>
              <a:lightRig rig="threePt" dir="t"/>
            </a:scene3d>
            <a:sp3d>
              <a:bevelT w="38100" h="38100"/>
            </a:sp3d>
          </p:spPr>
          <p:style>
            <a:lnRef idx="2">
              <a:schemeClr val="accent1">
                <a:shade val="50000"/>
              </a:schemeClr>
            </a:lnRef>
            <a:fillRef idx="1">
              <a:schemeClr val="accent1"/>
            </a:fillRef>
            <a:effectRef idx="0">
              <a:schemeClr val="accent1"/>
            </a:effectRef>
            <a:fontRef idx="minor">
              <a:schemeClr val="lt1"/>
            </a:fontRef>
          </p:style>
          <p:txBody>
            <a:bodyPr lIns="34259" tIns="18288" rIns="34259" bIns="17128" rtlCol="0" anchor="t"/>
            <a:lstStyle/>
            <a:p>
              <a:pPr algn="ctr" fontAlgn="base">
                <a:lnSpc>
                  <a:spcPct val="90000"/>
                </a:lnSpc>
                <a:spcBef>
                  <a:spcPts val="1066"/>
                </a:spcBef>
                <a:spcAft>
                  <a:spcPct val="0"/>
                </a:spcAft>
                <a:buClr>
                  <a:srgbClr val="667263"/>
                </a:buClr>
              </a:pPr>
              <a:r>
                <a:rPr lang="en-US" sz="500" b="1" kern="0" dirty="0">
                  <a:solidFill>
                    <a:srgbClr val="FFFFFF"/>
                  </a:solidFill>
                  <a:cs typeface="Arial" pitchFamily="34" charset="0"/>
                </a:rPr>
                <a:t>SAAS HCM</a:t>
              </a:r>
            </a:p>
          </p:txBody>
        </p:sp>
        <p:sp>
          <p:nvSpPr>
            <p:cNvPr id="302" name="TextBox 301"/>
            <p:cNvSpPr txBox="1"/>
            <p:nvPr/>
          </p:nvSpPr>
          <p:spPr>
            <a:xfrm>
              <a:off x="4906062" y="3376876"/>
              <a:ext cx="669609" cy="111569"/>
            </a:xfrm>
            <a:prstGeom prst="rect">
              <a:avLst/>
            </a:prstGeom>
            <a:noFill/>
          </p:spPr>
          <p:txBody>
            <a:bodyPr wrap="square" rtlCol="0">
              <a:spAutoFit/>
            </a:bodyPr>
            <a:lstStyle/>
            <a:p>
              <a:pPr algn="ctr" fontAlgn="base">
                <a:lnSpc>
                  <a:spcPct val="90000"/>
                </a:lnSpc>
                <a:spcBef>
                  <a:spcPct val="50000"/>
                </a:spcBef>
                <a:spcAft>
                  <a:spcPct val="0"/>
                </a:spcAft>
                <a:buClr>
                  <a:srgbClr val="667263"/>
                </a:buClr>
              </a:pPr>
              <a:r>
                <a:rPr lang="en-US" sz="400" b="1" kern="0" dirty="0">
                  <a:solidFill>
                    <a:prstClr val="white"/>
                  </a:solidFill>
                  <a:effectLst>
                    <a:outerShdw blurRad="50800" dist="12700" dir="2700000" algn="tl" rotWithShape="0">
                      <a:srgbClr val="000000">
                        <a:alpha val="34000"/>
                      </a:srgbClr>
                    </a:outerShdw>
                  </a:effectLst>
                  <a:cs typeface="Arial"/>
                </a:rPr>
                <a:t>LEARNING</a:t>
              </a:r>
            </a:p>
          </p:txBody>
        </p:sp>
        <p:sp>
          <p:nvSpPr>
            <p:cNvPr id="305" name="Rounded Rectangle 304"/>
            <p:cNvSpPr/>
            <p:nvPr/>
          </p:nvSpPr>
          <p:spPr>
            <a:xfrm>
              <a:off x="5618110" y="3290036"/>
              <a:ext cx="601416" cy="491396"/>
            </a:xfrm>
            <a:prstGeom prst="roundRect">
              <a:avLst/>
            </a:prstGeom>
            <a:gradFill flip="none" rotWithShape="1">
              <a:gsLst>
                <a:gs pos="49000">
                  <a:schemeClr val="bg1">
                    <a:alpha val="0"/>
                  </a:schemeClr>
                </a:gs>
                <a:gs pos="91000">
                  <a:schemeClr val="accent1">
                    <a:lumMod val="50000"/>
                  </a:schemeClr>
                </a:gs>
                <a:gs pos="50000">
                  <a:schemeClr val="accent1">
                    <a:lumMod val="75000"/>
                  </a:schemeClr>
                </a:gs>
              </a:gsLst>
              <a:lin ang="16200000" scaled="0"/>
              <a:tileRect/>
            </a:gradFill>
            <a:ln>
              <a:noFill/>
            </a:ln>
            <a:effectLst/>
            <a:scene3d>
              <a:camera prst="orthographicFront"/>
              <a:lightRig rig="threePt" dir="t"/>
            </a:scene3d>
            <a:sp3d>
              <a:bevelT w="38100" h="38100"/>
            </a:sp3d>
          </p:spPr>
          <p:style>
            <a:lnRef idx="2">
              <a:schemeClr val="accent1">
                <a:shade val="50000"/>
              </a:schemeClr>
            </a:lnRef>
            <a:fillRef idx="1">
              <a:schemeClr val="accent1"/>
            </a:fillRef>
            <a:effectRef idx="0">
              <a:schemeClr val="accent1"/>
            </a:effectRef>
            <a:fontRef idx="minor">
              <a:schemeClr val="lt1"/>
            </a:fontRef>
          </p:style>
          <p:txBody>
            <a:bodyPr lIns="34259" tIns="18288" rIns="34259" bIns="17128" rtlCol="0" anchor="t"/>
            <a:lstStyle/>
            <a:p>
              <a:pPr algn="ctr" fontAlgn="base">
                <a:lnSpc>
                  <a:spcPct val="90000"/>
                </a:lnSpc>
                <a:spcBef>
                  <a:spcPts val="1066"/>
                </a:spcBef>
                <a:spcAft>
                  <a:spcPct val="0"/>
                </a:spcAft>
                <a:buClr>
                  <a:srgbClr val="667263"/>
                </a:buClr>
              </a:pPr>
              <a:r>
                <a:rPr lang="en-US" sz="500" b="1" kern="0" dirty="0">
                  <a:solidFill>
                    <a:srgbClr val="FFFFFF"/>
                  </a:solidFill>
                  <a:cs typeface="Arial" pitchFamily="34" charset="0"/>
                </a:rPr>
                <a:t>SAAS HCM</a:t>
              </a:r>
            </a:p>
            <a:p>
              <a:pPr algn="ctr" fontAlgn="base">
                <a:lnSpc>
                  <a:spcPct val="90000"/>
                </a:lnSpc>
                <a:spcBef>
                  <a:spcPts val="1066"/>
                </a:spcBef>
                <a:spcAft>
                  <a:spcPct val="0"/>
                </a:spcAft>
                <a:buClr>
                  <a:srgbClr val="667263"/>
                </a:buClr>
              </a:pPr>
              <a:endParaRPr lang="en-US" sz="500" b="1" kern="0" dirty="0">
                <a:solidFill>
                  <a:srgbClr val="FFFFFF"/>
                </a:solidFill>
                <a:cs typeface="Arial" pitchFamily="34" charset="0"/>
              </a:endParaRPr>
            </a:p>
          </p:txBody>
        </p:sp>
        <p:sp>
          <p:nvSpPr>
            <p:cNvPr id="306" name="TextBox 305"/>
            <p:cNvSpPr txBox="1"/>
            <p:nvPr/>
          </p:nvSpPr>
          <p:spPr>
            <a:xfrm>
              <a:off x="5580320" y="3376876"/>
              <a:ext cx="669609" cy="111569"/>
            </a:xfrm>
            <a:prstGeom prst="rect">
              <a:avLst/>
            </a:prstGeom>
            <a:noFill/>
          </p:spPr>
          <p:txBody>
            <a:bodyPr wrap="square" rtlCol="0">
              <a:spAutoFit/>
            </a:bodyPr>
            <a:lstStyle/>
            <a:p>
              <a:pPr algn="ctr" fontAlgn="base">
                <a:lnSpc>
                  <a:spcPct val="90000"/>
                </a:lnSpc>
                <a:spcBef>
                  <a:spcPct val="50000"/>
                </a:spcBef>
                <a:spcAft>
                  <a:spcPct val="0"/>
                </a:spcAft>
                <a:buClr>
                  <a:srgbClr val="667263"/>
                </a:buClr>
              </a:pPr>
              <a:r>
                <a:rPr lang="en-US" sz="400" b="1" kern="0" dirty="0">
                  <a:solidFill>
                    <a:prstClr val="white"/>
                  </a:solidFill>
                  <a:effectLst>
                    <a:outerShdw blurRad="50800" dist="12700" dir="2700000" algn="tl" rotWithShape="0">
                      <a:srgbClr val="000000">
                        <a:alpha val="34000"/>
                      </a:srgbClr>
                    </a:outerShdw>
                  </a:effectLst>
                  <a:cs typeface="Arial"/>
                </a:rPr>
                <a:t>TIME CARD</a:t>
              </a:r>
            </a:p>
          </p:txBody>
        </p:sp>
        <p:pic>
          <p:nvPicPr>
            <p:cNvPr id="335" name="Picture 3"/>
            <p:cNvPicPr>
              <a:picLocks noChangeArrowheads="1"/>
            </p:cNvPicPr>
            <p:nvPr/>
          </p:nvPicPr>
          <p:blipFill>
            <a:blip r:embed="rId12" cstate="email">
              <a:extLst>
                <a:ext uri="{28A0092B-C50C-407E-A947-70E740481C1C}">
                  <a14:useLocalDpi xmlns:a14="http://schemas.microsoft.com/office/drawing/2010/main" val="0"/>
                </a:ext>
              </a:extLst>
            </a:blip>
            <a:stretch>
              <a:fillRect/>
            </a:stretch>
          </p:blipFill>
          <p:spPr bwMode="auto">
            <a:xfrm>
              <a:off x="7686111" y="3406203"/>
              <a:ext cx="613990" cy="427520"/>
            </a:xfrm>
            <a:prstGeom prst="roundRect">
              <a:avLst/>
            </a:prstGeom>
            <a:noFill/>
            <a:ln w="9525">
              <a:noFill/>
              <a:miter lim="800000"/>
              <a:headEnd/>
              <a:tailEnd/>
            </a:ln>
            <a:effectLst/>
            <a:scene3d>
              <a:camera prst="orthographicFront"/>
              <a:lightRig rig="threePt" dir="t"/>
            </a:scene3d>
            <a:sp3d>
              <a:bevelT w="25400" h="25400"/>
            </a:sp3d>
          </p:spPr>
        </p:pic>
        <p:pic>
          <p:nvPicPr>
            <p:cNvPr id="324" name="Picture 3"/>
            <p:cNvPicPr>
              <a:picLocks noChangeArrowheads="1"/>
            </p:cNvPicPr>
            <p:nvPr/>
          </p:nvPicPr>
          <p:blipFill>
            <a:blip r:embed="rId13" cstate="email">
              <a:extLst>
                <a:ext uri="{28A0092B-C50C-407E-A947-70E740481C1C}">
                  <a14:useLocalDpi xmlns:a14="http://schemas.microsoft.com/office/drawing/2010/main" val="0"/>
                </a:ext>
              </a:extLst>
            </a:blip>
            <a:stretch>
              <a:fillRect/>
            </a:stretch>
          </p:blipFill>
          <p:spPr bwMode="auto">
            <a:xfrm>
              <a:off x="8367909" y="3461283"/>
              <a:ext cx="613990" cy="361170"/>
            </a:xfrm>
            <a:prstGeom prst="roundRect">
              <a:avLst/>
            </a:prstGeom>
            <a:noFill/>
            <a:ln w="9525">
              <a:noFill/>
              <a:miter lim="800000"/>
              <a:headEnd/>
              <a:tailEnd/>
            </a:ln>
            <a:effectLst/>
            <a:scene3d>
              <a:camera prst="orthographicFront"/>
              <a:lightRig rig="threePt" dir="t"/>
            </a:scene3d>
            <a:sp3d>
              <a:bevelT w="25400" h="25400"/>
            </a:sp3d>
          </p:spPr>
        </p:pic>
        <p:pic>
          <p:nvPicPr>
            <p:cNvPr id="148" name="Picture 3"/>
            <p:cNvPicPr>
              <a:picLocks noChangeArrowheads="1"/>
            </p:cNvPicPr>
            <p:nvPr/>
          </p:nvPicPr>
          <p:blipFill>
            <a:blip r:embed="rId14" cstate="email">
              <a:extLst>
                <a:ext uri="{28A0092B-C50C-407E-A947-70E740481C1C}">
                  <a14:useLocalDpi xmlns:a14="http://schemas.microsoft.com/office/drawing/2010/main" val="0"/>
                </a:ext>
              </a:extLst>
            </a:blip>
            <a:stretch>
              <a:fillRect/>
            </a:stretch>
          </p:blipFill>
          <p:spPr bwMode="auto">
            <a:xfrm>
              <a:off x="6298637" y="3493279"/>
              <a:ext cx="613990" cy="329567"/>
            </a:xfrm>
            <a:prstGeom prst="roundRect">
              <a:avLst/>
            </a:prstGeom>
            <a:noFill/>
            <a:ln w="9525">
              <a:noFill/>
              <a:miter lim="800000"/>
              <a:headEnd/>
              <a:tailEnd/>
            </a:ln>
            <a:effectLst/>
            <a:scene3d>
              <a:camera prst="orthographicFront"/>
              <a:lightRig rig="threePt" dir="t"/>
            </a:scene3d>
            <a:sp3d>
              <a:bevelT w="25400" h="25400"/>
            </a:sp3d>
          </p:spPr>
        </p:pic>
        <p:sp>
          <p:nvSpPr>
            <p:cNvPr id="149" name="Rounded Rectangle 148"/>
            <p:cNvSpPr/>
            <p:nvPr/>
          </p:nvSpPr>
          <p:spPr>
            <a:xfrm>
              <a:off x="6298639" y="3289969"/>
              <a:ext cx="613990" cy="501671"/>
            </a:xfrm>
            <a:prstGeom prst="roundRect">
              <a:avLst/>
            </a:prstGeom>
            <a:gradFill flip="none" rotWithShape="1">
              <a:gsLst>
                <a:gs pos="49000">
                  <a:schemeClr val="bg1">
                    <a:alpha val="0"/>
                  </a:schemeClr>
                </a:gs>
                <a:gs pos="91000">
                  <a:schemeClr val="accent1">
                    <a:lumMod val="50000"/>
                  </a:schemeClr>
                </a:gs>
                <a:gs pos="50000">
                  <a:schemeClr val="accent1">
                    <a:lumMod val="75000"/>
                  </a:schemeClr>
                </a:gs>
              </a:gsLst>
              <a:lin ang="16200000" scaled="0"/>
              <a:tileRect/>
            </a:gradFill>
            <a:ln>
              <a:noFill/>
            </a:ln>
            <a:effectLst/>
            <a:scene3d>
              <a:camera prst="orthographicFront"/>
              <a:lightRig rig="threePt" dir="t"/>
            </a:scene3d>
            <a:sp3d>
              <a:bevelT w="38100" h="38100"/>
            </a:sp3d>
          </p:spPr>
          <p:style>
            <a:lnRef idx="2">
              <a:schemeClr val="accent1">
                <a:shade val="50000"/>
              </a:schemeClr>
            </a:lnRef>
            <a:fillRef idx="1">
              <a:schemeClr val="accent1"/>
            </a:fillRef>
            <a:effectRef idx="0">
              <a:schemeClr val="accent1"/>
            </a:effectRef>
            <a:fontRef idx="minor">
              <a:schemeClr val="lt1"/>
            </a:fontRef>
          </p:style>
          <p:txBody>
            <a:bodyPr lIns="34259" tIns="18288" rIns="34259" bIns="17128" rtlCol="0" anchor="t"/>
            <a:lstStyle/>
            <a:p>
              <a:pPr algn="ctr" fontAlgn="base">
                <a:lnSpc>
                  <a:spcPct val="90000"/>
                </a:lnSpc>
                <a:spcBef>
                  <a:spcPts val="1066"/>
                </a:spcBef>
                <a:spcAft>
                  <a:spcPct val="0"/>
                </a:spcAft>
                <a:buClr>
                  <a:srgbClr val="667263"/>
                </a:buClr>
              </a:pPr>
              <a:r>
                <a:rPr lang="en-US" sz="500" b="1" kern="0" dirty="0">
                  <a:solidFill>
                    <a:srgbClr val="FFFFFF"/>
                  </a:solidFill>
                  <a:cs typeface="Arial" pitchFamily="34" charset="0"/>
                </a:rPr>
                <a:t>PeopleSoft</a:t>
              </a:r>
            </a:p>
          </p:txBody>
        </p:sp>
        <p:sp>
          <p:nvSpPr>
            <p:cNvPr id="150" name="TextBox 149"/>
            <p:cNvSpPr txBox="1"/>
            <p:nvPr/>
          </p:nvSpPr>
          <p:spPr>
            <a:xfrm>
              <a:off x="6260058" y="3378626"/>
              <a:ext cx="683610" cy="111569"/>
            </a:xfrm>
            <a:prstGeom prst="rect">
              <a:avLst/>
            </a:prstGeom>
            <a:noFill/>
          </p:spPr>
          <p:txBody>
            <a:bodyPr wrap="square" rtlCol="0">
              <a:spAutoFit/>
            </a:bodyPr>
            <a:lstStyle/>
            <a:p>
              <a:pPr algn="ctr" fontAlgn="base">
                <a:lnSpc>
                  <a:spcPct val="90000"/>
                </a:lnSpc>
                <a:spcBef>
                  <a:spcPct val="50000"/>
                </a:spcBef>
                <a:spcAft>
                  <a:spcPct val="0"/>
                </a:spcAft>
                <a:buClr>
                  <a:srgbClr val="667263"/>
                </a:buClr>
              </a:pPr>
              <a:r>
                <a:rPr lang="en-US" sz="400" b="1" kern="0" dirty="0">
                  <a:solidFill>
                    <a:prstClr val="white"/>
                  </a:solidFill>
                  <a:effectLst>
                    <a:outerShdw blurRad="50800" dist="12700" dir="2700000" algn="tl" rotWithShape="0">
                      <a:srgbClr val="000000">
                        <a:alpha val="34000"/>
                      </a:srgbClr>
                    </a:outerShdw>
                  </a:effectLst>
                  <a:cs typeface="Arial"/>
                </a:rPr>
                <a:t>MAINTENANCE SERVICE REQUEST</a:t>
              </a:r>
            </a:p>
          </p:txBody>
        </p:sp>
        <p:pic>
          <p:nvPicPr>
            <p:cNvPr id="188" name="Picture 3"/>
            <p:cNvPicPr>
              <a:picLocks noChangeArrowheads="1"/>
            </p:cNvPicPr>
            <p:nvPr/>
          </p:nvPicPr>
          <p:blipFill rotWithShape="1">
            <a:blip r:embed="rId15" cstate="email">
              <a:extLst>
                <a:ext uri="{28A0092B-C50C-407E-A947-70E740481C1C}">
                  <a14:useLocalDpi xmlns:a14="http://schemas.microsoft.com/office/drawing/2010/main" val="0"/>
                </a:ext>
              </a:extLst>
            </a:blip>
            <a:srcRect/>
            <a:stretch/>
          </p:blipFill>
          <p:spPr bwMode="auto">
            <a:xfrm>
              <a:off x="6999201" y="3518858"/>
              <a:ext cx="613990" cy="315682"/>
            </a:xfrm>
            <a:prstGeom prst="roundRect">
              <a:avLst/>
            </a:prstGeom>
            <a:noFill/>
            <a:ln w="9525">
              <a:noFill/>
              <a:miter lim="800000"/>
              <a:headEnd/>
              <a:tailEnd/>
            </a:ln>
            <a:effectLst/>
            <a:scene3d>
              <a:camera prst="orthographicFront"/>
              <a:lightRig rig="threePt" dir="t"/>
            </a:scene3d>
            <a:sp3d>
              <a:bevelT w="25400" h="25400"/>
            </a:sp3d>
          </p:spPr>
        </p:pic>
        <p:sp>
          <p:nvSpPr>
            <p:cNvPr id="189" name="Rounded Rectangle 188"/>
            <p:cNvSpPr/>
            <p:nvPr/>
          </p:nvSpPr>
          <p:spPr>
            <a:xfrm>
              <a:off x="6999202" y="3298343"/>
              <a:ext cx="613990" cy="501671"/>
            </a:xfrm>
            <a:prstGeom prst="roundRect">
              <a:avLst/>
            </a:prstGeom>
            <a:gradFill flip="none" rotWithShape="1">
              <a:gsLst>
                <a:gs pos="49000">
                  <a:schemeClr val="bg1">
                    <a:alpha val="0"/>
                  </a:schemeClr>
                </a:gs>
                <a:gs pos="91000">
                  <a:schemeClr val="accent1">
                    <a:lumMod val="50000"/>
                  </a:schemeClr>
                </a:gs>
                <a:gs pos="50000">
                  <a:schemeClr val="accent1">
                    <a:lumMod val="75000"/>
                  </a:schemeClr>
                </a:gs>
              </a:gsLst>
              <a:lin ang="16200000" scaled="0"/>
              <a:tileRect/>
            </a:gradFill>
            <a:ln>
              <a:noFill/>
            </a:ln>
            <a:effectLst/>
            <a:scene3d>
              <a:camera prst="orthographicFront"/>
              <a:lightRig rig="threePt" dir="t"/>
            </a:scene3d>
            <a:sp3d>
              <a:bevelT w="38100" h="38100"/>
            </a:sp3d>
          </p:spPr>
          <p:style>
            <a:lnRef idx="2">
              <a:schemeClr val="accent1">
                <a:shade val="50000"/>
              </a:schemeClr>
            </a:lnRef>
            <a:fillRef idx="1">
              <a:schemeClr val="accent1"/>
            </a:fillRef>
            <a:effectRef idx="0">
              <a:schemeClr val="accent1"/>
            </a:effectRef>
            <a:fontRef idx="minor">
              <a:schemeClr val="lt1"/>
            </a:fontRef>
          </p:style>
          <p:txBody>
            <a:bodyPr lIns="34259" tIns="18288" rIns="34259" bIns="17128" rtlCol="0" anchor="t"/>
            <a:lstStyle/>
            <a:p>
              <a:pPr algn="ctr" fontAlgn="base">
                <a:lnSpc>
                  <a:spcPct val="90000"/>
                </a:lnSpc>
                <a:spcBef>
                  <a:spcPts val="1066"/>
                </a:spcBef>
                <a:spcAft>
                  <a:spcPct val="0"/>
                </a:spcAft>
                <a:buClr>
                  <a:srgbClr val="667263"/>
                </a:buClr>
              </a:pPr>
              <a:r>
                <a:rPr lang="en-US" sz="500" b="1" kern="0" dirty="0">
                  <a:solidFill>
                    <a:srgbClr val="FFFFFF"/>
                  </a:solidFill>
                  <a:cs typeface="Arial" pitchFamily="34" charset="0"/>
                </a:rPr>
                <a:t>JD Edwards</a:t>
              </a:r>
            </a:p>
          </p:txBody>
        </p:sp>
        <p:sp>
          <p:nvSpPr>
            <p:cNvPr id="190" name="TextBox 189"/>
            <p:cNvSpPr txBox="1"/>
            <p:nvPr/>
          </p:nvSpPr>
          <p:spPr>
            <a:xfrm>
              <a:off x="6960622" y="3386998"/>
              <a:ext cx="683610" cy="111569"/>
            </a:xfrm>
            <a:prstGeom prst="rect">
              <a:avLst/>
            </a:prstGeom>
            <a:noFill/>
          </p:spPr>
          <p:txBody>
            <a:bodyPr wrap="square" rtlCol="0">
              <a:spAutoFit/>
            </a:bodyPr>
            <a:lstStyle/>
            <a:p>
              <a:pPr algn="ctr" fontAlgn="base">
                <a:lnSpc>
                  <a:spcPct val="90000"/>
                </a:lnSpc>
                <a:spcBef>
                  <a:spcPct val="50000"/>
                </a:spcBef>
                <a:spcAft>
                  <a:spcPct val="0"/>
                </a:spcAft>
                <a:buClr>
                  <a:srgbClr val="667263"/>
                </a:buClr>
              </a:pPr>
              <a:r>
                <a:rPr lang="en-US" sz="400" b="1" kern="0" dirty="0">
                  <a:solidFill>
                    <a:prstClr val="white"/>
                  </a:solidFill>
                  <a:effectLst>
                    <a:outerShdw blurRad="50800" dist="12700" dir="2700000" algn="tl" rotWithShape="0">
                      <a:srgbClr val="000000">
                        <a:alpha val="34000"/>
                      </a:srgbClr>
                    </a:outerShdw>
                  </a:effectLst>
                  <a:cs typeface="Arial"/>
                </a:rPr>
                <a:t>EXPENSES</a:t>
              </a:r>
            </a:p>
          </p:txBody>
        </p:sp>
        <p:sp>
          <p:nvSpPr>
            <p:cNvPr id="229" name="Rounded Rectangle 228"/>
            <p:cNvSpPr/>
            <p:nvPr/>
          </p:nvSpPr>
          <p:spPr>
            <a:xfrm>
              <a:off x="7685017" y="3293865"/>
              <a:ext cx="613990" cy="501671"/>
            </a:xfrm>
            <a:prstGeom prst="roundRect">
              <a:avLst/>
            </a:prstGeom>
            <a:gradFill flip="none" rotWithShape="1">
              <a:gsLst>
                <a:gs pos="49000">
                  <a:schemeClr val="bg1">
                    <a:alpha val="0"/>
                  </a:schemeClr>
                </a:gs>
                <a:gs pos="91000">
                  <a:schemeClr val="accent1">
                    <a:lumMod val="50000"/>
                  </a:schemeClr>
                </a:gs>
                <a:gs pos="50000">
                  <a:schemeClr val="accent1">
                    <a:lumMod val="75000"/>
                  </a:schemeClr>
                </a:gs>
              </a:gsLst>
              <a:lin ang="16200000" scaled="0"/>
              <a:tileRect/>
            </a:gradFill>
            <a:ln>
              <a:noFill/>
            </a:ln>
            <a:effectLst/>
            <a:scene3d>
              <a:camera prst="orthographicFront"/>
              <a:lightRig rig="threePt" dir="t"/>
            </a:scene3d>
            <a:sp3d>
              <a:bevelT w="38100" h="38100"/>
            </a:sp3d>
          </p:spPr>
          <p:style>
            <a:lnRef idx="2">
              <a:schemeClr val="accent1">
                <a:shade val="50000"/>
              </a:schemeClr>
            </a:lnRef>
            <a:fillRef idx="1">
              <a:schemeClr val="accent1"/>
            </a:fillRef>
            <a:effectRef idx="0">
              <a:schemeClr val="accent1"/>
            </a:effectRef>
            <a:fontRef idx="minor">
              <a:schemeClr val="lt1"/>
            </a:fontRef>
          </p:style>
          <p:txBody>
            <a:bodyPr lIns="34259" tIns="18288" rIns="34259" bIns="17128" rtlCol="0" anchor="t"/>
            <a:lstStyle/>
            <a:p>
              <a:pPr algn="ctr" fontAlgn="base">
                <a:lnSpc>
                  <a:spcPct val="90000"/>
                </a:lnSpc>
                <a:spcBef>
                  <a:spcPts val="1066"/>
                </a:spcBef>
                <a:spcAft>
                  <a:spcPct val="0"/>
                </a:spcAft>
                <a:buClr>
                  <a:srgbClr val="667263"/>
                </a:buClr>
              </a:pPr>
              <a:r>
                <a:rPr lang="en-US" sz="500" b="1" kern="0" spc="-27" dirty="0">
                  <a:solidFill>
                    <a:srgbClr val="FFFFFF"/>
                  </a:solidFill>
                  <a:cs typeface="Arial" pitchFamily="34" charset="0"/>
                </a:rPr>
                <a:t>E-Business Suite</a:t>
              </a:r>
            </a:p>
          </p:txBody>
        </p:sp>
        <p:sp>
          <p:nvSpPr>
            <p:cNvPr id="230" name="TextBox 229"/>
            <p:cNvSpPr txBox="1"/>
            <p:nvPr/>
          </p:nvSpPr>
          <p:spPr>
            <a:xfrm>
              <a:off x="7646436" y="3382520"/>
              <a:ext cx="683610" cy="111569"/>
            </a:xfrm>
            <a:prstGeom prst="rect">
              <a:avLst/>
            </a:prstGeom>
            <a:noFill/>
          </p:spPr>
          <p:txBody>
            <a:bodyPr wrap="square" rtlCol="0">
              <a:spAutoFit/>
            </a:bodyPr>
            <a:lstStyle/>
            <a:p>
              <a:pPr algn="ctr" fontAlgn="base">
                <a:lnSpc>
                  <a:spcPct val="90000"/>
                </a:lnSpc>
                <a:spcBef>
                  <a:spcPct val="50000"/>
                </a:spcBef>
                <a:spcAft>
                  <a:spcPct val="0"/>
                </a:spcAft>
                <a:buClr>
                  <a:srgbClr val="667263"/>
                </a:buClr>
              </a:pPr>
              <a:r>
                <a:rPr lang="en-US" sz="400" b="1" kern="0" dirty="0">
                  <a:solidFill>
                    <a:prstClr val="white"/>
                  </a:solidFill>
                  <a:effectLst>
                    <a:outerShdw blurRad="50800" dist="12700" dir="2700000" algn="tl" rotWithShape="0">
                      <a:srgbClr val="000000">
                        <a:alpha val="34000"/>
                      </a:srgbClr>
                    </a:outerShdw>
                  </a:effectLst>
                  <a:cs typeface="Arial"/>
                </a:rPr>
                <a:t>REQUISITION</a:t>
              </a:r>
            </a:p>
          </p:txBody>
        </p:sp>
        <p:sp>
          <p:nvSpPr>
            <p:cNvPr id="269" name="Rounded Rectangle 268"/>
            <p:cNvSpPr/>
            <p:nvPr/>
          </p:nvSpPr>
          <p:spPr>
            <a:xfrm>
              <a:off x="8370831" y="3289599"/>
              <a:ext cx="613990" cy="501671"/>
            </a:xfrm>
            <a:prstGeom prst="roundRect">
              <a:avLst/>
            </a:prstGeom>
            <a:gradFill flip="none" rotWithShape="1">
              <a:gsLst>
                <a:gs pos="49000">
                  <a:schemeClr val="bg1">
                    <a:alpha val="0"/>
                  </a:schemeClr>
                </a:gs>
                <a:gs pos="91000">
                  <a:schemeClr val="accent1">
                    <a:lumMod val="50000"/>
                  </a:schemeClr>
                </a:gs>
                <a:gs pos="50000">
                  <a:schemeClr val="accent1">
                    <a:lumMod val="75000"/>
                  </a:schemeClr>
                </a:gs>
              </a:gsLst>
              <a:lin ang="16200000" scaled="0"/>
              <a:tileRect/>
            </a:gradFill>
            <a:ln>
              <a:noFill/>
            </a:ln>
            <a:effectLst/>
            <a:scene3d>
              <a:camera prst="orthographicFront"/>
              <a:lightRig rig="threePt" dir="t"/>
            </a:scene3d>
            <a:sp3d>
              <a:bevelT w="38100" h="38100"/>
            </a:sp3d>
          </p:spPr>
          <p:style>
            <a:lnRef idx="2">
              <a:schemeClr val="accent1">
                <a:shade val="50000"/>
              </a:schemeClr>
            </a:lnRef>
            <a:fillRef idx="1">
              <a:schemeClr val="accent1"/>
            </a:fillRef>
            <a:effectRef idx="0">
              <a:schemeClr val="accent1"/>
            </a:effectRef>
            <a:fontRef idx="minor">
              <a:schemeClr val="lt1"/>
            </a:fontRef>
          </p:style>
          <p:txBody>
            <a:bodyPr lIns="34259" tIns="18288" rIns="34259" bIns="17128" rtlCol="0" anchor="t"/>
            <a:lstStyle/>
            <a:p>
              <a:pPr algn="ctr" fontAlgn="base">
                <a:lnSpc>
                  <a:spcPct val="90000"/>
                </a:lnSpc>
                <a:spcBef>
                  <a:spcPts val="1066"/>
                </a:spcBef>
                <a:spcAft>
                  <a:spcPct val="0"/>
                </a:spcAft>
                <a:buClr>
                  <a:srgbClr val="667263"/>
                </a:buClr>
              </a:pPr>
              <a:r>
                <a:rPr lang="en-US" sz="500" b="1" kern="0" dirty="0">
                  <a:solidFill>
                    <a:srgbClr val="FFFFFF"/>
                  </a:solidFill>
                  <a:cs typeface="Arial" pitchFamily="34" charset="0"/>
                </a:rPr>
                <a:t>SAAS HCM</a:t>
              </a:r>
            </a:p>
          </p:txBody>
        </p:sp>
        <p:sp>
          <p:nvSpPr>
            <p:cNvPr id="270" name="TextBox 269"/>
            <p:cNvSpPr txBox="1"/>
            <p:nvPr/>
          </p:nvSpPr>
          <p:spPr>
            <a:xfrm>
              <a:off x="8332251" y="3378254"/>
              <a:ext cx="683610" cy="111569"/>
            </a:xfrm>
            <a:prstGeom prst="rect">
              <a:avLst/>
            </a:prstGeom>
            <a:noFill/>
          </p:spPr>
          <p:txBody>
            <a:bodyPr wrap="square" rtlCol="0">
              <a:spAutoFit/>
            </a:bodyPr>
            <a:lstStyle/>
            <a:p>
              <a:pPr algn="ctr" fontAlgn="base">
                <a:lnSpc>
                  <a:spcPct val="90000"/>
                </a:lnSpc>
                <a:spcBef>
                  <a:spcPct val="50000"/>
                </a:spcBef>
                <a:spcAft>
                  <a:spcPct val="0"/>
                </a:spcAft>
                <a:buClr>
                  <a:srgbClr val="667263"/>
                </a:buClr>
              </a:pPr>
              <a:r>
                <a:rPr lang="en-US" sz="400" b="1" kern="0" dirty="0">
                  <a:solidFill>
                    <a:prstClr val="white"/>
                  </a:solidFill>
                  <a:effectLst>
                    <a:outerShdw blurRad="50800" dist="12700" dir="2700000" algn="tl" rotWithShape="0">
                      <a:srgbClr val="000000">
                        <a:alpha val="34000"/>
                      </a:srgbClr>
                    </a:outerShdw>
                  </a:effectLst>
                  <a:cs typeface="Arial"/>
                </a:rPr>
                <a:t>APPROVALS</a:t>
              </a:r>
            </a:p>
          </p:txBody>
        </p:sp>
      </p:grpSp>
      <p:grpSp>
        <p:nvGrpSpPr>
          <p:cNvPr id="4" name="Group 16"/>
          <p:cNvGrpSpPr/>
          <p:nvPr/>
        </p:nvGrpSpPr>
        <p:grpSpPr>
          <a:xfrm>
            <a:off x="6529767" y="1062943"/>
            <a:ext cx="5496387" cy="781687"/>
            <a:chOff x="4898601" y="797207"/>
            <a:chExt cx="4123364" cy="586265"/>
          </a:xfrm>
        </p:grpSpPr>
        <p:grpSp>
          <p:nvGrpSpPr>
            <p:cNvPr id="5" name="Group 158"/>
            <p:cNvGrpSpPr/>
            <p:nvPr/>
          </p:nvGrpSpPr>
          <p:grpSpPr>
            <a:xfrm>
              <a:off x="4898601" y="797207"/>
              <a:ext cx="683610" cy="584127"/>
              <a:chOff x="742950" y="799820"/>
              <a:chExt cx="792480" cy="677154"/>
            </a:xfrm>
          </p:grpSpPr>
          <p:pic>
            <p:nvPicPr>
              <p:cNvPr id="67" name="Picture 3"/>
              <p:cNvPicPr>
                <a:picLocks noChangeArrowheads="1"/>
              </p:cNvPicPr>
              <p:nvPr/>
            </p:nvPicPr>
            <p:blipFill rotWithShape="1">
              <a:blip r:embed="rId16" cstate="email">
                <a:extLst>
                  <a:ext uri="{28A0092B-C50C-407E-A947-70E740481C1C}">
                    <a14:useLocalDpi xmlns:a14="http://schemas.microsoft.com/office/drawing/2010/main" val="0"/>
                  </a:ext>
                </a:extLst>
              </a:blip>
              <a:srcRect t="-52332"/>
              <a:stretch/>
            </p:blipFill>
            <p:spPr bwMode="auto">
              <a:xfrm>
                <a:off x="787673" y="799820"/>
                <a:ext cx="711773" cy="677154"/>
              </a:xfrm>
              <a:prstGeom prst="roundRect">
                <a:avLst/>
              </a:prstGeom>
              <a:noFill/>
              <a:ln w="9525">
                <a:noFill/>
                <a:miter lim="800000"/>
                <a:headEnd/>
                <a:tailEnd/>
              </a:ln>
              <a:effectLst/>
              <a:scene3d>
                <a:camera prst="orthographicFront"/>
                <a:lightRig rig="threePt" dir="t"/>
              </a:scene3d>
              <a:sp3d>
                <a:bevelT w="25400" h="25400"/>
              </a:sp3d>
            </p:spPr>
          </p:pic>
          <p:sp>
            <p:nvSpPr>
              <p:cNvPr id="68" name="Rounded Rectangle 67"/>
              <p:cNvSpPr/>
              <p:nvPr/>
            </p:nvSpPr>
            <p:spPr>
              <a:xfrm>
                <a:off x="787674" y="851382"/>
                <a:ext cx="711773" cy="581566"/>
              </a:xfrm>
              <a:prstGeom prst="roundRect">
                <a:avLst/>
              </a:prstGeom>
              <a:gradFill flip="none" rotWithShape="1">
                <a:gsLst>
                  <a:gs pos="49000">
                    <a:schemeClr val="bg1">
                      <a:alpha val="0"/>
                    </a:schemeClr>
                  </a:gs>
                  <a:gs pos="91000">
                    <a:schemeClr val="accent1">
                      <a:lumMod val="50000"/>
                    </a:schemeClr>
                  </a:gs>
                  <a:gs pos="50000">
                    <a:schemeClr val="accent1">
                      <a:lumMod val="75000"/>
                    </a:schemeClr>
                  </a:gs>
                </a:gsLst>
                <a:lin ang="16200000" scaled="0"/>
                <a:tileRect/>
              </a:gradFill>
              <a:ln>
                <a:noFill/>
              </a:ln>
              <a:effectLst/>
              <a:scene3d>
                <a:camera prst="orthographicFront"/>
                <a:lightRig rig="threePt" dir="t"/>
              </a:scene3d>
              <a:sp3d>
                <a:bevelT w="38100" h="38100"/>
              </a:sp3d>
            </p:spPr>
            <p:style>
              <a:lnRef idx="2">
                <a:schemeClr val="accent1">
                  <a:shade val="50000"/>
                </a:schemeClr>
              </a:lnRef>
              <a:fillRef idx="1">
                <a:schemeClr val="accent1"/>
              </a:fillRef>
              <a:effectRef idx="0">
                <a:schemeClr val="accent1"/>
              </a:effectRef>
              <a:fontRef idx="minor">
                <a:schemeClr val="lt1"/>
              </a:fontRef>
            </p:style>
            <p:txBody>
              <a:bodyPr lIns="34259" tIns="18288" rIns="34259" bIns="17128" rtlCol="0" anchor="t"/>
              <a:lstStyle/>
              <a:p>
                <a:pPr algn="ctr" fontAlgn="base">
                  <a:lnSpc>
                    <a:spcPct val="90000"/>
                  </a:lnSpc>
                  <a:spcBef>
                    <a:spcPts val="1066"/>
                  </a:spcBef>
                  <a:spcAft>
                    <a:spcPct val="0"/>
                  </a:spcAft>
                  <a:buClr>
                    <a:srgbClr val="667263"/>
                  </a:buClr>
                </a:pPr>
                <a:r>
                  <a:rPr lang="en-US" sz="500" b="1" kern="0" dirty="0">
                    <a:solidFill>
                      <a:srgbClr val="FFFFFF"/>
                    </a:solidFill>
                    <a:cs typeface="Arial" pitchFamily="34" charset="0"/>
                  </a:rPr>
                  <a:t>PeopleSoft</a:t>
                </a:r>
              </a:p>
            </p:txBody>
          </p:sp>
          <p:sp>
            <p:nvSpPr>
              <p:cNvPr id="69" name="TextBox 68"/>
              <p:cNvSpPr txBox="1"/>
              <p:nvPr/>
            </p:nvSpPr>
            <p:spPr>
              <a:xfrm>
                <a:off x="742950" y="954157"/>
                <a:ext cx="792480" cy="129338"/>
              </a:xfrm>
              <a:prstGeom prst="rect">
                <a:avLst/>
              </a:prstGeom>
              <a:noFill/>
            </p:spPr>
            <p:txBody>
              <a:bodyPr wrap="square" rtlCol="0">
                <a:spAutoFit/>
              </a:bodyPr>
              <a:lstStyle/>
              <a:p>
                <a:pPr algn="ctr" fontAlgn="base">
                  <a:lnSpc>
                    <a:spcPct val="90000"/>
                  </a:lnSpc>
                  <a:spcBef>
                    <a:spcPct val="50000"/>
                  </a:spcBef>
                  <a:spcAft>
                    <a:spcPct val="0"/>
                  </a:spcAft>
                  <a:buClr>
                    <a:srgbClr val="667263"/>
                  </a:buClr>
                </a:pPr>
                <a:r>
                  <a:rPr lang="en-US" sz="400" b="1" dirty="0">
                    <a:solidFill>
                      <a:prstClr val="white"/>
                    </a:solidFill>
                    <a:effectLst>
                      <a:outerShdw blurRad="38100" dist="12700" dir="2700000" algn="tl" rotWithShape="0">
                        <a:srgbClr val="000000">
                          <a:alpha val="43000"/>
                        </a:srgbClr>
                      </a:outerShdw>
                    </a:effectLst>
                  </a:rPr>
                  <a:t>TIME REPORTING</a:t>
                </a:r>
                <a:endParaRPr lang="en-US" sz="400" b="1" kern="0" dirty="0">
                  <a:solidFill>
                    <a:prstClr val="white"/>
                  </a:solidFill>
                  <a:effectLst>
                    <a:outerShdw blurRad="50800" dist="12700" dir="2700000" algn="tl" rotWithShape="0">
                      <a:srgbClr val="000000">
                        <a:alpha val="34000"/>
                      </a:srgbClr>
                    </a:outerShdw>
                  </a:effectLst>
                  <a:cs typeface="Arial"/>
                </a:endParaRPr>
              </a:p>
            </p:txBody>
          </p:sp>
        </p:grpSp>
        <p:grpSp>
          <p:nvGrpSpPr>
            <p:cNvPr id="6" name="Group 178"/>
            <p:cNvGrpSpPr/>
            <p:nvPr/>
          </p:nvGrpSpPr>
          <p:grpSpPr>
            <a:xfrm>
              <a:off x="5581703" y="841686"/>
              <a:ext cx="683610" cy="529957"/>
              <a:chOff x="1551940" y="851382"/>
              <a:chExt cx="792480" cy="614357"/>
            </a:xfrm>
          </p:grpSpPr>
          <p:pic>
            <p:nvPicPr>
              <p:cNvPr id="116" name="Picture 3"/>
              <p:cNvPicPr>
                <a:picLocks noChangeArrowheads="1"/>
              </p:cNvPicPr>
              <p:nvPr/>
            </p:nvPicPr>
            <p:blipFill rotWithShape="1">
              <a:blip r:embed="rId17" cstate="email">
                <a:extLst>
                  <a:ext uri="{28A0092B-C50C-407E-A947-70E740481C1C}">
                    <a14:useLocalDpi xmlns:a14="http://schemas.microsoft.com/office/drawing/2010/main" val="0"/>
                  </a:ext>
                </a:extLst>
              </a:blip>
              <a:srcRect t="-5782"/>
              <a:stretch/>
            </p:blipFill>
            <p:spPr bwMode="auto">
              <a:xfrm>
                <a:off x="1596663" y="1090083"/>
                <a:ext cx="711773" cy="375656"/>
              </a:xfrm>
              <a:prstGeom prst="roundRect">
                <a:avLst/>
              </a:prstGeom>
              <a:noFill/>
              <a:ln w="9525">
                <a:noFill/>
                <a:miter lim="800000"/>
                <a:headEnd/>
                <a:tailEnd/>
              </a:ln>
              <a:effectLst/>
              <a:scene3d>
                <a:camera prst="orthographicFront"/>
                <a:lightRig rig="threePt" dir="t"/>
              </a:scene3d>
              <a:sp3d>
                <a:bevelT w="25400" h="25400"/>
              </a:sp3d>
            </p:spPr>
          </p:pic>
          <p:sp>
            <p:nvSpPr>
              <p:cNvPr id="117" name="Rounded Rectangle 116"/>
              <p:cNvSpPr/>
              <p:nvPr/>
            </p:nvSpPr>
            <p:spPr>
              <a:xfrm>
                <a:off x="1596664" y="851382"/>
                <a:ext cx="711773" cy="581566"/>
              </a:xfrm>
              <a:prstGeom prst="roundRect">
                <a:avLst/>
              </a:prstGeom>
              <a:gradFill flip="none" rotWithShape="1">
                <a:gsLst>
                  <a:gs pos="49000">
                    <a:schemeClr val="bg1">
                      <a:alpha val="0"/>
                    </a:schemeClr>
                  </a:gs>
                  <a:gs pos="91000">
                    <a:schemeClr val="accent1">
                      <a:lumMod val="50000"/>
                    </a:schemeClr>
                  </a:gs>
                  <a:gs pos="50000">
                    <a:schemeClr val="accent1">
                      <a:lumMod val="75000"/>
                    </a:schemeClr>
                  </a:gs>
                </a:gsLst>
                <a:lin ang="16200000" scaled="0"/>
                <a:tileRect/>
              </a:gradFill>
              <a:ln>
                <a:noFill/>
              </a:ln>
              <a:effectLst/>
              <a:scene3d>
                <a:camera prst="orthographicFront"/>
                <a:lightRig rig="threePt" dir="t"/>
              </a:scene3d>
              <a:sp3d>
                <a:bevelT w="38100" h="38100"/>
              </a:sp3d>
            </p:spPr>
            <p:style>
              <a:lnRef idx="2">
                <a:schemeClr val="accent1">
                  <a:shade val="50000"/>
                </a:schemeClr>
              </a:lnRef>
              <a:fillRef idx="1">
                <a:schemeClr val="accent1"/>
              </a:fillRef>
              <a:effectRef idx="0">
                <a:schemeClr val="accent1"/>
              </a:effectRef>
              <a:fontRef idx="minor">
                <a:schemeClr val="lt1"/>
              </a:fontRef>
            </p:style>
            <p:txBody>
              <a:bodyPr lIns="34259" tIns="18288" rIns="34259" bIns="17128" rtlCol="0" anchor="t"/>
              <a:lstStyle/>
              <a:p>
                <a:pPr algn="ctr" fontAlgn="base">
                  <a:lnSpc>
                    <a:spcPct val="90000"/>
                  </a:lnSpc>
                  <a:spcBef>
                    <a:spcPts val="1066"/>
                  </a:spcBef>
                  <a:spcAft>
                    <a:spcPct val="0"/>
                  </a:spcAft>
                  <a:buClr>
                    <a:srgbClr val="667263"/>
                  </a:buClr>
                </a:pPr>
                <a:r>
                  <a:rPr lang="en-US" sz="500" b="1" kern="0" dirty="0">
                    <a:solidFill>
                      <a:srgbClr val="FFFFFF"/>
                    </a:solidFill>
                    <a:cs typeface="Arial" pitchFamily="34" charset="0"/>
                  </a:rPr>
                  <a:t>PeopleSoft</a:t>
                </a:r>
              </a:p>
            </p:txBody>
          </p:sp>
          <p:sp>
            <p:nvSpPr>
              <p:cNvPr id="118" name="TextBox 117"/>
              <p:cNvSpPr txBox="1"/>
              <p:nvPr/>
            </p:nvSpPr>
            <p:spPr>
              <a:xfrm>
                <a:off x="1551940" y="954158"/>
                <a:ext cx="792480" cy="129337"/>
              </a:xfrm>
              <a:prstGeom prst="rect">
                <a:avLst/>
              </a:prstGeom>
              <a:noFill/>
            </p:spPr>
            <p:txBody>
              <a:bodyPr wrap="square" rtlCol="0">
                <a:spAutoFit/>
              </a:bodyPr>
              <a:lstStyle/>
              <a:p>
                <a:pPr algn="ctr" fontAlgn="base">
                  <a:lnSpc>
                    <a:spcPct val="90000"/>
                  </a:lnSpc>
                  <a:spcBef>
                    <a:spcPct val="50000"/>
                  </a:spcBef>
                  <a:spcAft>
                    <a:spcPct val="0"/>
                  </a:spcAft>
                  <a:buClr>
                    <a:srgbClr val="667263"/>
                  </a:buClr>
                </a:pPr>
                <a:r>
                  <a:rPr lang="en-US" sz="400" b="1" kern="0" dirty="0">
                    <a:solidFill>
                      <a:prstClr val="white"/>
                    </a:solidFill>
                    <a:effectLst>
                      <a:outerShdw blurRad="50800" dist="12700" dir="2700000" algn="tl" rotWithShape="0">
                        <a:srgbClr val="000000">
                          <a:alpha val="34000"/>
                        </a:srgbClr>
                      </a:outerShdw>
                    </a:effectLst>
                    <a:cs typeface="Arial"/>
                  </a:rPr>
                  <a:t>PROJECTS</a:t>
                </a:r>
              </a:p>
            </p:txBody>
          </p:sp>
        </p:grpSp>
        <p:grpSp>
          <p:nvGrpSpPr>
            <p:cNvPr id="7" name="Group 182"/>
            <p:cNvGrpSpPr/>
            <p:nvPr/>
          </p:nvGrpSpPr>
          <p:grpSpPr>
            <a:xfrm>
              <a:off x="6271672" y="841686"/>
              <a:ext cx="683610" cy="529958"/>
              <a:chOff x="2377440" y="851382"/>
              <a:chExt cx="792480" cy="614358"/>
            </a:xfrm>
          </p:grpSpPr>
          <p:pic>
            <p:nvPicPr>
              <p:cNvPr id="120" name="Picture 3"/>
              <p:cNvPicPr>
                <a:picLocks noChangeArrowheads="1"/>
              </p:cNvPicPr>
              <p:nvPr/>
            </p:nvPicPr>
            <p:blipFill rotWithShape="1">
              <a:blip r:embed="rId18" cstate="email">
                <a:extLst>
                  <a:ext uri="{28A0092B-C50C-407E-A947-70E740481C1C}">
                    <a14:useLocalDpi xmlns:a14="http://schemas.microsoft.com/office/drawing/2010/main" val="0"/>
                  </a:ext>
                </a:extLst>
              </a:blip>
              <a:srcRect t="-1932"/>
              <a:stretch/>
            </p:blipFill>
            <p:spPr bwMode="auto">
              <a:xfrm>
                <a:off x="2422163" y="1107018"/>
                <a:ext cx="711773" cy="358722"/>
              </a:xfrm>
              <a:prstGeom prst="roundRect">
                <a:avLst/>
              </a:prstGeom>
              <a:noFill/>
              <a:ln w="9525">
                <a:noFill/>
                <a:miter lim="800000"/>
                <a:headEnd/>
                <a:tailEnd/>
              </a:ln>
              <a:effectLst/>
              <a:scene3d>
                <a:camera prst="orthographicFront"/>
                <a:lightRig rig="threePt" dir="t"/>
              </a:scene3d>
              <a:sp3d>
                <a:bevelT w="25400" h="25400"/>
              </a:sp3d>
            </p:spPr>
          </p:pic>
          <p:sp>
            <p:nvSpPr>
              <p:cNvPr id="121" name="Rounded Rectangle 120"/>
              <p:cNvSpPr/>
              <p:nvPr/>
            </p:nvSpPr>
            <p:spPr>
              <a:xfrm>
                <a:off x="2422164" y="851382"/>
                <a:ext cx="711773" cy="581566"/>
              </a:xfrm>
              <a:prstGeom prst="roundRect">
                <a:avLst/>
              </a:prstGeom>
              <a:gradFill flip="none" rotWithShape="1">
                <a:gsLst>
                  <a:gs pos="49000">
                    <a:schemeClr val="bg1">
                      <a:alpha val="0"/>
                    </a:schemeClr>
                  </a:gs>
                  <a:gs pos="91000">
                    <a:schemeClr val="accent1">
                      <a:lumMod val="50000"/>
                    </a:schemeClr>
                  </a:gs>
                  <a:gs pos="50000">
                    <a:schemeClr val="accent1">
                      <a:lumMod val="75000"/>
                    </a:schemeClr>
                  </a:gs>
                </a:gsLst>
                <a:lin ang="16200000" scaled="0"/>
                <a:tileRect/>
              </a:gradFill>
              <a:ln>
                <a:noFill/>
              </a:ln>
              <a:effectLst/>
              <a:scene3d>
                <a:camera prst="orthographicFront"/>
                <a:lightRig rig="threePt" dir="t"/>
              </a:scene3d>
              <a:sp3d>
                <a:bevelT w="38100" h="38100"/>
              </a:sp3d>
            </p:spPr>
            <p:style>
              <a:lnRef idx="2">
                <a:schemeClr val="accent1">
                  <a:shade val="50000"/>
                </a:schemeClr>
              </a:lnRef>
              <a:fillRef idx="1">
                <a:schemeClr val="accent1"/>
              </a:fillRef>
              <a:effectRef idx="0">
                <a:schemeClr val="accent1"/>
              </a:effectRef>
              <a:fontRef idx="minor">
                <a:schemeClr val="lt1"/>
              </a:fontRef>
            </p:style>
            <p:txBody>
              <a:bodyPr lIns="34259" tIns="18288" rIns="34259" bIns="17128" rtlCol="0" anchor="t"/>
              <a:lstStyle/>
              <a:p>
                <a:pPr algn="ctr" fontAlgn="base">
                  <a:lnSpc>
                    <a:spcPct val="90000"/>
                  </a:lnSpc>
                  <a:spcBef>
                    <a:spcPts val="1066"/>
                  </a:spcBef>
                  <a:spcAft>
                    <a:spcPct val="0"/>
                  </a:spcAft>
                  <a:buClr>
                    <a:srgbClr val="667263"/>
                  </a:buClr>
                </a:pPr>
                <a:r>
                  <a:rPr lang="en-US" sz="500" b="1" kern="0" dirty="0">
                    <a:solidFill>
                      <a:srgbClr val="FFFFFF"/>
                    </a:solidFill>
                    <a:cs typeface="Arial" pitchFamily="34" charset="0"/>
                  </a:rPr>
                  <a:t>PeopleSoft</a:t>
                </a:r>
              </a:p>
            </p:txBody>
          </p:sp>
          <p:sp>
            <p:nvSpPr>
              <p:cNvPr id="122" name="TextBox 121"/>
              <p:cNvSpPr txBox="1"/>
              <p:nvPr/>
            </p:nvSpPr>
            <p:spPr>
              <a:xfrm>
                <a:off x="2377440" y="954157"/>
                <a:ext cx="792480" cy="129337"/>
              </a:xfrm>
              <a:prstGeom prst="rect">
                <a:avLst/>
              </a:prstGeom>
              <a:noFill/>
            </p:spPr>
            <p:txBody>
              <a:bodyPr wrap="square" rtlCol="0">
                <a:spAutoFit/>
              </a:bodyPr>
              <a:lstStyle/>
              <a:p>
                <a:pPr algn="ctr" fontAlgn="base">
                  <a:lnSpc>
                    <a:spcPct val="90000"/>
                  </a:lnSpc>
                  <a:spcBef>
                    <a:spcPct val="50000"/>
                  </a:spcBef>
                  <a:spcAft>
                    <a:spcPct val="0"/>
                  </a:spcAft>
                  <a:buClr>
                    <a:srgbClr val="667263"/>
                  </a:buClr>
                </a:pPr>
                <a:r>
                  <a:rPr lang="en-US" sz="400" b="1" kern="0" dirty="0">
                    <a:solidFill>
                      <a:prstClr val="white"/>
                    </a:solidFill>
                    <a:effectLst>
                      <a:outerShdw blurRad="50800" dist="12700" dir="2700000" algn="tl" rotWithShape="0">
                        <a:srgbClr val="000000">
                          <a:alpha val="34000"/>
                        </a:srgbClr>
                      </a:outerShdw>
                    </a:effectLst>
                    <a:cs typeface="Arial"/>
                  </a:rPr>
                  <a:t>TRAVEL AUTHORIZATION</a:t>
                </a:r>
              </a:p>
            </p:txBody>
          </p:sp>
        </p:grpSp>
        <p:pic>
          <p:nvPicPr>
            <p:cNvPr id="124" name="Picture 3"/>
            <p:cNvPicPr>
              <a:picLocks noChangeArrowheads="1"/>
            </p:cNvPicPr>
            <p:nvPr/>
          </p:nvPicPr>
          <p:blipFill rotWithShape="1">
            <a:blip r:embed="rId19" cstate="email">
              <a:extLst>
                <a:ext uri="{28A0092B-C50C-407E-A947-70E740481C1C}">
                  <a14:useLocalDpi xmlns:a14="http://schemas.microsoft.com/office/drawing/2010/main" val="0"/>
                </a:ext>
              </a:extLst>
            </a:blip>
            <a:srcRect t="-4947"/>
            <a:stretch/>
          </p:blipFill>
          <p:spPr bwMode="auto">
            <a:xfrm>
              <a:off x="7000728" y="1062201"/>
              <a:ext cx="613990" cy="309441"/>
            </a:xfrm>
            <a:prstGeom prst="roundRect">
              <a:avLst/>
            </a:prstGeom>
            <a:noFill/>
            <a:ln w="9525">
              <a:noFill/>
              <a:miter lim="800000"/>
              <a:headEnd/>
              <a:tailEnd/>
            </a:ln>
            <a:effectLst/>
            <a:scene3d>
              <a:camera prst="orthographicFront"/>
              <a:lightRig rig="threePt" dir="t"/>
            </a:scene3d>
            <a:sp3d>
              <a:bevelT w="25400" h="25400"/>
            </a:sp3d>
          </p:spPr>
        </p:pic>
        <p:sp>
          <p:nvSpPr>
            <p:cNvPr id="125" name="Rounded Rectangle 124"/>
            <p:cNvSpPr/>
            <p:nvPr/>
          </p:nvSpPr>
          <p:spPr>
            <a:xfrm>
              <a:off x="7000729" y="841686"/>
              <a:ext cx="613990" cy="501671"/>
            </a:xfrm>
            <a:prstGeom prst="roundRect">
              <a:avLst/>
            </a:prstGeom>
            <a:gradFill flip="none" rotWithShape="1">
              <a:gsLst>
                <a:gs pos="49000">
                  <a:schemeClr val="bg1">
                    <a:alpha val="0"/>
                  </a:schemeClr>
                </a:gs>
                <a:gs pos="91000">
                  <a:schemeClr val="accent1">
                    <a:lumMod val="50000"/>
                  </a:schemeClr>
                </a:gs>
                <a:gs pos="50000">
                  <a:schemeClr val="accent1">
                    <a:lumMod val="75000"/>
                  </a:schemeClr>
                </a:gs>
              </a:gsLst>
              <a:lin ang="16200000" scaled="0"/>
              <a:tileRect/>
            </a:gradFill>
            <a:ln>
              <a:noFill/>
            </a:ln>
            <a:effectLst/>
            <a:scene3d>
              <a:camera prst="orthographicFront"/>
              <a:lightRig rig="threePt" dir="t"/>
            </a:scene3d>
            <a:sp3d>
              <a:bevelT w="38100" h="38100"/>
            </a:sp3d>
          </p:spPr>
          <p:style>
            <a:lnRef idx="2">
              <a:schemeClr val="accent1">
                <a:shade val="50000"/>
              </a:schemeClr>
            </a:lnRef>
            <a:fillRef idx="1">
              <a:schemeClr val="accent1"/>
            </a:fillRef>
            <a:effectRef idx="0">
              <a:schemeClr val="accent1"/>
            </a:effectRef>
            <a:fontRef idx="minor">
              <a:schemeClr val="lt1"/>
            </a:fontRef>
          </p:style>
          <p:txBody>
            <a:bodyPr lIns="34259" tIns="18288" rIns="34259" bIns="17128" rtlCol="0" anchor="t"/>
            <a:lstStyle/>
            <a:p>
              <a:pPr algn="ctr" fontAlgn="base">
                <a:lnSpc>
                  <a:spcPct val="90000"/>
                </a:lnSpc>
                <a:spcBef>
                  <a:spcPts val="1066"/>
                </a:spcBef>
                <a:spcAft>
                  <a:spcPct val="0"/>
                </a:spcAft>
                <a:buClr>
                  <a:srgbClr val="667263"/>
                </a:buClr>
              </a:pPr>
              <a:r>
                <a:rPr lang="en-US" sz="500" b="1" kern="0" dirty="0">
                  <a:solidFill>
                    <a:srgbClr val="FFFFFF"/>
                  </a:solidFill>
                  <a:cs typeface="Arial" pitchFamily="34" charset="0"/>
                </a:rPr>
                <a:t>PeopleSoft</a:t>
              </a:r>
            </a:p>
          </p:txBody>
        </p:sp>
        <p:sp>
          <p:nvSpPr>
            <p:cNvPr id="126" name="TextBox 125"/>
            <p:cNvSpPr txBox="1"/>
            <p:nvPr/>
          </p:nvSpPr>
          <p:spPr>
            <a:xfrm>
              <a:off x="6962149" y="930342"/>
              <a:ext cx="683610" cy="111569"/>
            </a:xfrm>
            <a:prstGeom prst="rect">
              <a:avLst/>
            </a:prstGeom>
            <a:noFill/>
          </p:spPr>
          <p:txBody>
            <a:bodyPr wrap="square" rtlCol="0">
              <a:spAutoFit/>
            </a:bodyPr>
            <a:lstStyle/>
            <a:p>
              <a:pPr algn="ctr" fontAlgn="base">
                <a:lnSpc>
                  <a:spcPct val="90000"/>
                </a:lnSpc>
                <a:spcBef>
                  <a:spcPct val="50000"/>
                </a:spcBef>
                <a:spcAft>
                  <a:spcPct val="0"/>
                </a:spcAft>
                <a:buClr>
                  <a:srgbClr val="667263"/>
                </a:buClr>
              </a:pPr>
              <a:r>
                <a:rPr lang="en-US" sz="400" b="1" kern="0" dirty="0">
                  <a:solidFill>
                    <a:prstClr val="white"/>
                  </a:solidFill>
                  <a:effectLst>
                    <a:outerShdw blurRad="50800" dist="12700" dir="2700000" algn="tl" rotWithShape="0">
                      <a:srgbClr val="000000">
                        <a:alpha val="34000"/>
                      </a:srgbClr>
                    </a:outerShdw>
                  </a:effectLst>
                  <a:cs typeface="Arial"/>
                </a:rPr>
                <a:t>CASH MANAGER</a:t>
              </a:r>
            </a:p>
          </p:txBody>
        </p:sp>
        <p:pic>
          <p:nvPicPr>
            <p:cNvPr id="128" name="Picture 3"/>
            <p:cNvPicPr>
              <a:picLocks noChangeArrowheads="1"/>
            </p:cNvPicPr>
            <p:nvPr/>
          </p:nvPicPr>
          <p:blipFill>
            <a:blip r:embed="rId20" cstate="email">
              <a:extLst>
                <a:ext uri="{28A0092B-C50C-407E-A947-70E740481C1C}">
                  <a14:useLocalDpi xmlns:a14="http://schemas.microsoft.com/office/drawing/2010/main" val="0"/>
                </a:ext>
              </a:extLst>
            </a:blip>
            <a:stretch>
              <a:fillRect/>
            </a:stretch>
          </p:blipFill>
          <p:spPr bwMode="auto">
            <a:xfrm>
              <a:off x="7686458" y="1059501"/>
              <a:ext cx="613990" cy="311509"/>
            </a:xfrm>
            <a:prstGeom prst="roundRect">
              <a:avLst/>
            </a:prstGeom>
            <a:noFill/>
            <a:ln w="9525">
              <a:noFill/>
              <a:miter lim="800000"/>
              <a:headEnd/>
              <a:tailEnd/>
            </a:ln>
            <a:effectLst/>
            <a:scene3d>
              <a:camera prst="orthographicFront"/>
              <a:lightRig rig="threePt" dir="t"/>
            </a:scene3d>
            <a:sp3d>
              <a:bevelT w="25400" h="25400"/>
            </a:sp3d>
          </p:spPr>
        </p:pic>
        <p:sp>
          <p:nvSpPr>
            <p:cNvPr id="129" name="Rounded Rectangle 128"/>
            <p:cNvSpPr/>
            <p:nvPr/>
          </p:nvSpPr>
          <p:spPr>
            <a:xfrm>
              <a:off x="7686458" y="841686"/>
              <a:ext cx="613990" cy="501671"/>
            </a:xfrm>
            <a:prstGeom prst="roundRect">
              <a:avLst/>
            </a:prstGeom>
            <a:gradFill flip="none" rotWithShape="1">
              <a:gsLst>
                <a:gs pos="49000">
                  <a:schemeClr val="bg1">
                    <a:alpha val="0"/>
                  </a:schemeClr>
                </a:gs>
                <a:gs pos="91000">
                  <a:schemeClr val="accent1">
                    <a:lumMod val="50000"/>
                  </a:schemeClr>
                </a:gs>
                <a:gs pos="50000">
                  <a:schemeClr val="accent1">
                    <a:lumMod val="75000"/>
                  </a:schemeClr>
                </a:gs>
              </a:gsLst>
              <a:lin ang="16200000" scaled="0"/>
              <a:tileRect/>
            </a:gradFill>
            <a:ln>
              <a:noFill/>
            </a:ln>
            <a:effectLst/>
            <a:scene3d>
              <a:camera prst="orthographicFront"/>
              <a:lightRig rig="threePt" dir="t"/>
            </a:scene3d>
            <a:sp3d>
              <a:bevelT w="38100" h="38100"/>
            </a:sp3d>
          </p:spPr>
          <p:style>
            <a:lnRef idx="2">
              <a:schemeClr val="accent1">
                <a:shade val="50000"/>
              </a:schemeClr>
            </a:lnRef>
            <a:fillRef idx="1">
              <a:schemeClr val="accent1"/>
            </a:fillRef>
            <a:effectRef idx="0">
              <a:schemeClr val="accent1"/>
            </a:effectRef>
            <a:fontRef idx="minor">
              <a:schemeClr val="lt1"/>
            </a:fontRef>
          </p:style>
          <p:txBody>
            <a:bodyPr lIns="34259" tIns="18288" rIns="34259" bIns="17128" rtlCol="0" anchor="t"/>
            <a:lstStyle/>
            <a:p>
              <a:pPr algn="ctr" fontAlgn="base">
                <a:lnSpc>
                  <a:spcPct val="90000"/>
                </a:lnSpc>
                <a:spcBef>
                  <a:spcPts val="1066"/>
                </a:spcBef>
                <a:spcAft>
                  <a:spcPct val="0"/>
                </a:spcAft>
                <a:buClr>
                  <a:srgbClr val="667263"/>
                </a:buClr>
              </a:pPr>
              <a:r>
                <a:rPr lang="en-US" sz="500" b="1" kern="0" dirty="0">
                  <a:solidFill>
                    <a:srgbClr val="FFFFFF"/>
                  </a:solidFill>
                  <a:cs typeface="Arial" pitchFamily="34" charset="0"/>
                </a:rPr>
                <a:t>PeopleSoft</a:t>
              </a:r>
            </a:p>
          </p:txBody>
        </p:sp>
        <p:sp>
          <p:nvSpPr>
            <p:cNvPr id="130" name="TextBox 129"/>
            <p:cNvSpPr txBox="1"/>
            <p:nvPr/>
          </p:nvSpPr>
          <p:spPr>
            <a:xfrm>
              <a:off x="7647878" y="930342"/>
              <a:ext cx="683610" cy="111569"/>
            </a:xfrm>
            <a:prstGeom prst="rect">
              <a:avLst/>
            </a:prstGeom>
            <a:noFill/>
          </p:spPr>
          <p:txBody>
            <a:bodyPr wrap="square" rtlCol="0">
              <a:spAutoFit/>
            </a:bodyPr>
            <a:lstStyle/>
            <a:p>
              <a:pPr algn="ctr" fontAlgn="base">
                <a:lnSpc>
                  <a:spcPct val="90000"/>
                </a:lnSpc>
                <a:spcBef>
                  <a:spcPct val="50000"/>
                </a:spcBef>
                <a:spcAft>
                  <a:spcPct val="0"/>
                </a:spcAft>
                <a:buClr>
                  <a:srgbClr val="667263"/>
                </a:buClr>
              </a:pPr>
              <a:r>
                <a:rPr lang="en-US" sz="400" b="1" kern="0" dirty="0">
                  <a:solidFill>
                    <a:prstClr val="white"/>
                  </a:solidFill>
                  <a:effectLst>
                    <a:outerShdw blurRad="50800" dist="12700" dir="2700000" algn="tl" rotWithShape="0">
                      <a:srgbClr val="000000">
                        <a:alpha val="34000"/>
                      </a:srgbClr>
                    </a:outerShdw>
                  </a:effectLst>
                  <a:cs typeface="Arial"/>
                </a:rPr>
                <a:t>EXECUTIVE HOMEPAGE</a:t>
              </a:r>
            </a:p>
          </p:txBody>
        </p:sp>
        <p:pic>
          <p:nvPicPr>
            <p:cNvPr id="132" name="Picture 3"/>
            <p:cNvPicPr>
              <a:picLocks noChangeArrowheads="1"/>
            </p:cNvPicPr>
            <p:nvPr/>
          </p:nvPicPr>
          <p:blipFill rotWithShape="1">
            <a:blip r:embed="rId21" cstate="email">
              <a:extLst>
                <a:ext uri="{28A0092B-C50C-407E-A947-70E740481C1C}">
                  <a14:useLocalDpi xmlns:a14="http://schemas.microsoft.com/office/drawing/2010/main" val="0"/>
                </a:ext>
              </a:extLst>
            </a:blip>
            <a:srcRect/>
            <a:stretch/>
          </p:blipFill>
          <p:spPr bwMode="auto">
            <a:xfrm>
              <a:off x="8376933" y="1036084"/>
              <a:ext cx="613990" cy="347388"/>
            </a:xfrm>
            <a:prstGeom prst="roundRect">
              <a:avLst/>
            </a:prstGeom>
            <a:noFill/>
            <a:ln w="9525">
              <a:noFill/>
              <a:miter lim="800000"/>
              <a:headEnd/>
              <a:tailEnd/>
            </a:ln>
            <a:effectLst/>
            <a:scene3d>
              <a:camera prst="orthographicFront"/>
              <a:lightRig rig="threePt" dir="t"/>
            </a:scene3d>
            <a:sp3d>
              <a:bevelT w="25400" h="25400"/>
            </a:sp3d>
          </p:spPr>
        </p:pic>
        <p:sp>
          <p:nvSpPr>
            <p:cNvPr id="133" name="Rounded Rectangle 132"/>
            <p:cNvSpPr/>
            <p:nvPr/>
          </p:nvSpPr>
          <p:spPr>
            <a:xfrm>
              <a:off x="8376934" y="841686"/>
              <a:ext cx="613990" cy="501671"/>
            </a:xfrm>
            <a:prstGeom prst="roundRect">
              <a:avLst/>
            </a:prstGeom>
            <a:gradFill flip="none" rotWithShape="1">
              <a:gsLst>
                <a:gs pos="49000">
                  <a:schemeClr val="bg1">
                    <a:alpha val="0"/>
                  </a:schemeClr>
                </a:gs>
                <a:gs pos="91000">
                  <a:schemeClr val="accent1">
                    <a:lumMod val="50000"/>
                  </a:schemeClr>
                </a:gs>
                <a:gs pos="50000">
                  <a:schemeClr val="accent1">
                    <a:lumMod val="75000"/>
                  </a:schemeClr>
                </a:gs>
              </a:gsLst>
              <a:lin ang="16200000" scaled="0"/>
              <a:tileRect/>
            </a:gradFill>
            <a:ln>
              <a:noFill/>
            </a:ln>
            <a:effectLst/>
            <a:scene3d>
              <a:camera prst="orthographicFront"/>
              <a:lightRig rig="threePt" dir="t"/>
            </a:scene3d>
            <a:sp3d>
              <a:bevelT w="38100" h="38100"/>
            </a:sp3d>
          </p:spPr>
          <p:style>
            <a:lnRef idx="2">
              <a:schemeClr val="accent1">
                <a:shade val="50000"/>
              </a:schemeClr>
            </a:lnRef>
            <a:fillRef idx="1">
              <a:schemeClr val="accent1"/>
            </a:fillRef>
            <a:effectRef idx="0">
              <a:schemeClr val="accent1"/>
            </a:effectRef>
            <a:fontRef idx="minor">
              <a:schemeClr val="lt1"/>
            </a:fontRef>
          </p:style>
          <p:txBody>
            <a:bodyPr lIns="34259" tIns="18288" rIns="34259" bIns="17128" rtlCol="0" anchor="t"/>
            <a:lstStyle/>
            <a:p>
              <a:pPr algn="ctr" fontAlgn="base">
                <a:lnSpc>
                  <a:spcPct val="90000"/>
                </a:lnSpc>
                <a:spcBef>
                  <a:spcPts val="1066"/>
                </a:spcBef>
                <a:spcAft>
                  <a:spcPct val="0"/>
                </a:spcAft>
                <a:buClr>
                  <a:srgbClr val="667263"/>
                </a:buClr>
              </a:pPr>
              <a:r>
                <a:rPr lang="en-US" sz="500" b="1" kern="0" dirty="0">
                  <a:solidFill>
                    <a:srgbClr val="FFFFFF"/>
                  </a:solidFill>
                  <a:cs typeface="Arial" pitchFamily="34" charset="0"/>
                </a:rPr>
                <a:t>PeopleSoft</a:t>
              </a:r>
            </a:p>
          </p:txBody>
        </p:sp>
        <p:sp>
          <p:nvSpPr>
            <p:cNvPr id="134" name="TextBox 133"/>
            <p:cNvSpPr txBox="1"/>
            <p:nvPr/>
          </p:nvSpPr>
          <p:spPr>
            <a:xfrm>
              <a:off x="8338355" y="930342"/>
              <a:ext cx="683610" cy="111569"/>
            </a:xfrm>
            <a:prstGeom prst="rect">
              <a:avLst/>
            </a:prstGeom>
            <a:noFill/>
          </p:spPr>
          <p:txBody>
            <a:bodyPr wrap="square" rtlCol="0">
              <a:spAutoFit/>
            </a:bodyPr>
            <a:lstStyle/>
            <a:p>
              <a:pPr algn="ctr" fontAlgn="base">
                <a:lnSpc>
                  <a:spcPct val="90000"/>
                </a:lnSpc>
                <a:spcBef>
                  <a:spcPct val="50000"/>
                </a:spcBef>
                <a:spcAft>
                  <a:spcPct val="0"/>
                </a:spcAft>
                <a:buClr>
                  <a:srgbClr val="667263"/>
                </a:buClr>
              </a:pPr>
              <a:r>
                <a:rPr lang="en-US" sz="400" b="1" kern="0" dirty="0">
                  <a:solidFill>
                    <a:prstClr val="white"/>
                  </a:solidFill>
                  <a:effectLst>
                    <a:outerShdw blurRad="50800" dist="12700" dir="2700000" algn="tl" rotWithShape="0">
                      <a:srgbClr val="000000">
                        <a:alpha val="34000"/>
                      </a:srgbClr>
                    </a:outerShdw>
                  </a:effectLst>
                  <a:cs typeface="Arial"/>
                </a:rPr>
                <a:t>LINE LEVEL MANAGER</a:t>
              </a:r>
            </a:p>
          </p:txBody>
        </p:sp>
      </p:grpSp>
      <p:grpSp>
        <p:nvGrpSpPr>
          <p:cNvPr id="8" name="Group 18"/>
          <p:cNvGrpSpPr/>
          <p:nvPr/>
        </p:nvGrpSpPr>
        <p:grpSpPr>
          <a:xfrm>
            <a:off x="6529767" y="2769461"/>
            <a:ext cx="5496387" cy="721956"/>
            <a:chOff x="4898601" y="2077095"/>
            <a:chExt cx="4123364" cy="541467"/>
          </a:xfrm>
        </p:grpSpPr>
        <p:grpSp>
          <p:nvGrpSpPr>
            <p:cNvPr id="9" name="Group 166"/>
            <p:cNvGrpSpPr/>
            <p:nvPr/>
          </p:nvGrpSpPr>
          <p:grpSpPr>
            <a:xfrm>
              <a:off x="4898601" y="2077095"/>
              <a:ext cx="683610" cy="540988"/>
              <a:chOff x="742950" y="2369032"/>
              <a:chExt cx="792480" cy="627144"/>
            </a:xfrm>
          </p:grpSpPr>
          <p:pic>
            <p:nvPicPr>
              <p:cNvPr id="192" name="Picture 3"/>
              <p:cNvPicPr>
                <a:picLocks noChangeArrowheads="1"/>
              </p:cNvPicPr>
              <p:nvPr/>
            </p:nvPicPr>
            <p:blipFill rotWithShape="1">
              <a:blip r:embed="rId22" cstate="email">
                <a:extLst>
                  <a:ext uri="{28A0092B-C50C-407E-A947-70E740481C1C}">
                    <a14:useLocalDpi xmlns:a14="http://schemas.microsoft.com/office/drawing/2010/main" val="0"/>
                  </a:ext>
                </a:extLst>
              </a:blip>
              <a:srcRect/>
              <a:stretch/>
            </p:blipFill>
            <p:spPr bwMode="auto">
              <a:xfrm>
                <a:off x="787673" y="2626784"/>
                <a:ext cx="711773" cy="369392"/>
              </a:xfrm>
              <a:prstGeom prst="roundRect">
                <a:avLst/>
              </a:prstGeom>
              <a:noFill/>
              <a:ln w="9525">
                <a:noFill/>
                <a:miter lim="800000"/>
                <a:headEnd/>
                <a:tailEnd/>
              </a:ln>
              <a:effectLst/>
              <a:scene3d>
                <a:camera prst="orthographicFront"/>
                <a:lightRig rig="threePt" dir="t"/>
              </a:scene3d>
              <a:sp3d>
                <a:bevelT w="25400" h="25400"/>
              </a:sp3d>
            </p:spPr>
          </p:pic>
          <p:sp>
            <p:nvSpPr>
              <p:cNvPr id="193" name="Rounded Rectangle 192"/>
              <p:cNvSpPr/>
              <p:nvPr/>
            </p:nvSpPr>
            <p:spPr>
              <a:xfrm>
                <a:off x="787674" y="2369032"/>
                <a:ext cx="711773" cy="581566"/>
              </a:xfrm>
              <a:prstGeom prst="roundRect">
                <a:avLst/>
              </a:prstGeom>
              <a:gradFill flip="none" rotWithShape="1">
                <a:gsLst>
                  <a:gs pos="49000">
                    <a:schemeClr val="bg1">
                      <a:alpha val="0"/>
                    </a:schemeClr>
                  </a:gs>
                  <a:gs pos="91000">
                    <a:schemeClr val="accent1">
                      <a:lumMod val="50000"/>
                    </a:schemeClr>
                  </a:gs>
                  <a:gs pos="50000">
                    <a:schemeClr val="accent1">
                      <a:lumMod val="75000"/>
                    </a:schemeClr>
                  </a:gs>
                </a:gsLst>
                <a:lin ang="16200000" scaled="0"/>
                <a:tileRect/>
              </a:gradFill>
              <a:ln>
                <a:noFill/>
              </a:ln>
              <a:effectLst/>
              <a:scene3d>
                <a:camera prst="orthographicFront"/>
                <a:lightRig rig="threePt" dir="t"/>
              </a:scene3d>
              <a:sp3d>
                <a:bevelT w="38100" h="38100"/>
              </a:sp3d>
            </p:spPr>
            <p:style>
              <a:lnRef idx="2">
                <a:schemeClr val="accent1">
                  <a:shade val="50000"/>
                </a:schemeClr>
              </a:lnRef>
              <a:fillRef idx="1">
                <a:schemeClr val="accent1"/>
              </a:fillRef>
              <a:effectRef idx="0">
                <a:schemeClr val="accent1"/>
              </a:effectRef>
              <a:fontRef idx="minor">
                <a:schemeClr val="lt1"/>
              </a:fontRef>
            </p:style>
            <p:txBody>
              <a:bodyPr lIns="34259" tIns="18288" rIns="34259" bIns="17128" rtlCol="0" anchor="t"/>
              <a:lstStyle/>
              <a:p>
                <a:pPr algn="ctr" fontAlgn="base">
                  <a:lnSpc>
                    <a:spcPct val="90000"/>
                  </a:lnSpc>
                  <a:spcBef>
                    <a:spcPts val="1066"/>
                  </a:spcBef>
                  <a:spcAft>
                    <a:spcPct val="0"/>
                  </a:spcAft>
                  <a:buClr>
                    <a:srgbClr val="667263"/>
                  </a:buClr>
                </a:pPr>
                <a:r>
                  <a:rPr lang="en-US" sz="500" b="1" kern="0" dirty="0">
                    <a:solidFill>
                      <a:srgbClr val="FFFFFF"/>
                    </a:solidFill>
                    <a:cs typeface="Arial" pitchFamily="34" charset="0"/>
                  </a:rPr>
                  <a:t>JD Edwards</a:t>
                </a:r>
              </a:p>
            </p:txBody>
          </p:sp>
          <p:sp>
            <p:nvSpPr>
              <p:cNvPr id="194" name="TextBox 193"/>
              <p:cNvSpPr txBox="1"/>
              <p:nvPr/>
            </p:nvSpPr>
            <p:spPr>
              <a:xfrm>
                <a:off x="742950" y="2471807"/>
                <a:ext cx="792480" cy="129337"/>
              </a:xfrm>
              <a:prstGeom prst="rect">
                <a:avLst/>
              </a:prstGeom>
              <a:noFill/>
            </p:spPr>
            <p:txBody>
              <a:bodyPr wrap="square" rtlCol="0">
                <a:spAutoFit/>
              </a:bodyPr>
              <a:lstStyle/>
              <a:p>
                <a:pPr algn="ctr" fontAlgn="base">
                  <a:lnSpc>
                    <a:spcPct val="90000"/>
                  </a:lnSpc>
                  <a:spcBef>
                    <a:spcPct val="50000"/>
                  </a:spcBef>
                  <a:spcAft>
                    <a:spcPct val="0"/>
                  </a:spcAft>
                  <a:buClr>
                    <a:srgbClr val="667263"/>
                  </a:buClr>
                </a:pPr>
                <a:r>
                  <a:rPr lang="en-US" sz="400" b="1" kern="0" dirty="0">
                    <a:solidFill>
                      <a:prstClr val="white"/>
                    </a:solidFill>
                    <a:effectLst>
                      <a:outerShdw blurRad="50800" dist="12700" dir="2700000" algn="tl" rotWithShape="0">
                        <a:srgbClr val="000000">
                          <a:alpha val="34000"/>
                        </a:srgbClr>
                      </a:outerShdw>
                    </a:effectLst>
                    <a:cs typeface="Arial"/>
                  </a:rPr>
                  <a:t>REQUISITIONS</a:t>
                </a:r>
              </a:p>
            </p:txBody>
          </p:sp>
        </p:grpSp>
        <p:pic>
          <p:nvPicPr>
            <p:cNvPr id="196" name="Picture 3"/>
            <p:cNvPicPr>
              <a:picLocks noChangeArrowheads="1"/>
            </p:cNvPicPr>
            <p:nvPr/>
          </p:nvPicPr>
          <p:blipFill rotWithShape="1">
            <a:blip r:embed="rId23" cstate="email">
              <a:extLst>
                <a:ext uri="{28A0092B-C50C-407E-A947-70E740481C1C}">
                  <a14:useLocalDpi xmlns:a14="http://schemas.microsoft.com/office/drawing/2010/main" val="0"/>
                </a:ext>
              </a:extLst>
            </a:blip>
            <a:srcRect/>
            <a:stretch/>
          </p:blipFill>
          <p:spPr bwMode="auto">
            <a:xfrm>
              <a:off x="5620282" y="2292133"/>
              <a:ext cx="613990" cy="324811"/>
            </a:xfrm>
            <a:prstGeom prst="roundRect">
              <a:avLst/>
            </a:prstGeom>
            <a:noFill/>
            <a:ln w="9525">
              <a:noFill/>
              <a:miter lim="800000"/>
              <a:headEnd/>
              <a:tailEnd/>
            </a:ln>
            <a:effectLst/>
            <a:scene3d>
              <a:camera prst="orthographicFront"/>
              <a:lightRig rig="threePt" dir="t"/>
            </a:scene3d>
            <a:sp3d>
              <a:bevelT w="25400" h="25400"/>
            </a:sp3d>
          </p:spPr>
        </p:pic>
        <p:sp>
          <p:nvSpPr>
            <p:cNvPr id="197" name="Rounded Rectangle 196"/>
            <p:cNvSpPr/>
            <p:nvPr/>
          </p:nvSpPr>
          <p:spPr>
            <a:xfrm>
              <a:off x="5620283" y="2077095"/>
              <a:ext cx="613990" cy="501671"/>
            </a:xfrm>
            <a:prstGeom prst="roundRect">
              <a:avLst/>
            </a:prstGeom>
            <a:gradFill flip="none" rotWithShape="1">
              <a:gsLst>
                <a:gs pos="49000">
                  <a:schemeClr val="bg1">
                    <a:alpha val="0"/>
                  </a:schemeClr>
                </a:gs>
                <a:gs pos="91000">
                  <a:schemeClr val="accent1">
                    <a:lumMod val="50000"/>
                  </a:schemeClr>
                </a:gs>
                <a:gs pos="50000">
                  <a:schemeClr val="accent1">
                    <a:lumMod val="75000"/>
                  </a:schemeClr>
                </a:gs>
              </a:gsLst>
              <a:lin ang="16200000" scaled="0"/>
              <a:tileRect/>
            </a:gradFill>
            <a:ln>
              <a:noFill/>
            </a:ln>
            <a:effectLst/>
            <a:scene3d>
              <a:camera prst="orthographicFront"/>
              <a:lightRig rig="threePt" dir="t"/>
            </a:scene3d>
            <a:sp3d>
              <a:bevelT w="38100" h="38100"/>
            </a:sp3d>
          </p:spPr>
          <p:style>
            <a:lnRef idx="2">
              <a:schemeClr val="accent1">
                <a:shade val="50000"/>
              </a:schemeClr>
            </a:lnRef>
            <a:fillRef idx="1">
              <a:schemeClr val="accent1"/>
            </a:fillRef>
            <a:effectRef idx="0">
              <a:schemeClr val="accent1"/>
            </a:effectRef>
            <a:fontRef idx="minor">
              <a:schemeClr val="lt1"/>
            </a:fontRef>
          </p:style>
          <p:txBody>
            <a:bodyPr lIns="34259" tIns="18288" rIns="34259" bIns="17128" rtlCol="0" anchor="t"/>
            <a:lstStyle/>
            <a:p>
              <a:pPr algn="ctr" fontAlgn="base">
                <a:lnSpc>
                  <a:spcPct val="90000"/>
                </a:lnSpc>
                <a:spcBef>
                  <a:spcPts val="1066"/>
                </a:spcBef>
                <a:spcAft>
                  <a:spcPct val="0"/>
                </a:spcAft>
                <a:buClr>
                  <a:srgbClr val="667263"/>
                </a:buClr>
              </a:pPr>
              <a:r>
                <a:rPr lang="en-US" sz="500" b="1" kern="0" dirty="0">
                  <a:solidFill>
                    <a:srgbClr val="FFFFFF"/>
                  </a:solidFill>
                  <a:cs typeface="Arial" pitchFamily="34" charset="0"/>
                </a:rPr>
                <a:t>JD Edwards</a:t>
              </a:r>
            </a:p>
          </p:txBody>
        </p:sp>
        <p:sp>
          <p:nvSpPr>
            <p:cNvPr id="198" name="TextBox 197"/>
            <p:cNvSpPr txBox="1"/>
            <p:nvPr/>
          </p:nvSpPr>
          <p:spPr>
            <a:xfrm>
              <a:off x="5581703" y="2165750"/>
              <a:ext cx="683610" cy="111569"/>
            </a:xfrm>
            <a:prstGeom prst="rect">
              <a:avLst/>
            </a:prstGeom>
            <a:noFill/>
          </p:spPr>
          <p:txBody>
            <a:bodyPr wrap="square" rtlCol="0">
              <a:spAutoFit/>
            </a:bodyPr>
            <a:lstStyle/>
            <a:p>
              <a:pPr algn="ctr" fontAlgn="base">
                <a:lnSpc>
                  <a:spcPct val="90000"/>
                </a:lnSpc>
                <a:spcBef>
                  <a:spcPct val="50000"/>
                </a:spcBef>
                <a:spcAft>
                  <a:spcPct val="0"/>
                </a:spcAft>
                <a:buClr>
                  <a:srgbClr val="667263"/>
                </a:buClr>
              </a:pPr>
              <a:r>
                <a:rPr lang="en-US" sz="400" b="1" kern="0" dirty="0">
                  <a:solidFill>
                    <a:prstClr val="white"/>
                  </a:solidFill>
                  <a:effectLst>
                    <a:outerShdw blurRad="50800" dist="12700" dir="2700000" algn="tl" rotWithShape="0">
                      <a:srgbClr val="000000">
                        <a:alpha val="34000"/>
                      </a:srgbClr>
                    </a:outerShdw>
                  </a:effectLst>
                  <a:cs typeface="Arial"/>
                </a:rPr>
                <a:t>SERVICE ORDERS</a:t>
              </a:r>
            </a:p>
          </p:txBody>
        </p:sp>
        <p:pic>
          <p:nvPicPr>
            <p:cNvPr id="200" name="Picture 3"/>
            <p:cNvPicPr>
              <a:picLocks noChangeArrowheads="1"/>
            </p:cNvPicPr>
            <p:nvPr/>
          </p:nvPicPr>
          <p:blipFill rotWithShape="1">
            <a:blip r:embed="rId24" cstate="email">
              <a:extLst>
                <a:ext uri="{28A0092B-C50C-407E-A947-70E740481C1C}">
                  <a14:useLocalDpi xmlns:a14="http://schemas.microsoft.com/office/drawing/2010/main" val="0"/>
                </a:ext>
              </a:extLst>
            </a:blip>
            <a:srcRect t="-4792"/>
            <a:stretch/>
          </p:blipFill>
          <p:spPr bwMode="auto">
            <a:xfrm>
              <a:off x="6310251" y="2215444"/>
              <a:ext cx="613990" cy="401417"/>
            </a:xfrm>
            <a:prstGeom prst="roundRect">
              <a:avLst/>
            </a:prstGeom>
            <a:noFill/>
            <a:ln w="9525">
              <a:noFill/>
              <a:miter lim="800000"/>
              <a:headEnd/>
              <a:tailEnd/>
            </a:ln>
            <a:effectLst/>
            <a:scene3d>
              <a:camera prst="orthographicFront"/>
              <a:lightRig rig="threePt" dir="t"/>
            </a:scene3d>
            <a:sp3d>
              <a:bevelT w="25400" h="25400"/>
            </a:sp3d>
          </p:spPr>
        </p:pic>
        <p:sp>
          <p:nvSpPr>
            <p:cNvPr id="201" name="Rounded Rectangle 200"/>
            <p:cNvSpPr/>
            <p:nvPr/>
          </p:nvSpPr>
          <p:spPr>
            <a:xfrm>
              <a:off x="6310252" y="2077095"/>
              <a:ext cx="613990" cy="501671"/>
            </a:xfrm>
            <a:prstGeom prst="roundRect">
              <a:avLst/>
            </a:prstGeom>
            <a:gradFill flip="none" rotWithShape="1">
              <a:gsLst>
                <a:gs pos="49000">
                  <a:schemeClr val="bg1">
                    <a:alpha val="0"/>
                  </a:schemeClr>
                </a:gs>
                <a:gs pos="91000">
                  <a:schemeClr val="accent1">
                    <a:lumMod val="50000"/>
                  </a:schemeClr>
                </a:gs>
                <a:gs pos="50000">
                  <a:schemeClr val="accent1">
                    <a:lumMod val="75000"/>
                  </a:schemeClr>
                </a:gs>
              </a:gsLst>
              <a:lin ang="16200000" scaled="0"/>
              <a:tileRect/>
            </a:gradFill>
            <a:ln>
              <a:noFill/>
            </a:ln>
            <a:effectLst/>
            <a:scene3d>
              <a:camera prst="orthographicFront"/>
              <a:lightRig rig="threePt" dir="t"/>
            </a:scene3d>
            <a:sp3d>
              <a:bevelT w="38100" h="38100"/>
            </a:sp3d>
          </p:spPr>
          <p:style>
            <a:lnRef idx="2">
              <a:schemeClr val="accent1">
                <a:shade val="50000"/>
              </a:schemeClr>
            </a:lnRef>
            <a:fillRef idx="1">
              <a:schemeClr val="accent1"/>
            </a:fillRef>
            <a:effectRef idx="0">
              <a:schemeClr val="accent1"/>
            </a:effectRef>
            <a:fontRef idx="minor">
              <a:schemeClr val="lt1"/>
            </a:fontRef>
          </p:style>
          <p:txBody>
            <a:bodyPr lIns="34259" tIns="18288" rIns="34259" bIns="17128" rtlCol="0" anchor="t"/>
            <a:lstStyle/>
            <a:p>
              <a:pPr algn="ctr" fontAlgn="base">
                <a:lnSpc>
                  <a:spcPct val="90000"/>
                </a:lnSpc>
                <a:spcBef>
                  <a:spcPts val="1066"/>
                </a:spcBef>
                <a:spcAft>
                  <a:spcPct val="0"/>
                </a:spcAft>
                <a:buClr>
                  <a:srgbClr val="667263"/>
                </a:buClr>
              </a:pPr>
              <a:r>
                <a:rPr lang="en-US" sz="500" b="1" kern="0" dirty="0">
                  <a:solidFill>
                    <a:srgbClr val="FFFFFF"/>
                  </a:solidFill>
                  <a:cs typeface="Arial" pitchFamily="34" charset="0"/>
                </a:rPr>
                <a:t>JD Edwards</a:t>
              </a:r>
            </a:p>
          </p:txBody>
        </p:sp>
        <p:sp>
          <p:nvSpPr>
            <p:cNvPr id="202" name="TextBox 201"/>
            <p:cNvSpPr txBox="1"/>
            <p:nvPr/>
          </p:nvSpPr>
          <p:spPr>
            <a:xfrm>
              <a:off x="6271672" y="2165750"/>
              <a:ext cx="683610" cy="111569"/>
            </a:xfrm>
            <a:prstGeom prst="rect">
              <a:avLst/>
            </a:prstGeom>
            <a:noFill/>
          </p:spPr>
          <p:txBody>
            <a:bodyPr wrap="square" rtlCol="0">
              <a:spAutoFit/>
            </a:bodyPr>
            <a:lstStyle/>
            <a:p>
              <a:pPr algn="ctr" fontAlgn="base">
                <a:lnSpc>
                  <a:spcPct val="90000"/>
                </a:lnSpc>
                <a:spcBef>
                  <a:spcPct val="50000"/>
                </a:spcBef>
                <a:spcAft>
                  <a:spcPct val="0"/>
                </a:spcAft>
                <a:buClr>
                  <a:srgbClr val="667263"/>
                </a:buClr>
              </a:pPr>
              <a:r>
                <a:rPr lang="en-US" sz="400" b="1" kern="0" dirty="0">
                  <a:solidFill>
                    <a:prstClr val="white"/>
                  </a:solidFill>
                  <a:effectLst>
                    <a:outerShdw blurRad="50800" dist="12700" dir="2700000" algn="tl" rotWithShape="0">
                      <a:srgbClr val="000000">
                        <a:alpha val="34000"/>
                      </a:srgbClr>
                    </a:outerShdw>
                  </a:effectLst>
                  <a:cs typeface="Arial"/>
                </a:rPr>
                <a:t>PURCHASE ORDERS</a:t>
              </a:r>
            </a:p>
          </p:txBody>
        </p:sp>
        <p:pic>
          <p:nvPicPr>
            <p:cNvPr id="204" name="Picture 3"/>
            <p:cNvPicPr>
              <a:picLocks noChangeArrowheads="1"/>
            </p:cNvPicPr>
            <p:nvPr/>
          </p:nvPicPr>
          <p:blipFill rotWithShape="1">
            <a:blip r:embed="rId25" cstate="email">
              <a:extLst>
                <a:ext uri="{28A0092B-C50C-407E-A947-70E740481C1C}">
                  <a14:useLocalDpi xmlns:a14="http://schemas.microsoft.com/office/drawing/2010/main" val="0"/>
                </a:ext>
              </a:extLst>
            </a:blip>
            <a:srcRect t="-6765"/>
            <a:stretch/>
          </p:blipFill>
          <p:spPr bwMode="auto">
            <a:xfrm>
              <a:off x="7000728" y="2270222"/>
              <a:ext cx="613990" cy="346721"/>
            </a:xfrm>
            <a:prstGeom prst="roundRect">
              <a:avLst/>
            </a:prstGeom>
            <a:noFill/>
            <a:ln w="9525">
              <a:noFill/>
              <a:miter lim="800000"/>
              <a:headEnd/>
              <a:tailEnd/>
            </a:ln>
            <a:effectLst/>
            <a:scene3d>
              <a:camera prst="orthographicFront"/>
              <a:lightRig rig="threePt" dir="t"/>
            </a:scene3d>
            <a:sp3d>
              <a:bevelT w="25400" h="25400"/>
            </a:sp3d>
          </p:spPr>
        </p:pic>
        <p:sp>
          <p:nvSpPr>
            <p:cNvPr id="205" name="Rounded Rectangle 204"/>
            <p:cNvSpPr/>
            <p:nvPr/>
          </p:nvSpPr>
          <p:spPr>
            <a:xfrm>
              <a:off x="7000729" y="2077095"/>
              <a:ext cx="613990" cy="501671"/>
            </a:xfrm>
            <a:prstGeom prst="roundRect">
              <a:avLst/>
            </a:prstGeom>
            <a:gradFill flip="none" rotWithShape="1">
              <a:gsLst>
                <a:gs pos="49000">
                  <a:schemeClr val="bg1">
                    <a:alpha val="0"/>
                  </a:schemeClr>
                </a:gs>
                <a:gs pos="91000">
                  <a:schemeClr val="accent1">
                    <a:lumMod val="50000"/>
                  </a:schemeClr>
                </a:gs>
                <a:gs pos="50000">
                  <a:schemeClr val="accent1">
                    <a:lumMod val="75000"/>
                  </a:schemeClr>
                </a:gs>
              </a:gsLst>
              <a:lin ang="16200000" scaled="0"/>
              <a:tileRect/>
            </a:gradFill>
            <a:ln>
              <a:noFill/>
            </a:ln>
            <a:effectLst/>
            <a:scene3d>
              <a:camera prst="orthographicFront"/>
              <a:lightRig rig="threePt" dir="t"/>
            </a:scene3d>
            <a:sp3d>
              <a:bevelT w="38100" h="38100"/>
            </a:sp3d>
          </p:spPr>
          <p:style>
            <a:lnRef idx="2">
              <a:schemeClr val="accent1">
                <a:shade val="50000"/>
              </a:schemeClr>
            </a:lnRef>
            <a:fillRef idx="1">
              <a:schemeClr val="accent1"/>
            </a:fillRef>
            <a:effectRef idx="0">
              <a:schemeClr val="accent1"/>
            </a:effectRef>
            <a:fontRef idx="minor">
              <a:schemeClr val="lt1"/>
            </a:fontRef>
          </p:style>
          <p:txBody>
            <a:bodyPr lIns="34259" tIns="18288" rIns="34259" bIns="17128" rtlCol="0" anchor="t"/>
            <a:lstStyle/>
            <a:p>
              <a:pPr algn="ctr" fontAlgn="base">
                <a:lnSpc>
                  <a:spcPct val="90000"/>
                </a:lnSpc>
                <a:spcBef>
                  <a:spcPts val="1066"/>
                </a:spcBef>
                <a:spcAft>
                  <a:spcPct val="0"/>
                </a:spcAft>
                <a:buClr>
                  <a:srgbClr val="667263"/>
                </a:buClr>
              </a:pPr>
              <a:r>
                <a:rPr lang="en-US" sz="500" b="1" kern="0" dirty="0">
                  <a:solidFill>
                    <a:srgbClr val="FFFFFF"/>
                  </a:solidFill>
                  <a:cs typeface="Arial" pitchFamily="34" charset="0"/>
                </a:rPr>
                <a:t>JD Edwards</a:t>
              </a:r>
            </a:p>
          </p:txBody>
        </p:sp>
        <p:sp>
          <p:nvSpPr>
            <p:cNvPr id="206" name="TextBox 205"/>
            <p:cNvSpPr txBox="1"/>
            <p:nvPr/>
          </p:nvSpPr>
          <p:spPr>
            <a:xfrm>
              <a:off x="6962149" y="2165750"/>
              <a:ext cx="683610" cy="111569"/>
            </a:xfrm>
            <a:prstGeom prst="rect">
              <a:avLst/>
            </a:prstGeom>
            <a:noFill/>
          </p:spPr>
          <p:txBody>
            <a:bodyPr wrap="square" rtlCol="0">
              <a:spAutoFit/>
            </a:bodyPr>
            <a:lstStyle/>
            <a:p>
              <a:pPr algn="ctr" fontAlgn="base">
                <a:lnSpc>
                  <a:spcPct val="90000"/>
                </a:lnSpc>
                <a:spcBef>
                  <a:spcPct val="50000"/>
                </a:spcBef>
                <a:spcAft>
                  <a:spcPct val="0"/>
                </a:spcAft>
                <a:buClr>
                  <a:srgbClr val="667263"/>
                </a:buClr>
              </a:pPr>
              <a:r>
                <a:rPr lang="en-US" sz="400" b="1" kern="0" dirty="0">
                  <a:solidFill>
                    <a:prstClr val="white"/>
                  </a:solidFill>
                  <a:effectLst>
                    <a:outerShdw blurRad="50800" dist="12700" dir="2700000" algn="tl" rotWithShape="0">
                      <a:srgbClr val="000000">
                        <a:alpha val="34000"/>
                      </a:srgbClr>
                    </a:outerShdw>
                  </a:effectLst>
                  <a:cs typeface="Arial"/>
                </a:rPr>
                <a:t>PO APPROVAL</a:t>
              </a:r>
            </a:p>
          </p:txBody>
        </p:sp>
        <p:pic>
          <p:nvPicPr>
            <p:cNvPr id="208" name="Picture 3"/>
            <p:cNvPicPr>
              <a:picLocks noChangeArrowheads="1"/>
            </p:cNvPicPr>
            <p:nvPr/>
          </p:nvPicPr>
          <p:blipFill rotWithShape="1">
            <a:blip r:embed="rId26" cstate="email">
              <a:extLst>
                <a:ext uri="{28A0092B-C50C-407E-A947-70E740481C1C}">
                  <a14:useLocalDpi xmlns:a14="http://schemas.microsoft.com/office/drawing/2010/main" val="0"/>
                </a:ext>
              </a:extLst>
            </a:blip>
            <a:srcRect/>
            <a:stretch/>
          </p:blipFill>
          <p:spPr bwMode="auto">
            <a:xfrm>
              <a:off x="7686458" y="2284829"/>
              <a:ext cx="613990" cy="333733"/>
            </a:xfrm>
            <a:prstGeom prst="roundRect">
              <a:avLst/>
            </a:prstGeom>
            <a:noFill/>
            <a:ln w="9525">
              <a:noFill/>
              <a:miter lim="800000"/>
              <a:headEnd/>
              <a:tailEnd/>
            </a:ln>
            <a:effectLst/>
            <a:scene3d>
              <a:camera prst="orthographicFront"/>
              <a:lightRig rig="threePt" dir="t"/>
            </a:scene3d>
            <a:sp3d>
              <a:bevelT w="25400" h="25400"/>
            </a:sp3d>
          </p:spPr>
        </p:pic>
        <p:sp>
          <p:nvSpPr>
            <p:cNvPr id="209" name="Rounded Rectangle 208"/>
            <p:cNvSpPr/>
            <p:nvPr/>
          </p:nvSpPr>
          <p:spPr>
            <a:xfrm>
              <a:off x="7686458" y="2077095"/>
              <a:ext cx="613990" cy="501671"/>
            </a:xfrm>
            <a:prstGeom prst="roundRect">
              <a:avLst/>
            </a:prstGeom>
            <a:gradFill flip="none" rotWithShape="1">
              <a:gsLst>
                <a:gs pos="49000">
                  <a:schemeClr val="bg1">
                    <a:alpha val="0"/>
                  </a:schemeClr>
                </a:gs>
                <a:gs pos="91000">
                  <a:schemeClr val="accent1">
                    <a:lumMod val="50000"/>
                  </a:schemeClr>
                </a:gs>
                <a:gs pos="50000">
                  <a:schemeClr val="accent1">
                    <a:lumMod val="75000"/>
                  </a:schemeClr>
                </a:gs>
              </a:gsLst>
              <a:lin ang="16200000" scaled="0"/>
              <a:tileRect/>
            </a:gradFill>
            <a:ln>
              <a:noFill/>
            </a:ln>
            <a:effectLst/>
            <a:scene3d>
              <a:camera prst="orthographicFront"/>
              <a:lightRig rig="threePt" dir="t"/>
            </a:scene3d>
            <a:sp3d>
              <a:bevelT w="38100" h="38100"/>
            </a:sp3d>
          </p:spPr>
          <p:style>
            <a:lnRef idx="2">
              <a:schemeClr val="accent1">
                <a:shade val="50000"/>
              </a:schemeClr>
            </a:lnRef>
            <a:fillRef idx="1">
              <a:schemeClr val="accent1"/>
            </a:fillRef>
            <a:effectRef idx="0">
              <a:schemeClr val="accent1"/>
            </a:effectRef>
            <a:fontRef idx="minor">
              <a:schemeClr val="lt1"/>
            </a:fontRef>
          </p:style>
          <p:txBody>
            <a:bodyPr lIns="34259" tIns="18288" rIns="34259" bIns="17128" rtlCol="0" anchor="t"/>
            <a:lstStyle/>
            <a:p>
              <a:pPr algn="ctr" fontAlgn="base">
                <a:lnSpc>
                  <a:spcPct val="90000"/>
                </a:lnSpc>
                <a:spcBef>
                  <a:spcPts val="1066"/>
                </a:spcBef>
                <a:spcAft>
                  <a:spcPct val="0"/>
                </a:spcAft>
                <a:buClr>
                  <a:srgbClr val="667263"/>
                </a:buClr>
              </a:pPr>
              <a:r>
                <a:rPr lang="en-US" sz="500" b="1" kern="0" dirty="0">
                  <a:solidFill>
                    <a:srgbClr val="FFFFFF"/>
                  </a:solidFill>
                  <a:cs typeface="Arial" pitchFamily="34" charset="0"/>
                </a:rPr>
                <a:t>JD Edwards</a:t>
              </a:r>
            </a:p>
          </p:txBody>
        </p:sp>
        <p:sp>
          <p:nvSpPr>
            <p:cNvPr id="210" name="TextBox 209"/>
            <p:cNvSpPr txBox="1"/>
            <p:nvPr/>
          </p:nvSpPr>
          <p:spPr>
            <a:xfrm>
              <a:off x="7647878" y="2165750"/>
              <a:ext cx="683610" cy="111569"/>
            </a:xfrm>
            <a:prstGeom prst="rect">
              <a:avLst/>
            </a:prstGeom>
            <a:noFill/>
          </p:spPr>
          <p:txBody>
            <a:bodyPr wrap="square" rtlCol="0">
              <a:spAutoFit/>
            </a:bodyPr>
            <a:lstStyle/>
            <a:p>
              <a:pPr algn="ctr" fontAlgn="base">
                <a:lnSpc>
                  <a:spcPct val="90000"/>
                </a:lnSpc>
                <a:spcBef>
                  <a:spcPct val="50000"/>
                </a:spcBef>
                <a:spcAft>
                  <a:spcPct val="0"/>
                </a:spcAft>
                <a:buClr>
                  <a:srgbClr val="667263"/>
                </a:buClr>
              </a:pPr>
              <a:r>
                <a:rPr lang="en-US" sz="400" b="1" kern="0" dirty="0">
                  <a:solidFill>
                    <a:prstClr val="white"/>
                  </a:solidFill>
                  <a:effectLst>
                    <a:outerShdw blurRad="50800" dist="12700" dir="2700000" algn="tl" rotWithShape="0">
                      <a:srgbClr val="000000">
                        <a:alpha val="34000"/>
                      </a:srgbClr>
                    </a:outerShdw>
                  </a:effectLst>
                  <a:cs typeface="Arial"/>
                </a:rPr>
                <a:t>SUPPLIER SELF SERVICE</a:t>
              </a:r>
            </a:p>
          </p:txBody>
        </p:sp>
        <p:pic>
          <p:nvPicPr>
            <p:cNvPr id="212" name="Picture 3"/>
            <p:cNvPicPr>
              <a:picLocks noChangeArrowheads="1"/>
            </p:cNvPicPr>
            <p:nvPr/>
          </p:nvPicPr>
          <p:blipFill rotWithShape="1">
            <a:blip r:embed="rId27" cstate="email">
              <a:extLst>
                <a:ext uri="{28A0092B-C50C-407E-A947-70E740481C1C}">
                  <a14:useLocalDpi xmlns:a14="http://schemas.microsoft.com/office/drawing/2010/main" val="0"/>
                </a:ext>
              </a:extLst>
            </a:blip>
            <a:srcRect t="-6767"/>
            <a:stretch/>
          </p:blipFill>
          <p:spPr bwMode="auto">
            <a:xfrm>
              <a:off x="8376933" y="2273874"/>
              <a:ext cx="613990" cy="343310"/>
            </a:xfrm>
            <a:prstGeom prst="roundRect">
              <a:avLst/>
            </a:prstGeom>
            <a:noFill/>
            <a:ln w="9525">
              <a:noFill/>
              <a:miter lim="800000"/>
              <a:headEnd/>
              <a:tailEnd/>
            </a:ln>
            <a:effectLst/>
            <a:scene3d>
              <a:camera prst="orthographicFront"/>
              <a:lightRig rig="threePt" dir="t"/>
            </a:scene3d>
            <a:sp3d>
              <a:bevelT w="25400" h="25400"/>
            </a:sp3d>
          </p:spPr>
        </p:pic>
        <p:sp>
          <p:nvSpPr>
            <p:cNvPr id="213" name="Rounded Rectangle 212"/>
            <p:cNvSpPr/>
            <p:nvPr/>
          </p:nvSpPr>
          <p:spPr>
            <a:xfrm>
              <a:off x="8376934" y="2077095"/>
              <a:ext cx="613990" cy="501671"/>
            </a:xfrm>
            <a:prstGeom prst="roundRect">
              <a:avLst/>
            </a:prstGeom>
            <a:gradFill flip="none" rotWithShape="1">
              <a:gsLst>
                <a:gs pos="49000">
                  <a:schemeClr val="bg1">
                    <a:alpha val="0"/>
                  </a:schemeClr>
                </a:gs>
                <a:gs pos="91000">
                  <a:schemeClr val="accent1">
                    <a:lumMod val="50000"/>
                  </a:schemeClr>
                </a:gs>
                <a:gs pos="50000">
                  <a:schemeClr val="accent1">
                    <a:lumMod val="75000"/>
                  </a:schemeClr>
                </a:gs>
              </a:gsLst>
              <a:lin ang="16200000" scaled="0"/>
              <a:tileRect/>
            </a:gradFill>
            <a:ln>
              <a:noFill/>
            </a:ln>
            <a:effectLst/>
            <a:scene3d>
              <a:camera prst="orthographicFront"/>
              <a:lightRig rig="threePt" dir="t"/>
            </a:scene3d>
            <a:sp3d>
              <a:bevelT w="38100" h="38100"/>
            </a:sp3d>
          </p:spPr>
          <p:style>
            <a:lnRef idx="2">
              <a:schemeClr val="accent1">
                <a:shade val="50000"/>
              </a:schemeClr>
            </a:lnRef>
            <a:fillRef idx="1">
              <a:schemeClr val="accent1"/>
            </a:fillRef>
            <a:effectRef idx="0">
              <a:schemeClr val="accent1"/>
            </a:effectRef>
            <a:fontRef idx="minor">
              <a:schemeClr val="lt1"/>
            </a:fontRef>
          </p:style>
          <p:txBody>
            <a:bodyPr lIns="34259" tIns="18288" rIns="34259" bIns="17128" rtlCol="0" anchor="t"/>
            <a:lstStyle/>
            <a:p>
              <a:pPr algn="ctr" fontAlgn="base">
                <a:lnSpc>
                  <a:spcPct val="90000"/>
                </a:lnSpc>
                <a:spcBef>
                  <a:spcPts val="1066"/>
                </a:spcBef>
                <a:spcAft>
                  <a:spcPct val="0"/>
                </a:spcAft>
                <a:buClr>
                  <a:srgbClr val="667263"/>
                </a:buClr>
              </a:pPr>
              <a:r>
                <a:rPr lang="en-US" sz="500" b="1" kern="0" dirty="0">
                  <a:solidFill>
                    <a:srgbClr val="FFFFFF"/>
                  </a:solidFill>
                  <a:cs typeface="Arial" pitchFamily="34" charset="0"/>
                </a:rPr>
                <a:t>JD Edwards</a:t>
              </a:r>
            </a:p>
          </p:txBody>
        </p:sp>
        <p:sp>
          <p:nvSpPr>
            <p:cNvPr id="214" name="TextBox 213"/>
            <p:cNvSpPr txBox="1"/>
            <p:nvPr/>
          </p:nvSpPr>
          <p:spPr>
            <a:xfrm>
              <a:off x="8338355" y="2165750"/>
              <a:ext cx="683610" cy="111569"/>
            </a:xfrm>
            <a:prstGeom prst="rect">
              <a:avLst/>
            </a:prstGeom>
            <a:noFill/>
          </p:spPr>
          <p:txBody>
            <a:bodyPr wrap="square" rtlCol="0">
              <a:spAutoFit/>
            </a:bodyPr>
            <a:lstStyle/>
            <a:p>
              <a:pPr algn="ctr" fontAlgn="base">
                <a:lnSpc>
                  <a:spcPct val="90000"/>
                </a:lnSpc>
                <a:spcBef>
                  <a:spcPct val="50000"/>
                </a:spcBef>
                <a:spcAft>
                  <a:spcPct val="0"/>
                </a:spcAft>
                <a:buClr>
                  <a:srgbClr val="667263"/>
                </a:buClr>
              </a:pPr>
              <a:r>
                <a:rPr lang="en-US" sz="400" b="1" kern="0" dirty="0">
                  <a:solidFill>
                    <a:prstClr val="white"/>
                  </a:solidFill>
                  <a:effectLst>
                    <a:outerShdw blurRad="50800" dist="12700" dir="2700000" algn="tl" rotWithShape="0">
                      <a:srgbClr val="000000">
                        <a:alpha val="34000"/>
                      </a:srgbClr>
                    </a:outerShdw>
                  </a:effectLst>
                  <a:cs typeface="Arial"/>
                </a:rPr>
                <a:t>PROJECTS ON THE GO</a:t>
              </a:r>
            </a:p>
          </p:txBody>
        </p:sp>
      </p:grpSp>
      <p:grpSp>
        <p:nvGrpSpPr>
          <p:cNvPr id="10" name="Group 19"/>
          <p:cNvGrpSpPr/>
          <p:nvPr/>
        </p:nvGrpSpPr>
        <p:grpSpPr>
          <a:xfrm>
            <a:off x="6529767" y="3589699"/>
            <a:ext cx="5496387" cy="716569"/>
            <a:chOff x="4898601" y="2692274"/>
            <a:chExt cx="4123364" cy="537427"/>
          </a:xfrm>
        </p:grpSpPr>
        <p:pic>
          <p:nvPicPr>
            <p:cNvPr id="320" name="Picture 3"/>
            <p:cNvPicPr>
              <a:picLocks noChangeArrowheads="1"/>
            </p:cNvPicPr>
            <p:nvPr/>
          </p:nvPicPr>
          <p:blipFill>
            <a:blip r:embed="rId28" cstate="email">
              <a:extLst>
                <a:ext uri="{28A0092B-C50C-407E-A947-70E740481C1C}">
                  <a14:useLocalDpi xmlns:a14="http://schemas.microsoft.com/office/drawing/2010/main" val="0"/>
                </a:ext>
              </a:extLst>
            </a:blip>
            <a:stretch>
              <a:fillRect/>
            </a:stretch>
          </p:blipFill>
          <p:spPr bwMode="auto">
            <a:xfrm>
              <a:off x="8372915" y="2894366"/>
              <a:ext cx="613990" cy="329567"/>
            </a:xfrm>
            <a:prstGeom prst="roundRect">
              <a:avLst/>
            </a:prstGeom>
            <a:noFill/>
            <a:ln w="9525">
              <a:noFill/>
              <a:miter lim="800000"/>
              <a:headEnd/>
              <a:tailEnd/>
            </a:ln>
            <a:effectLst/>
            <a:scene3d>
              <a:camera prst="orthographicFront"/>
              <a:lightRig rig="threePt" dir="t"/>
            </a:scene3d>
            <a:sp3d>
              <a:bevelT w="25400" h="25400"/>
            </a:sp3d>
          </p:spPr>
        </p:pic>
        <p:pic>
          <p:nvPicPr>
            <p:cNvPr id="316" name="Picture 3"/>
            <p:cNvPicPr>
              <a:picLocks noChangeArrowheads="1"/>
            </p:cNvPicPr>
            <p:nvPr/>
          </p:nvPicPr>
          <p:blipFill rotWithShape="1">
            <a:blip r:embed="rId29" cstate="email">
              <a:extLst>
                <a:ext uri="{28A0092B-C50C-407E-A947-70E740481C1C}">
                  <a14:useLocalDpi xmlns:a14="http://schemas.microsoft.com/office/drawing/2010/main" val="0"/>
                </a:ext>
              </a:extLst>
            </a:blip>
            <a:srcRect/>
            <a:stretch/>
          </p:blipFill>
          <p:spPr bwMode="auto">
            <a:xfrm>
              <a:off x="5626441" y="2883824"/>
              <a:ext cx="613990" cy="343349"/>
            </a:xfrm>
            <a:prstGeom prst="roundRect">
              <a:avLst/>
            </a:prstGeom>
            <a:noFill/>
            <a:ln w="9525">
              <a:noFill/>
              <a:miter lim="800000"/>
              <a:headEnd/>
              <a:tailEnd/>
            </a:ln>
            <a:effectLst/>
            <a:scene3d>
              <a:camera prst="orthographicFront"/>
              <a:lightRig rig="threePt" dir="t"/>
            </a:scene3d>
            <a:sp3d>
              <a:bevelT w="25400" h="25400"/>
            </a:sp3d>
          </p:spPr>
        </p:pic>
        <p:pic>
          <p:nvPicPr>
            <p:cNvPr id="317" name="Picture 3"/>
            <p:cNvPicPr>
              <a:picLocks noChangeArrowheads="1"/>
            </p:cNvPicPr>
            <p:nvPr/>
          </p:nvPicPr>
          <p:blipFill rotWithShape="1">
            <a:blip r:embed="rId30" cstate="email">
              <a:extLst>
                <a:ext uri="{28A0092B-C50C-407E-A947-70E740481C1C}">
                  <a14:useLocalDpi xmlns:a14="http://schemas.microsoft.com/office/drawing/2010/main" val="0"/>
                </a:ext>
              </a:extLst>
            </a:blip>
            <a:srcRect/>
            <a:stretch/>
          </p:blipFill>
          <p:spPr bwMode="auto">
            <a:xfrm>
              <a:off x="6309399" y="2856795"/>
              <a:ext cx="613990" cy="372906"/>
            </a:xfrm>
            <a:prstGeom prst="roundRect">
              <a:avLst/>
            </a:prstGeom>
            <a:noFill/>
            <a:ln w="9525">
              <a:noFill/>
              <a:miter lim="800000"/>
              <a:headEnd/>
              <a:tailEnd/>
            </a:ln>
            <a:effectLst/>
            <a:scene3d>
              <a:camera prst="orthographicFront"/>
              <a:lightRig rig="threePt" dir="t"/>
            </a:scene3d>
            <a:sp3d>
              <a:bevelT w="25400" h="25400"/>
            </a:sp3d>
          </p:spPr>
        </p:pic>
        <p:pic>
          <p:nvPicPr>
            <p:cNvPr id="318" name="Picture 3"/>
            <p:cNvPicPr>
              <a:picLocks noChangeArrowheads="1"/>
            </p:cNvPicPr>
            <p:nvPr/>
          </p:nvPicPr>
          <p:blipFill rotWithShape="1">
            <a:blip r:embed="rId31" cstate="email">
              <a:extLst>
                <a:ext uri="{28A0092B-C50C-407E-A947-70E740481C1C}">
                  <a14:useLocalDpi xmlns:a14="http://schemas.microsoft.com/office/drawing/2010/main" val="0"/>
                </a:ext>
              </a:extLst>
            </a:blip>
            <a:srcRect t="-1223"/>
            <a:stretch/>
          </p:blipFill>
          <p:spPr bwMode="auto">
            <a:xfrm>
              <a:off x="7000118" y="2888596"/>
              <a:ext cx="613990" cy="341105"/>
            </a:xfrm>
            <a:prstGeom prst="roundRect">
              <a:avLst/>
            </a:prstGeom>
            <a:noFill/>
            <a:ln w="9525">
              <a:noFill/>
              <a:miter lim="800000"/>
              <a:headEnd/>
              <a:tailEnd/>
            </a:ln>
            <a:effectLst/>
            <a:scene3d>
              <a:camera prst="orthographicFront"/>
              <a:lightRig rig="threePt" dir="t"/>
            </a:scene3d>
            <a:sp3d>
              <a:bevelT w="25400" h="25400"/>
            </a:sp3d>
          </p:spPr>
        </p:pic>
        <p:pic>
          <p:nvPicPr>
            <p:cNvPr id="319" name="Picture 3"/>
            <p:cNvPicPr>
              <a:picLocks noChangeArrowheads="1"/>
            </p:cNvPicPr>
            <p:nvPr/>
          </p:nvPicPr>
          <p:blipFill rotWithShape="1">
            <a:blip r:embed="rId15" cstate="email">
              <a:extLst>
                <a:ext uri="{28A0092B-C50C-407E-A947-70E740481C1C}">
                  <a14:useLocalDpi xmlns:a14="http://schemas.microsoft.com/office/drawing/2010/main" val="0"/>
                </a:ext>
              </a:extLst>
            </a:blip>
            <a:srcRect/>
            <a:stretch/>
          </p:blipFill>
          <p:spPr bwMode="auto">
            <a:xfrm>
              <a:off x="7684509" y="2911571"/>
              <a:ext cx="613990" cy="315682"/>
            </a:xfrm>
            <a:prstGeom prst="roundRect">
              <a:avLst/>
            </a:prstGeom>
            <a:noFill/>
            <a:ln w="9525">
              <a:noFill/>
              <a:miter lim="800000"/>
              <a:headEnd/>
              <a:tailEnd/>
            </a:ln>
            <a:effectLst/>
            <a:scene3d>
              <a:camera prst="orthographicFront"/>
              <a:lightRig rig="threePt" dir="t"/>
            </a:scene3d>
            <a:sp3d>
              <a:bevelT w="25400" h="25400"/>
            </a:sp3d>
          </p:spPr>
        </p:pic>
        <p:grpSp>
          <p:nvGrpSpPr>
            <p:cNvPr id="11" name="Group 170"/>
            <p:cNvGrpSpPr/>
            <p:nvPr/>
          </p:nvGrpSpPr>
          <p:grpSpPr>
            <a:xfrm>
              <a:off x="4898601" y="2692274"/>
              <a:ext cx="683610" cy="534248"/>
              <a:chOff x="742950" y="3099282"/>
              <a:chExt cx="792480" cy="619331"/>
            </a:xfrm>
          </p:grpSpPr>
          <p:pic>
            <p:nvPicPr>
              <p:cNvPr id="315" name="Picture 3"/>
              <p:cNvPicPr>
                <a:picLocks noChangeArrowheads="1"/>
              </p:cNvPicPr>
              <p:nvPr/>
            </p:nvPicPr>
            <p:blipFill>
              <a:blip r:embed="rId32" cstate="email">
                <a:extLst>
                  <a:ext uri="{28A0092B-C50C-407E-A947-70E740481C1C}">
                    <a14:useLocalDpi xmlns:a14="http://schemas.microsoft.com/office/drawing/2010/main" val="0"/>
                  </a:ext>
                </a:extLst>
              </a:blip>
              <a:stretch>
                <a:fillRect/>
              </a:stretch>
            </p:blipFill>
            <p:spPr bwMode="auto">
              <a:xfrm>
                <a:off x="785275" y="3305157"/>
                <a:ext cx="711773" cy="413456"/>
              </a:xfrm>
              <a:prstGeom prst="roundRect">
                <a:avLst/>
              </a:prstGeom>
              <a:noFill/>
              <a:ln w="9525">
                <a:noFill/>
                <a:miter lim="800000"/>
                <a:headEnd/>
                <a:tailEnd/>
              </a:ln>
              <a:effectLst/>
              <a:scene3d>
                <a:camera prst="orthographicFront"/>
                <a:lightRig rig="threePt" dir="t"/>
              </a:scene3d>
              <a:sp3d>
                <a:bevelT w="25400" h="25400"/>
              </a:sp3d>
            </p:spPr>
          </p:pic>
          <p:sp>
            <p:nvSpPr>
              <p:cNvPr id="233" name="Rounded Rectangle 232"/>
              <p:cNvSpPr/>
              <p:nvPr/>
            </p:nvSpPr>
            <p:spPr>
              <a:xfrm>
                <a:off x="787674" y="3099282"/>
                <a:ext cx="711773" cy="581566"/>
              </a:xfrm>
              <a:prstGeom prst="roundRect">
                <a:avLst/>
              </a:prstGeom>
              <a:gradFill flip="none" rotWithShape="1">
                <a:gsLst>
                  <a:gs pos="49000">
                    <a:schemeClr val="bg1">
                      <a:alpha val="0"/>
                    </a:schemeClr>
                  </a:gs>
                  <a:gs pos="91000">
                    <a:schemeClr val="accent1">
                      <a:lumMod val="50000"/>
                    </a:schemeClr>
                  </a:gs>
                  <a:gs pos="50000">
                    <a:schemeClr val="accent1">
                      <a:lumMod val="75000"/>
                    </a:schemeClr>
                  </a:gs>
                </a:gsLst>
                <a:lin ang="16200000" scaled="0"/>
                <a:tileRect/>
              </a:gradFill>
              <a:ln>
                <a:noFill/>
              </a:ln>
              <a:effectLst/>
              <a:scene3d>
                <a:camera prst="orthographicFront"/>
                <a:lightRig rig="threePt" dir="t"/>
              </a:scene3d>
              <a:sp3d>
                <a:bevelT w="38100" h="38100"/>
              </a:sp3d>
            </p:spPr>
            <p:style>
              <a:lnRef idx="2">
                <a:schemeClr val="accent1">
                  <a:shade val="50000"/>
                </a:schemeClr>
              </a:lnRef>
              <a:fillRef idx="1">
                <a:schemeClr val="accent1"/>
              </a:fillRef>
              <a:effectRef idx="0">
                <a:schemeClr val="accent1"/>
              </a:effectRef>
              <a:fontRef idx="minor">
                <a:schemeClr val="lt1"/>
              </a:fontRef>
            </p:style>
            <p:txBody>
              <a:bodyPr lIns="34259" tIns="18288" rIns="34259" bIns="17128" rtlCol="0" anchor="t"/>
              <a:lstStyle/>
              <a:p>
                <a:pPr algn="ctr" fontAlgn="base">
                  <a:lnSpc>
                    <a:spcPct val="90000"/>
                  </a:lnSpc>
                  <a:spcBef>
                    <a:spcPts val="1066"/>
                  </a:spcBef>
                  <a:spcAft>
                    <a:spcPct val="0"/>
                  </a:spcAft>
                  <a:buClr>
                    <a:srgbClr val="667263"/>
                  </a:buClr>
                </a:pPr>
                <a:r>
                  <a:rPr lang="en-US" sz="500" b="1" kern="0" spc="-27" dirty="0">
                    <a:solidFill>
                      <a:srgbClr val="FFFFFF"/>
                    </a:solidFill>
                    <a:cs typeface="Arial" pitchFamily="34" charset="0"/>
                  </a:rPr>
                  <a:t>E-Business Suite</a:t>
                </a:r>
              </a:p>
            </p:txBody>
          </p:sp>
          <p:sp>
            <p:nvSpPr>
              <p:cNvPr id="234" name="TextBox 233"/>
              <p:cNvSpPr txBox="1"/>
              <p:nvPr/>
            </p:nvSpPr>
            <p:spPr>
              <a:xfrm>
                <a:off x="742950" y="3202058"/>
                <a:ext cx="792480" cy="129338"/>
              </a:xfrm>
              <a:prstGeom prst="rect">
                <a:avLst/>
              </a:prstGeom>
              <a:noFill/>
            </p:spPr>
            <p:txBody>
              <a:bodyPr wrap="square" rtlCol="0">
                <a:spAutoFit/>
              </a:bodyPr>
              <a:lstStyle/>
              <a:p>
                <a:pPr algn="ctr" fontAlgn="base">
                  <a:lnSpc>
                    <a:spcPct val="90000"/>
                  </a:lnSpc>
                  <a:spcBef>
                    <a:spcPct val="50000"/>
                  </a:spcBef>
                  <a:spcAft>
                    <a:spcPct val="0"/>
                  </a:spcAft>
                  <a:buClr>
                    <a:srgbClr val="667263"/>
                  </a:buClr>
                </a:pPr>
                <a:r>
                  <a:rPr lang="en-US" sz="400" b="1" kern="0" dirty="0">
                    <a:solidFill>
                      <a:prstClr val="white"/>
                    </a:solidFill>
                    <a:effectLst>
                      <a:outerShdw blurRad="50800" dist="12700" dir="2700000" algn="tl" rotWithShape="0">
                        <a:srgbClr val="000000">
                          <a:alpha val="34000"/>
                        </a:srgbClr>
                      </a:outerShdw>
                    </a:effectLst>
                    <a:cs typeface="Arial"/>
                  </a:rPr>
                  <a:t>SUPPLIER SELF SERVICE</a:t>
                </a:r>
              </a:p>
            </p:txBody>
          </p:sp>
        </p:grpSp>
        <p:sp>
          <p:nvSpPr>
            <p:cNvPr id="237" name="Rounded Rectangle 236"/>
            <p:cNvSpPr/>
            <p:nvPr/>
          </p:nvSpPr>
          <p:spPr>
            <a:xfrm>
              <a:off x="5620283" y="2692274"/>
              <a:ext cx="613990" cy="501671"/>
            </a:xfrm>
            <a:prstGeom prst="roundRect">
              <a:avLst/>
            </a:prstGeom>
            <a:gradFill flip="none" rotWithShape="1">
              <a:gsLst>
                <a:gs pos="49000">
                  <a:schemeClr val="bg1">
                    <a:alpha val="0"/>
                  </a:schemeClr>
                </a:gs>
                <a:gs pos="91000">
                  <a:schemeClr val="accent1">
                    <a:lumMod val="50000"/>
                  </a:schemeClr>
                </a:gs>
                <a:gs pos="50000">
                  <a:schemeClr val="accent1">
                    <a:lumMod val="75000"/>
                  </a:schemeClr>
                </a:gs>
              </a:gsLst>
              <a:lin ang="16200000" scaled="0"/>
              <a:tileRect/>
            </a:gradFill>
            <a:ln>
              <a:noFill/>
            </a:ln>
            <a:effectLst/>
            <a:scene3d>
              <a:camera prst="orthographicFront"/>
              <a:lightRig rig="threePt" dir="t"/>
            </a:scene3d>
            <a:sp3d>
              <a:bevelT w="38100" h="38100"/>
            </a:sp3d>
          </p:spPr>
          <p:style>
            <a:lnRef idx="2">
              <a:schemeClr val="accent1">
                <a:shade val="50000"/>
              </a:schemeClr>
            </a:lnRef>
            <a:fillRef idx="1">
              <a:schemeClr val="accent1"/>
            </a:fillRef>
            <a:effectRef idx="0">
              <a:schemeClr val="accent1"/>
            </a:effectRef>
            <a:fontRef idx="minor">
              <a:schemeClr val="lt1"/>
            </a:fontRef>
          </p:style>
          <p:txBody>
            <a:bodyPr lIns="34259" tIns="18288" rIns="34259" bIns="17128" rtlCol="0" anchor="t"/>
            <a:lstStyle/>
            <a:p>
              <a:pPr algn="ctr" fontAlgn="base">
                <a:lnSpc>
                  <a:spcPct val="90000"/>
                </a:lnSpc>
                <a:spcBef>
                  <a:spcPts val="1066"/>
                </a:spcBef>
                <a:spcAft>
                  <a:spcPct val="0"/>
                </a:spcAft>
                <a:buClr>
                  <a:srgbClr val="667263"/>
                </a:buClr>
              </a:pPr>
              <a:r>
                <a:rPr lang="en-US" sz="500" b="1" kern="0" spc="-27" dirty="0">
                  <a:solidFill>
                    <a:srgbClr val="FFFFFF"/>
                  </a:solidFill>
                  <a:cs typeface="Arial" pitchFamily="34" charset="0"/>
                </a:rPr>
                <a:t>E-Business Suite</a:t>
              </a:r>
            </a:p>
          </p:txBody>
        </p:sp>
        <p:sp>
          <p:nvSpPr>
            <p:cNvPr id="238" name="TextBox 237"/>
            <p:cNvSpPr txBox="1"/>
            <p:nvPr/>
          </p:nvSpPr>
          <p:spPr>
            <a:xfrm>
              <a:off x="5581703" y="2780929"/>
              <a:ext cx="683610" cy="111569"/>
            </a:xfrm>
            <a:prstGeom prst="rect">
              <a:avLst/>
            </a:prstGeom>
            <a:noFill/>
          </p:spPr>
          <p:txBody>
            <a:bodyPr wrap="square" rtlCol="0">
              <a:spAutoFit/>
            </a:bodyPr>
            <a:lstStyle/>
            <a:p>
              <a:pPr algn="ctr" fontAlgn="base">
                <a:lnSpc>
                  <a:spcPct val="90000"/>
                </a:lnSpc>
                <a:spcBef>
                  <a:spcPct val="50000"/>
                </a:spcBef>
                <a:spcAft>
                  <a:spcPct val="0"/>
                </a:spcAft>
                <a:buClr>
                  <a:srgbClr val="667263"/>
                </a:buClr>
              </a:pPr>
              <a:r>
                <a:rPr lang="en-US" sz="400" b="1" kern="0" dirty="0">
                  <a:solidFill>
                    <a:prstClr val="white"/>
                  </a:solidFill>
                  <a:effectLst>
                    <a:outerShdw blurRad="50800" dist="12700" dir="2700000" algn="tl" rotWithShape="0">
                      <a:srgbClr val="000000">
                        <a:alpha val="34000"/>
                      </a:srgbClr>
                    </a:outerShdw>
                  </a:effectLst>
                  <a:cs typeface="Arial"/>
                </a:rPr>
                <a:t>PROJECTS ON THE GO</a:t>
              </a:r>
            </a:p>
          </p:txBody>
        </p:sp>
        <p:sp>
          <p:nvSpPr>
            <p:cNvPr id="241" name="Rounded Rectangle 240"/>
            <p:cNvSpPr/>
            <p:nvPr/>
          </p:nvSpPr>
          <p:spPr>
            <a:xfrm>
              <a:off x="6310252" y="2692274"/>
              <a:ext cx="613990" cy="501671"/>
            </a:xfrm>
            <a:prstGeom prst="roundRect">
              <a:avLst/>
            </a:prstGeom>
            <a:gradFill flip="none" rotWithShape="1">
              <a:gsLst>
                <a:gs pos="49000">
                  <a:schemeClr val="bg1">
                    <a:alpha val="0"/>
                  </a:schemeClr>
                </a:gs>
                <a:gs pos="91000">
                  <a:schemeClr val="accent1">
                    <a:lumMod val="50000"/>
                  </a:schemeClr>
                </a:gs>
                <a:gs pos="50000">
                  <a:schemeClr val="accent1">
                    <a:lumMod val="75000"/>
                  </a:schemeClr>
                </a:gs>
              </a:gsLst>
              <a:lin ang="16200000" scaled="0"/>
              <a:tileRect/>
            </a:gradFill>
            <a:ln>
              <a:noFill/>
            </a:ln>
            <a:effectLst/>
            <a:scene3d>
              <a:camera prst="orthographicFront"/>
              <a:lightRig rig="threePt" dir="t"/>
            </a:scene3d>
            <a:sp3d>
              <a:bevelT w="38100" h="38100"/>
            </a:sp3d>
          </p:spPr>
          <p:style>
            <a:lnRef idx="2">
              <a:schemeClr val="accent1">
                <a:shade val="50000"/>
              </a:schemeClr>
            </a:lnRef>
            <a:fillRef idx="1">
              <a:schemeClr val="accent1"/>
            </a:fillRef>
            <a:effectRef idx="0">
              <a:schemeClr val="accent1"/>
            </a:effectRef>
            <a:fontRef idx="minor">
              <a:schemeClr val="lt1"/>
            </a:fontRef>
          </p:style>
          <p:txBody>
            <a:bodyPr lIns="34259" tIns="18288" rIns="34259" bIns="17128" rtlCol="0" anchor="t"/>
            <a:lstStyle/>
            <a:p>
              <a:pPr algn="ctr" fontAlgn="base">
                <a:lnSpc>
                  <a:spcPct val="90000"/>
                </a:lnSpc>
                <a:spcBef>
                  <a:spcPts val="1066"/>
                </a:spcBef>
                <a:spcAft>
                  <a:spcPct val="0"/>
                </a:spcAft>
                <a:buClr>
                  <a:srgbClr val="667263"/>
                </a:buClr>
              </a:pPr>
              <a:r>
                <a:rPr lang="en-US" sz="500" b="1" kern="0" spc="-27" dirty="0">
                  <a:solidFill>
                    <a:srgbClr val="FFFFFF"/>
                  </a:solidFill>
                  <a:cs typeface="Arial" pitchFamily="34" charset="0"/>
                </a:rPr>
                <a:t>E-Business Suite</a:t>
              </a:r>
            </a:p>
          </p:txBody>
        </p:sp>
        <p:sp>
          <p:nvSpPr>
            <p:cNvPr id="242" name="TextBox 241"/>
            <p:cNvSpPr txBox="1"/>
            <p:nvPr/>
          </p:nvSpPr>
          <p:spPr>
            <a:xfrm>
              <a:off x="6271672" y="2780929"/>
              <a:ext cx="683610" cy="111569"/>
            </a:xfrm>
            <a:prstGeom prst="rect">
              <a:avLst/>
            </a:prstGeom>
            <a:noFill/>
          </p:spPr>
          <p:txBody>
            <a:bodyPr wrap="square" rtlCol="0">
              <a:spAutoFit/>
            </a:bodyPr>
            <a:lstStyle/>
            <a:p>
              <a:pPr algn="ctr" fontAlgn="base">
                <a:lnSpc>
                  <a:spcPct val="90000"/>
                </a:lnSpc>
                <a:spcBef>
                  <a:spcPct val="50000"/>
                </a:spcBef>
                <a:spcAft>
                  <a:spcPct val="0"/>
                </a:spcAft>
                <a:buClr>
                  <a:srgbClr val="667263"/>
                </a:buClr>
              </a:pPr>
              <a:r>
                <a:rPr lang="en-US" sz="400" b="1" kern="0" dirty="0">
                  <a:solidFill>
                    <a:prstClr val="white"/>
                  </a:solidFill>
                  <a:effectLst>
                    <a:outerShdw blurRad="50800" dist="12700" dir="2700000" algn="tl" rotWithShape="0">
                      <a:srgbClr val="000000">
                        <a:alpha val="34000"/>
                      </a:srgbClr>
                    </a:outerShdw>
                  </a:effectLst>
                  <a:cs typeface="Arial"/>
                </a:rPr>
                <a:t>WAREHOUSE INTEGRATION</a:t>
              </a:r>
            </a:p>
          </p:txBody>
        </p:sp>
        <p:sp>
          <p:nvSpPr>
            <p:cNvPr id="245" name="Rounded Rectangle 244"/>
            <p:cNvSpPr/>
            <p:nvPr/>
          </p:nvSpPr>
          <p:spPr>
            <a:xfrm>
              <a:off x="7000729" y="2692274"/>
              <a:ext cx="613990" cy="501671"/>
            </a:xfrm>
            <a:prstGeom prst="roundRect">
              <a:avLst/>
            </a:prstGeom>
            <a:gradFill flip="none" rotWithShape="1">
              <a:gsLst>
                <a:gs pos="49000">
                  <a:schemeClr val="bg1">
                    <a:alpha val="0"/>
                  </a:schemeClr>
                </a:gs>
                <a:gs pos="91000">
                  <a:schemeClr val="accent1">
                    <a:lumMod val="50000"/>
                  </a:schemeClr>
                </a:gs>
                <a:gs pos="50000">
                  <a:schemeClr val="accent1">
                    <a:lumMod val="75000"/>
                  </a:schemeClr>
                </a:gs>
              </a:gsLst>
              <a:lin ang="16200000" scaled="0"/>
              <a:tileRect/>
            </a:gradFill>
            <a:ln>
              <a:noFill/>
            </a:ln>
            <a:effectLst/>
            <a:scene3d>
              <a:camera prst="orthographicFront"/>
              <a:lightRig rig="threePt" dir="t"/>
            </a:scene3d>
            <a:sp3d>
              <a:bevelT w="38100" h="38100"/>
            </a:sp3d>
          </p:spPr>
          <p:style>
            <a:lnRef idx="2">
              <a:schemeClr val="accent1">
                <a:shade val="50000"/>
              </a:schemeClr>
            </a:lnRef>
            <a:fillRef idx="1">
              <a:schemeClr val="accent1"/>
            </a:fillRef>
            <a:effectRef idx="0">
              <a:schemeClr val="accent1"/>
            </a:effectRef>
            <a:fontRef idx="minor">
              <a:schemeClr val="lt1"/>
            </a:fontRef>
          </p:style>
          <p:txBody>
            <a:bodyPr lIns="34259" tIns="18288" rIns="34259" bIns="17128" rtlCol="0" anchor="t"/>
            <a:lstStyle/>
            <a:p>
              <a:pPr algn="ctr" fontAlgn="base">
                <a:lnSpc>
                  <a:spcPct val="90000"/>
                </a:lnSpc>
                <a:spcBef>
                  <a:spcPts val="1066"/>
                </a:spcBef>
                <a:spcAft>
                  <a:spcPct val="0"/>
                </a:spcAft>
                <a:buClr>
                  <a:srgbClr val="667263"/>
                </a:buClr>
              </a:pPr>
              <a:r>
                <a:rPr lang="en-US" sz="500" b="1" kern="0" spc="-27" dirty="0">
                  <a:solidFill>
                    <a:srgbClr val="FFFFFF"/>
                  </a:solidFill>
                  <a:cs typeface="Arial" pitchFamily="34" charset="0"/>
                </a:rPr>
                <a:t>E-Business Suite</a:t>
              </a:r>
            </a:p>
          </p:txBody>
        </p:sp>
        <p:sp>
          <p:nvSpPr>
            <p:cNvPr id="246" name="TextBox 245"/>
            <p:cNvSpPr txBox="1"/>
            <p:nvPr/>
          </p:nvSpPr>
          <p:spPr>
            <a:xfrm>
              <a:off x="6962149" y="2773554"/>
              <a:ext cx="683610" cy="111569"/>
            </a:xfrm>
            <a:prstGeom prst="rect">
              <a:avLst/>
            </a:prstGeom>
            <a:noFill/>
          </p:spPr>
          <p:txBody>
            <a:bodyPr wrap="square" rtlCol="0">
              <a:spAutoFit/>
            </a:bodyPr>
            <a:lstStyle/>
            <a:p>
              <a:pPr algn="ctr" fontAlgn="base">
                <a:lnSpc>
                  <a:spcPct val="90000"/>
                </a:lnSpc>
                <a:spcBef>
                  <a:spcPct val="50000"/>
                </a:spcBef>
                <a:spcAft>
                  <a:spcPct val="0"/>
                </a:spcAft>
                <a:buClr>
                  <a:srgbClr val="667263"/>
                </a:buClr>
              </a:pPr>
              <a:r>
                <a:rPr lang="en-US" sz="400" b="1" kern="0" dirty="0">
                  <a:solidFill>
                    <a:prstClr val="white"/>
                  </a:solidFill>
                  <a:effectLst>
                    <a:outerShdw blurRad="50800" dist="12700" dir="2700000" algn="tl" rotWithShape="0">
                      <a:srgbClr val="000000">
                        <a:alpha val="34000"/>
                      </a:srgbClr>
                    </a:outerShdw>
                  </a:effectLst>
                  <a:cs typeface="Arial"/>
                </a:rPr>
                <a:t>AGILE PLM</a:t>
              </a:r>
            </a:p>
          </p:txBody>
        </p:sp>
        <p:sp>
          <p:nvSpPr>
            <p:cNvPr id="249" name="Rounded Rectangle 248"/>
            <p:cNvSpPr/>
            <p:nvPr/>
          </p:nvSpPr>
          <p:spPr>
            <a:xfrm>
              <a:off x="7686458" y="2692274"/>
              <a:ext cx="613990" cy="501671"/>
            </a:xfrm>
            <a:prstGeom prst="roundRect">
              <a:avLst/>
            </a:prstGeom>
            <a:gradFill flip="none" rotWithShape="1">
              <a:gsLst>
                <a:gs pos="49000">
                  <a:schemeClr val="bg1">
                    <a:alpha val="0"/>
                  </a:schemeClr>
                </a:gs>
                <a:gs pos="91000">
                  <a:schemeClr val="accent1">
                    <a:lumMod val="50000"/>
                  </a:schemeClr>
                </a:gs>
                <a:gs pos="50000">
                  <a:schemeClr val="accent1">
                    <a:lumMod val="75000"/>
                  </a:schemeClr>
                </a:gs>
              </a:gsLst>
              <a:lin ang="16200000" scaled="0"/>
              <a:tileRect/>
            </a:gradFill>
            <a:ln>
              <a:noFill/>
            </a:ln>
            <a:effectLst/>
            <a:scene3d>
              <a:camera prst="orthographicFront"/>
              <a:lightRig rig="threePt" dir="t"/>
            </a:scene3d>
            <a:sp3d>
              <a:bevelT w="38100" h="38100"/>
            </a:sp3d>
          </p:spPr>
          <p:style>
            <a:lnRef idx="2">
              <a:schemeClr val="accent1">
                <a:shade val="50000"/>
              </a:schemeClr>
            </a:lnRef>
            <a:fillRef idx="1">
              <a:schemeClr val="accent1"/>
            </a:fillRef>
            <a:effectRef idx="0">
              <a:schemeClr val="accent1"/>
            </a:effectRef>
            <a:fontRef idx="minor">
              <a:schemeClr val="lt1"/>
            </a:fontRef>
          </p:style>
          <p:txBody>
            <a:bodyPr lIns="34259" tIns="18288" rIns="34259" bIns="17128" rtlCol="0" anchor="t"/>
            <a:lstStyle/>
            <a:p>
              <a:pPr algn="ctr" fontAlgn="base">
                <a:lnSpc>
                  <a:spcPct val="90000"/>
                </a:lnSpc>
                <a:spcBef>
                  <a:spcPts val="1066"/>
                </a:spcBef>
                <a:spcAft>
                  <a:spcPct val="0"/>
                </a:spcAft>
                <a:buClr>
                  <a:srgbClr val="667263"/>
                </a:buClr>
              </a:pPr>
              <a:r>
                <a:rPr lang="en-US" sz="500" b="1" kern="0" spc="-27" dirty="0">
                  <a:solidFill>
                    <a:srgbClr val="FFFFFF"/>
                  </a:solidFill>
                  <a:cs typeface="Arial" pitchFamily="34" charset="0"/>
                </a:rPr>
                <a:t>E-Business Suite</a:t>
              </a:r>
            </a:p>
          </p:txBody>
        </p:sp>
        <p:sp>
          <p:nvSpPr>
            <p:cNvPr id="250" name="TextBox 249"/>
            <p:cNvSpPr txBox="1"/>
            <p:nvPr/>
          </p:nvSpPr>
          <p:spPr>
            <a:xfrm>
              <a:off x="7647878" y="2773554"/>
              <a:ext cx="683610" cy="111569"/>
            </a:xfrm>
            <a:prstGeom prst="rect">
              <a:avLst/>
            </a:prstGeom>
            <a:noFill/>
          </p:spPr>
          <p:txBody>
            <a:bodyPr wrap="square" rtlCol="0">
              <a:spAutoFit/>
            </a:bodyPr>
            <a:lstStyle/>
            <a:p>
              <a:pPr algn="ctr" fontAlgn="base">
                <a:lnSpc>
                  <a:spcPct val="90000"/>
                </a:lnSpc>
                <a:spcBef>
                  <a:spcPct val="50000"/>
                </a:spcBef>
                <a:spcAft>
                  <a:spcPct val="0"/>
                </a:spcAft>
                <a:buClr>
                  <a:srgbClr val="667263"/>
                </a:buClr>
              </a:pPr>
              <a:r>
                <a:rPr lang="en-US" sz="400" b="1" kern="0" dirty="0">
                  <a:solidFill>
                    <a:prstClr val="white"/>
                  </a:solidFill>
                  <a:effectLst>
                    <a:outerShdw blurRad="50800" dist="12700" dir="2700000" algn="tl" rotWithShape="0">
                      <a:srgbClr val="000000">
                        <a:alpha val="34000"/>
                      </a:srgbClr>
                    </a:outerShdw>
                  </a:effectLst>
                  <a:cs typeface="Arial"/>
                </a:rPr>
                <a:t>EXPENSES</a:t>
              </a:r>
            </a:p>
          </p:txBody>
        </p:sp>
        <p:sp>
          <p:nvSpPr>
            <p:cNvPr id="253" name="Rounded Rectangle 252"/>
            <p:cNvSpPr/>
            <p:nvPr/>
          </p:nvSpPr>
          <p:spPr>
            <a:xfrm>
              <a:off x="8376934" y="2692274"/>
              <a:ext cx="613990" cy="501671"/>
            </a:xfrm>
            <a:prstGeom prst="roundRect">
              <a:avLst/>
            </a:prstGeom>
            <a:gradFill flip="none" rotWithShape="1">
              <a:gsLst>
                <a:gs pos="49000">
                  <a:schemeClr val="bg1">
                    <a:alpha val="0"/>
                  </a:schemeClr>
                </a:gs>
                <a:gs pos="91000">
                  <a:schemeClr val="accent1">
                    <a:lumMod val="50000"/>
                  </a:schemeClr>
                </a:gs>
                <a:gs pos="50000">
                  <a:schemeClr val="accent1">
                    <a:lumMod val="75000"/>
                  </a:schemeClr>
                </a:gs>
              </a:gsLst>
              <a:lin ang="16200000" scaled="0"/>
              <a:tileRect/>
            </a:gradFill>
            <a:ln>
              <a:noFill/>
            </a:ln>
            <a:effectLst/>
            <a:scene3d>
              <a:camera prst="orthographicFront"/>
              <a:lightRig rig="threePt" dir="t"/>
            </a:scene3d>
            <a:sp3d>
              <a:bevelT w="38100" h="38100"/>
            </a:sp3d>
          </p:spPr>
          <p:style>
            <a:lnRef idx="2">
              <a:schemeClr val="accent1">
                <a:shade val="50000"/>
              </a:schemeClr>
            </a:lnRef>
            <a:fillRef idx="1">
              <a:schemeClr val="accent1"/>
            </a:fillRef>
            <a:effectRef idx="0">
              <a:schemeClr val="accent1"/>
            </a:effectRef>
            <a:fontRef idx="minor">
              <a:schemeClr val="lt1"/>
            </a:fontRef>
          </p:style>
          <p:txBody>
            <a:bodyPr lIns="34259" tIns="18288" rIns="34259" bIns="17128" rtlCol="0" anchor="t"/>
            <a:lstStyle/>
            <a:p>
              <a:pPr algn="ctr" fontAlgn="base">
                <a:lnSpc>
                  <a:spcPct val="90000"/>
                </a:lnSpc>
                <a:spcBef>
                  <a:spcPts val="1066"/>
                </a:spcBef>
                <a:spcAft>
                  <a:spcPct val="0"/>
                </a:spcAft>
                <a:buClr>
                  <a:srgbClr val="667263"/>
                </a:buClr>
              </a:pPr>
              <a:r>
                <a:rPr lang="en-US" sz="500" b="1" kern="0" spc="-27" dirty="0">
                  <a:solidFill>
                    <a:srgbClr val="FFFFFF"/>
                  </a:solidFill>
                  <a:cs typeface="Arial" pitchFamily="34" charset="0"/>
                </a:rPr>
                <a:t>E-Business Suite</a:t>
              </a:r>
            </a:p>
          </p:txBody>
        </p:sp>
        <p:sp>
          <p:nvSpPr>
            <p:cNvPr id="254" name="TextBox 253"/>
            <p:cNvSpPr txBox="1"/>
            <p:nvPr/>
          </p:nvSpPr>
          <p:spPr>
            <a:xfrm>
              <a:off x="8338355" y="2780929"/>
              <a:ext cx="683610" cy="111569"/>
            </a:xfrm>
            <a:prstGeom prst="rect">
              <a:avLst/>
            </a:prstGeom>
            <a:noFill/>
          </p:spPr>
          <p:txBody>
            <a:bodyPr wrap="square" rtlCol="0">
              <a:spAutoFit/>
            </a:bodyPr>
            <a:lstStyle/>
            <a:p>
              <a:pPr algn="ctr" fontAlgn="base">
                <a:lnSpc>
                  <a:spcPct val="90000"/>
                </a:lnSpc>
                <a:spcBef>
                  <a:spcPct val="50000"/>
                </a:spcBef>
                <a:spcAft>
                  <a:spcPct val="0"/>
                </a:spcAft>
                <a:buClr>
                  <a:srgbClr val="667263"/>
                </a:buClr>
              </a:pPr>
              <a:r>
                <a:rPr lang="en-US" sz="400" b="1" kern="0" dirty="0">
                  <a:solidFill>
                    <a:prstClr val="white"/>
                  </a:solidFill>
                  <a:effectLst>
                    <a:outerShdw blurRad="50800" dist="12700" dir="2700000" algn="tl" rotWithShape="0">
                      <a:srgbClr val="000000">
                        <a:alpha val="34000"/>
                      </a:srgbClr>
                    </a:outerShdw>
                  </a:effectLst>
                  <a:cs typeface="Arial"/>
                </a:rPr>
                <a:t>COMPANY DIRECTORY</a:t>
              </a:r>
            </a:p>
          </p:txBody>
        </p:sp>
      </p:grpSp>
      <p:grpSp>
        <p:nvGrpSpPr>
          <p:cNvPr id="13" name="Group 17"/>
          <p:cNvGrpSpPr/>
          <p:nvPr/>
        </p:nvGrpSpPr>
        <p:grpSpPr>
          <a:xfrm>
            <a:off x="6529767" y="1938081"/>
            <a:ext cx="5496387" cy="738564"/>
            <a:chOff x="4898601" y="1453560"/>
            <a:chExt cx="4123364" cy="553923"/>
          </a:xfrm>
        </p:grpSpPr>
        <p:grpSp>
          <p:nvGrpSpPr>
            <p:cNvPr id="14" name="Group 162"/>
            <p:cNvGrpSpPr/>
            <p:nvPr/>
          </p:nvGrpSpPr>
          <p:grpSpPr>
            <a:xfrm>
              <a:off x="4898601" y="1453560"/>
              <a:ext cx="683610" cy="548617"/>
              <a:chOff x="742950" y="1613382"/>
              <a:chExt cx="792480" cy="617742"/>
            </a:xfrm>
          </p:grpSpPr>
          <p:pic>
            <p:nvPicPr>
              <p:cNvPr id="152" name="Picture 3"/>
              <p:cNvPicPr>
                <a:picLocks noChangeArrowheads="1"/>
              </p:cNvPicPr>
              <p:nvPr/>
            </p:nvPicPr>
            <p:blipFill>
              <a:blip r:embed="rId33" cstate="email">
                <a:extLst>
                  <a:ext uri="{28A0092B-C50C-407E-A947-70E740481C1C}">
                    <a14:useLocalDpi xmlns:a14="http://schemas.microsoft.com/office/drawing/2010/main" val="0"/>
                  </a:ext>
                </a:extLst>
              </a:blip>
              <a:stretch>
                <a:fillRect/>
              </a:stretch>
            </p:blipFill>
            <p:spPr bwMode="auto">
              <a:xfrm>
                <a:off x="787673" y="1849070"/>
                <a:ext cx="711773" cy="382054"/>
              </a:xfrm>
              <a:prstGeom prst="roundRect">
                <a:avLst/>
              </a:prstGeom>
              <a:noFill/>
              <a:ln w="9525">
                <a:noFill/>
                <a:miter lim="800000"/>
                <a:headEnd/>
                <a:tailEnd/>
              </a:ln>
              <a:effectLst/>
              <a:scene3d>
                <a:camera prst="orthographicFront"/>
                <a:lightRig rig="threePt" dir="t"/>
              </a:scene3d>
              <a:sp3d>
                <a:bevelT w="25400" h="25400"/>
              </a:sp3d>
            </p:spPr>
          </p:pic>
          <p:sp>
            <p:nvSpPr>
              <p:cNvPr id="153" name="Rounded Rectangle 152"/>
              <p:cNvSpPr/>
              <p:nvPr/>
            </p:nvSpPr>
            <p:spPr>
              <a:xfrm>
                <a:off x="787674" y="1613382"/>
                <a:ext cx="711773" cy="581566"/>
              </a:xfrm>
              <a:prstGeom prst="roundRect">
                <a:avLst/>
              </a:prstGeom>
              <a:gradFill flip="none" rotWithShape="1">
                <a:gsLst>
                  <a:gs pos="49000">
                    <a:schemeClr val="bg1">
                      <a:alpha val="0"/>
                    </a:schemeClr>
                  </a:gs>
                  <a:gs pos="91000">
                    <a:schemeClr val="accent1">
                      <a:lumMod val="50000"/>
                    </a:schemeClr>
                  </a:gs>
                  <a:gs pos="50000">
                    <a:schemeClr val="accent1">
                      <a:lumMod val="75000"/>
                    </a:schemeClr>
                  </a:gs>
                </a:gsLst>
                <a:lin ang="16200000" scaled="0"/>
                <a:tileRect/>
              </a:gradFill>
              <a:ln>
                <a:noFill/>
              </a:ln>
              <a:effectLst/>
              <a:scene3d>
                <a:camera prst="orthographicFront"/>
                <a:lightRig rig="threePt" dir="t"/>
              </a:scene3d>
              <a:sp3d>
                <a:bevelT w="38100" h="38100"/>
              </a:sp3d>
            </p:spPr>
            <p:style>
              <a:lnRef idx="2">
                <a:schemeClr val="accent1">
                  <a:shade val="50000"/>
                </a:schemeClr>
              </a:lnRef>
              <a:fillRef idx="1">
                <a:schemeClr val="accent1"/>
              </a:fillRef>
              <a:effectRef idx="0">
                <a:schemeClr val="accent1"/>
              </a:effectRef>
              <a:fontRef idx="minor">
                <a:schemeClr val="lt1"/>
              </a:fontRef>
            </p:style>
            <p:txBody>
              <a:bodyPr lIns="34259" tIns="18288" rIns="34259" bIns="17128" rtlCol="0" anchor="t"/>
              <a:lstStyle/>
              <a:p>
                <a:pPr algn="ctr" fontAlgn="base">
                  <a:lnSpc>
                    <a:spcPct val="90000"/>
                  </a:lnSpc>
                  <a:spcBef>
                    <a:spcPts val="1066"/>
                  </a:spcBef>
                  <a:spcAft>
                    <a:spcPct val="0"/>
                  </a:spcAft>
                  <a:buClr>
                    <a:srgbClr val="667263"/>
                  </a:buClr>
                </a:pPr>
                <a:r>
                  <a:rPr lang="en-US" sz="500" b="1" kern="0" dirty="0">
                    <a:solidFill>
                      <a:srgbClr val="FFFFFF"/>
                    </a:solidFill>
                    <a:cs typeface="Arial" pitchFamily="34" charset="0"/>
                  </a:rPr>
                  <a:t>PeopleSoft</a:t>
                </a:r>
              </a:p>
            </p:txBody>
          </p:sp>
          <p:sp>
            <p:nvSpPr>
              <p:cNvPr id="154" name="TextBox 153"/>
              <p:cNvSpPr txBox="1"/>
              <p:nvPr/>
            </p:nvSpPr>
            <p:spPr>
              <a:xfrm>
                <a:off x="742950" y="1716158"/>
                <a:ext cx="792480" cy="125627"/>
              </a:xfrm>
              <a:prstGeom prst="rect">
                <a:avLst/>
              </a:prstGeom>
              <a:noFill/>
            </p:spPr>
            <p:txBody>
              <a:bodyPr wrap="square" rtlCol="0">
                <a:spAutoFit/>
              </a:bodyPr>
              <a:lstStyle/>
              <a:p>
                <a:pPr algn="ctr" fontAlgn="base">
                  <a:lnSpc>
                    <a:spcPct val="90000"/>
                  </a:lnSpc>
                  <a:spcBef>
                    <a:spcPct val="50000"/>
                  </a:spcBef>
                  <a:spcAft>
                    <a:spcPct val="0"/>
                  </a:spcAft>
                  <a:buClr>
                    <a:srgbClr val="667263"/>
                  </a:buClr>
                </a:pPr>
                <a:r>
                  <a:rPr lang="en-US" sz="400" b="1" kern="0" dirty="0">
                    <a:solidFill>
                      <a:prstClr val="white"/>
                    </a:solidFill>
                    <a:effectLst>
                      <a:outerShdw blurRad="50800" dist="12700" dir="2700000" algn="tl" rotWithShape="0">
                        <a:srgbClr val="000000">
                          <a:alpha val="34000"/>
                        </a:srgbClr>
                      </a:outerShdw>
                    </a:effectLst>
                    <a:cs typeface="Arial"/>
                  </a:rPr>
                  <a:t>PAYMENT REQUEST</a:t>
                </a:r>
              </a:p>
            </p:txBody>
          </p:sp>
        </p:grpSp>
        <p:pic>
          <p:nvPicPr>
            <p:cNvPr id="156" name="Picture 3"/>
            <p:cNvPicPr>
              <a:picLocks noChangeArrowheads="1"/>
            </p:cNvPicPr>
            <p:nvPr/>
          </p:nvPicPr>
          <p:blipFill>
            <a:blip r:embed="rId34" cstate="email">
              <a:extLst>
                <a:ext uri="{28A0092B-C50C-407E-A947-70E740481C1C}">
                  <a14:useLocalDpi xmlns:a14="http://schemas.microsoft.com/office/drawing/2010/main" val="0"/>
                </a:ext>
              </a:extLst>
            </a:blip>
            <a:stretch>
              <a:fillRect/>
            </a:stretch>
          </p:blipFill>
          <p:spPr bwMode="auto">
            <a:xfrm>
              <a:off x="5620282" y="1666633"/>
              <a:ext cx="613990" cy="339303"/>
            </a:xfrm>
            <a:prstGeom prst="roundRect">
              <a:avLst/>
            </a:prstGeom>
            <a:noFill/>
            <a:ln w="9525">
              <a:noFill/>
              <a:miter lim="800000"/>
              <a:headEnd/>
              <a:tailEnd/>
            </a:ln>
            <a:effectLst/>
            <a:scene3d>
              <a:camera prst="orthographicFront"/>
              <a:lightRig rig="threePt" dir="t"/>
            </a:scene3d>
            <a:sp3d>
              <a:bevelT w="25400" h="25400"/>
            </a:sp3d>
          </p:spPr>
        </p:pic>
        <p:sp>
          <p:nvSpPr>
            <p:cNvPr id="157" name="Rounded Rectangle 156"/>
            <p:cNvSpPr/>
            <p:nvPr/>
          </p:nvSpPr>
          <p:spPr>
            <a:xfrm>
              <a:off x="5620283" y="1453560"/>
              <a:ext cx="613990" cy="516490"/>
            </a:xfrm>
            <a:prstGeom prst="roundRect">
              <a:avLst/>
            </a:prstGeom>
            <a:gradFill flip="none" rotWithShape="1">
              <a:gsLst>
                <a:gs pos="49000">
                  <a:schemeClr val="bg1">
                    <a:alpha val="0"/>
                  </a:schemeClr>
                </a:gs>
                <a:gs pos="91000">
                  <a:schemeClr val="accent1">
                    <a:lumMod val="50000"/>
                  </a:schemeClr>
                </a:gs>
                <a:gs pos="50000">
                  <a:schemeClr val="accent1">
                    <a:lumMod val="75000"/>
                  </a:schemeClr>
                </a:gs>
              </a:gsLst>
              <a:lin ang="16200000" scaled="0"/>
              <a:tileRect/>
            </a:gradFill>
            <a:ln>
              <a:noFill/>
            </a:ln>
            <a:effectLst/>
            <a:scene3d>
              <a:camera prst="orthographicFront"/>
              <a:lightRig rig="threePt" dir="t"/>
            </a:scene3d>
            <a:sp3d>
              <a:bevelT w="38100" h="38100"/>
            </a:sp3d>
          </p:spPr>
          <p:style>
            <a:lnRef idx="2">
              <a:schemeClr val="accent1">
                <a:shade val="50000"/>
              </a:schemeClr>
            </a:lnRef>
            <a:fillRef idx="1">
              <a:schemeClr val="accent1"/>
            </a:fillRef>
            <a:effectRef idx="0">
              <a:schemeClr val="accent1"/>
            </a:effectRef>
            <a:fontRef idx="minor">
              <a:schemeClr val="lt1"/>
            </a:fontRef>
          </p:style>
          <p:txBody>
            <a:bodyPr lIns="34259" tIns="18288" rIns="34259" bIns="17128" rtlCol="0" anchor="t"/>
            <a:lstStyle/>
            <a:p>
              <a:pPr algn="ctr" fontAlgn="base">
                <a:lnSpc>
                  <a:spcPct val="90000"/>
                </a:lnSpc>
                <a:spcBef>
                  <a:spcPts val="1066"/>
                </a:spcBef>
                <a:spcAft>
                  <a:spcPct val="0"/>
                </a:spcAft>
                <a:buClr>
                  <a:srgbClr val="667263"/>
                </a:buClr>
              </a:pPr>
              <a:r>
                <a:rPr lang="en-US" sz="500" b="1" kern="0" dirty="0">
                  <a:solidFill>
                    <a:srgbClr val="FFFFFF"/>
                  </a:solidFill>
                  <a:cs typeface="Arial" pitchFamily="34" charset="0"/>
                </a:rPr>
                <a:t>PeopleSoft</a:t>
              </a:r>
            </a:p>
          </p:txBody>
        </p:sp>
        <p:sp>
          <p:nvSpPr>
            <p:cNvPr id="158" name="TextBox 157"/>
            <p:cNvSpPr txBox="1"/>
            <p:nvPr/>
          </p:nvSpPr>
          <p:spPr>
            <a:xfrm>
              <a:off x="5581703" y="1544834"/>
              <a:ext cx="683610" cy="111569"/>
            </a:xfrm>
            <a:prstGeom prst="rect">
              <a:avLst/>
            </a:prstGeom>
            <a:noFill/>
          </p:spPr>
          <p:txBody>
            <a:bodyPr wrap="square" rtlCol="0">
              <a:spAutoFit/>
            </a:bodyPr>
            <a:lstStyle/>
            <a:p>
              <a:pPr algn="ctr" fontAlgn="base">
                <a:lnSpc>
                  <a:spcPct val="90000"/>
                </a:lnSpc>
                <a:spcBef>
                  <a:spcPct val="50000"/>
                </a:spcBef>
                <a:spcAft>
                  <a:spcPct val="0"/>
                </a:spcAft>
                <a:buClr>
                  <a:srgbClr val="667263"/>
                </a:buClr>
              </a:pPr>
              <a:r>
                <a:rPr lang="en-US" sz="400" b="1" kern="0" spc="-40" dirty="0">
                  <a:solidFill>
                    <a:prstClr val="white"/>
                  </a:solidFill>
                  <a:effectLst>
                    <a:outerShdw blurRad="50800" dist="12700" dir="2700000" algn="tl" rotWithShape="0">
                      <a:srgbClr val="000000">
                        <a:alpha val="34000"/>
                      </a:srgbClr>
                    </a:outerShdw>
                  </a:effectLst>
                  <a:cs typeface="Arial"/>
                </a:rPr>
                <a:t>PROCUREMENT OFFICER HOMEPAGE</a:t>
              </a:r>
            </a:p>
          </p:txBody>
        </p:sp>
        <p:pic>
          <p:nvPicPr>
            <p:cNvPr id="160" name="Picture 3"/>
            <p:cNvPicPr>
              <a:picLocks noChangeArrowheads="1"/>
            </p:cNvPicPr>
            <p:nvPr/>
          </p:nvPicPr>
          <p:blipFill>
            <a:blip r:embed="rId35" cstate="email">
              <a:extLst>
                <a:ext uri="{28A0092B-C50C-407E-A947-70E740481C1C}">
                  <a14:useLocalDpi xmlns:a14="http://schemas.microsoft.com/office/drawing/2010/main" val="0"/>
                </a:ext>
              </a:extLst>
            </a:blip>
            <a:stretch>
              <a:fillRect/>
            </a:stretch>
          </p:blipFill>
          <p:spPr bwMode="auto">
            <a:xfrm>
              <a:off x="6310251" y="1567335"/>
              <a:ext cx="613990" cy="440148"/>
            </a:xfrm>
            <a:prstGeom prst="roundRect">
              <a:avLst/>
            </a:prstGeom>
            <a:noFill/>
            <a:ln w="9525">
              <a:noFill/>
              <a:miter lim="800000"/>
              <a:headEnd/>
              <a:tailEnd/>
            </a:ln>
            <a:effectLst/>
            <a:scene3d>
              <a:camera prst="orthographicFront"/>
              <a:lightRig rig="threePt" dir="t"/>
            </a:scene3d>
            <a:sp3d>
              <a:bevelT w="25400" h="25400"/>
            </a:sp3d>
          </p:spPr>
        </p:pic>
        <p:sp>
          <p:nvSpPr>
            <p:cNvPr id="161" name="Rounded Rectangle 160"/>
            <p:cNvSpPr/>
            <p:nvPr/>
          </p:nvSpPr>
          <p:spPr>
            <a:xfrm>
              <a:off x="6310252" y="1453560"/>
              <a:ext cx="613990" cy="516490"/>
            </a:xfrm>
            <a:prstGeom prst="roundRect">
              <a:avLst/>
            </a:prstGeom>
            <a:gradFill flip="none" rotWithShape="1">
              <a:gsLst>
                <a:gs pos="49000">
                  <a:schemeClr val="bg1">
                    <a:alpha val="0"/>
                  </a:schemeClr>
                </a:gs>
                <a:gs pos="91000">
                  <a:schemeClr val="accent1">
                    <a:lumMod val="50000"/>
                  </a:schemeClr>
                </a:gs>
                <a:gs pos="50000">
                  <a:schemeClr val="accent1">
                    <a:lumMod val="75000"/>
                  </a:schemeClr>
                </a:gs>
              </a:gsLst>
              <a:lin ang="16200000" scaled="0"/>
              <a:tileRect/>
            </a:gradFill>
            <a:ln>
              <a:noFill/>
            </a:ln>
            <a:effectLst/>
            <a:scene3d>
              <a:camera prst="orthographicFront"/>
              <a:lightRig rig="threePt" dir="t"/>
            </a:scene3d>
            <a:sp3d>
              <a:bevelT w="38100" h="38100"/>
            </a:sp3d>
          </p:spPr>
          <p:style>
            <a:lnRef idx="2">
              <a:schemeClr val="accent1">
                <a:shade val="50000"/>
              </a:schemeClr>
            </a:lnRef>
            <a:fillRef idx="1">
              <a:schemeClr val="accent1"/>
            </a:fillRef>
            <a:effectRef idx="0">
              <a:schemeClr val="accent1"/>
            </a:effectRef>
            <a:fontRef idx="minor">
              <a:schemeClr val="lt1"/>
            </a:fontRef>
          </p:style>
          <p:txBody>
            <a:bodyPr lIns="34259" tIns="18288" rIns="34259" bIns="17128" rtlCol="0" anchor="t"/>
            <a:lstStyle/>
            <a:p>
              <a:pPr algn="ctr" fontAlgn="base">
                <a:lnSpc>
                  <a:spcPct val="90000"/>
                </a:lnSpc>
                <a:spcBef>
                  <a:spcPts val="1066"/>
                </a:spcBef>
                <a:spcAft>
                  <a:spcPct val="0"/>
                </a:spcAft>
                <a:buClr>
                  <a:srgbClr val="667263"/>
                </a:buClr>
              </a:pPr>
              <a:r>
                <a:rPr lang="en-US" sz="500" b="1" kern="0" dirty="0">
                  <a:solidFill>
                    <a:srgbClr val="FFFFFF"/>
                  </a:solidFill>
                  <a:cs typeface="Arial" pitchFamily="34" charset="0"/>
                </a:rPr>
                <a:t>PeopleSoft</a:t>
              </a:r>
            </a:p>
          </p:txBody>
        </p:sp>
        <p:sp>
          <p:nvSpPr>
            <p:cNvPr id="162" name="TextBox 161"/>
            <p:cNvSpPr txBox="1"/>
            <p:nvPr/>
          </p:nvSpPr>
          <p:spPr>
            <a:xfrm>
              <a:off x="6271672" y="1544834"/>
              <a:ext cx="683610" cy="111569"/>
            </a:xfrm>
            <a:prstGeom prst="rect">
              <a:avLst/>
            </a:prstGeom>
            <a:noFill/>
          </p:spPr>
          <p:txBody>
            <a:bodyPr wrap="square" rtlCol="0">
              <a:spAutoFit/>
            </a:bodyPr>
            <a:lstStyle/>
            <a:p>
              <a:pPr algn="ctr" fontAlgn="base">
                <a:lnSpc>
                  <a:spcPct val="90000"/>
                </a:lnSpc>
                <a:spcBef>
                  <a:spcPct val="50000"/>
                </a:spcBef>
                <a:spcAft>
                  <a:spcPct val="0"/>
                </a:spcAft>
                <a:buClr>
                  <a:srgbClr val="667263"/>
                </a:buClr>
              </a:pPr>
              <a:r>
                <a:rPr lang="en-US" sz="400" b="1" kern="0" dirty="0">
                  <a:solidFill>
                    <a:prstClr val="white"/>
                  </a:solidFill>
                  <a:effectLst>
                    <a:outerShdw blurRad="50800" dist="12700" dir="2700000" algn="tl" rotWithShape="0">
                      <a:srgbClr val="000000">
                        <a:alpha val="34000"/>
                      </a:srgbClr>
                    </a:outerShdw>
                  </a:effectLst>
                  <a:cs typeface="Arial"/>
                </a:rPr>
                <a:t>TIME CARD</a:t>
              </a:r>
            </a:p>
          </p:txBody>
        </p:sp>
        <p:pic>
          <p:nvPicPr>
            <p:cNvPr id="164" name="Picture 3"/>
            <p:cNvPicPr>
              <a:picLocks noChangeArrowheads="1"/>
            </p:cNvPicPr>
            <p:nvPr/>
          </p:nvPicPr>
          <p:blipFill>
            <a:blip r:embed="rId36" cstate="email">
              <a:extLst>
                <a:ext uri="{28A0092B-C50C-407E-A947-70E740481C1C}">
                  <a14:useLocalDpi xmlns:a14="http://schemas.microsoft.com/office/drawing/2010/main" val="0"/>
                </a:ext>
              </a:extLst>
            </a:blip>
            <a:stretch>
              <a:fillRect/>
            </a:stretch>
          </p:blipFill>
          <p:spPr bwMode="auto">
            <a:xfrm>
              <a:off x="7000728" y="1568955"/>
              <a:ext cx="613990" cy="436910"/>
            </a:xfrm>
            <a:prstGeom prst="roundRect">
              <a:avLst/>
            </a:prstGeom>
            <a:noFill/>
            <a:ln w="9525">
              <a:noFill/>
              <a:miter lim="800000"/>
              <a:headEnd/>
              <a:tailEnd/>
            </a:ln>
            <a:effectLst/>
            <a:scene3d>
              <a:camera prst="orthographicFront"/>
              <a:lightRig rig="threePt" dir="t"/>
            </a:scene3d>
            <a:sp3d>
              <a:bevelT w="25400" h="25400"/>
            </a:sp3d>
          </p:spPr>
        </p:pic>
        <p:sp>
          <p:nvSpPr>
            <p:cNvPr id="165" name="Rounded Rectangle 164"/>
            <p:cNvSpPr/>
            <p:nvPr/>
          </p:nvSpPr>
          <p:spPr>
            <a:xfrm>
              <a:off x="7000729" y="1453560"/>
              <a:ext cx="613990" cy="516490"/>
            </a:xfrm>
            <a:prstGeom prst="roundRect">
              <a:avLst/>
            </a:prstGeom>
            <a:gradFill flip="none" rotWithShape="1">
              <a:gsLst>
                <a:gs pos="49000">
                  <a:schemeClr val="bg1">
                    <a:alpha val="0"/>
                  </a:schemeClr>
                </a:gs>
                <a:gs pos="91000">
                  <a:schemeClr val="accent1">
                    <a:lumMod val="50000"/>
                  </a:schemeClr>
                </a:gs>
                <a:gs pos="50000">
                  <a:schemeClr val="accent1">
                    <a:lumMod val="75000"/>
                  </a:schemeClr>
                </a:gs>
              </a:gsLst>
              <a:lin ang="16200000" scaled="0"/>
              <a:tileRect/>
            </a:gradFill>
            <a:ln>
              <a:noFill/>
            </a:ln>
            <a:effectLst/>
            <a:scene3d>
              <a:camera prst="orthographicFront"/>
              <a:lightRig rig="threePt" dir="t"/>
            </a:scene3d>
            <a:sp3d>
              <a:bevelT w="38100" h="38100"/>
            </a:sp3d>
          </p:spPr>
          <p:style>
            <a:lnRef idx="2">
              <a:schemeClr val="accent1">
                <a:shade val="50000"/>
              </a:schemeClr>
            </a:lnRef>
            <a:fillRef idx="1">
              <a:schemeClr val="accent1"/>
            </a:fillRef>
            <a:effectRef idx="0">
              <a:schemeClr val="accent1"/>
            </a:effectRef>
            <a:fontRef idx="minor">
              <a:schemeClr val="lt1"/>
            </a:fontRef>
          </p:style>
          <p:txBody>
            <a:bodyPr lIns="34259" tIns="18288" rIns="34259" bIns="17128" rtlCol="0" anchor="t"/>
            <a:lstStyle/>
            <a:p>
              <a:pPr algn="ctr" fontAlgn="base">
                <a:lnSpc>
                  <a:spcPct val="90000"/>
                </a:lnSpc>
                <a:spcBef>
                  <a:spcPts val="1066"/>
                </a:spcBef>
                <a:spcAft>
                  <a:spcPct val="0"/>
                </a:spcAft>
                <a:buClr>
                  <a:srgbClr val="667263"/>
                </a:buClr>
              </a:pPr>
              <a:r>
                <a:rPr lang="en-US" sz="500" b="1" kern="0" dirty="0">
                  <a:solidFill>
                    <a:srgbClr val="FFFFFF"/>
                  </a:solidFill>
                  <a:cs typeface="Arial" pitchFamily="34" charset="0"/>
                </a:rPr>
                <a:t>PeopleSoft</a:t>
              </a:r>
            </a:p>
          </p:txBody>
        </p:sp>
        <p:sp>
          <p:nvSpPr>
            <p:cNvPr id="166" name="TextBox 165"/>
            <p:cNvSpPr txBox="1"/>
            <p:nvPr/>
          </p:nvSpPr>
          <p:spPr>
            <a:xfrm>
              <a:off x="6962149" y="1544834"/>
              <a:ext cx="683610" cy="111569"/>
            </a:xfrm>
            <a:prstGeom prst="rect">
              <a:avLst/>
            </a:prstGeom>
            <a:noFill/>
          </p:spPr>
          <p:txBody>
            <a:bodyPr wrap="square" rtlCol="0">
              <a:spAutoFit/>
            </a:bodyPr>
            <a:lstStyle/>
            <a:p>
              <a:pPr algn="ctr" fontAlgn="base">
                <a:lnSpc>
                  <a:spcPct val="90000"/>
                </a:lnSpc>
                <a:spcBef>
                  <a:spcPct val="50000"/>
                </a:spcBef>
                <a:spcAft>
                  <a:spcPct val="0"/>
                </a:spcAft>
                <a:buClr>
                  <a:srgbClr val="667263"/>
                </a:buClr>
              </a:pPr>
              <a:r>
                <a:rPr lang="en-US" sz="400" b="1" kern="0" dirty="0">
                  <a:solidFill>
                    <a:prstClr val="white"/>
                  </a:solidFill>
                  <a:effectLst>
                    <a:outerShdw blurRad="50800" dist="12700" dir="2700000" algn="tl" rotWithShape="0">
                      <a:srgbClr val="000000">
                        <a:alpha val="34000"/>
                      </a:srgbClr>
                    </a:outerShdw>
                  </a:effectLst>
                  <a:cs typeface="Arial"/>
                </a:rPr>
                <a:t>BENEFIT PLANS MODIFICATION</a:t>
              </a:r>
            </a:p>
          </p:txBody>
        </p:sp>
        <p:pic>
          <p:nvPicPr>
            <p:cNvPr id="168" name="Picture 3"/>
            <p:cNvPicPr>
              <a:picLocks noChangeArrowheads="1"/>
            </p:cNvPicPr>
            <p:nvPr/>
          </p:nvPicPr>
          <p:blipFill>
            <a:blip r:embed="rId37" cstate="email">
              <a:extLst>
                <a:ext uri="{28A0092B-C50C-407E-A947-70E740481C1C}">
                  <a14:useLocalDpi xmlns:a14="http://schemas.microsoft.com/office/drawing/2010/main" val="0"/>
                </a:ext>
              </a:extLst>
            </a:blip>
            <a:stretch>
              <a:fillRect/>
            </a:stretch>
          </p:blipFill>
          <p:spPr bwMode="auto">
            <a:xfrm>
              <a:off x="7686458" y="1631568"/>
              <a:ext cx="613990" cy="371839"/>
            </a:xfrm>
            <a:prstGeom prst="roundRect">
              <a:avLst/>
            </a:prstGeom>
            <a:noFill/>
            <a:ln w="9525">
              <a:noFill/>
              <a:miter lim="800000"/>
              <a:headEnd/>
              <a:tailEnd/>
            </a:ln>
            <a:effectLst/>
            <a:scene3d>
              <a:camera prst="orthographicFront"/>
              <a:lightRig rig="threePt" dir="t"/>
            </a:scene3d>
            <a:sp3d>
              <a:bevelT w="25400" h="25400"/>
            </a:sp3d>
          </p:spPr>
        </p:pic>
        <p:sp>
          <p:nvSpPr>
            <p:cNvPr id="169" name="Rounded Rectangle 168"/>
            <p:cNvSpPr/>
            <p:nvPr/>
          </p:nvSpPr>
          <p:spPr>
            <a:xfrm>
              <a:off x="7686458" y="1453560"/>
              <a:ext cx="613990" cy="516490"/>
            </a:xfrm>
            <a:prstGeom prst="roundRect">
              <a:avLst/>
            </a:prstGeom>
            <a:gradFill flip="none" rotWithShape="1">
              <a:gsLst>
                <a:gs pos="49000">
                  <a:schemeClr val="bg1">
                    <a:alpha val="0"/>
                  </a:schemeClr>
                </a:gs>
                <a:gs pos="91000">
                  <a:schemeClr val="accent1">
                    <a:lumMod val="50000"/>
                  </a:schemeClr>
                </a:gs>
                <a:gs pos="50000">
                  <a:schemeClr val="accent1">
                    <a:lumMod val="75000"/>
                  </a:schemeClr>
                </a:gs>
              </a:gsLst>
              <a:lin ang="16200000" scaled="0"/>
              <a:tileRect/>
            </a:gradFill>
            <a:ln>
              <a:noFill/>
            </a:ln>
            <a:effectLst/>
            <a:scene3d>
              <a:camera prst="orthographicFront"/>
              <a:lightRig rig="threePt" dir="t"/>
            </a:scene3d>
            <a:sp3d>
              <a:bevelT w="38100" h="38100"/>
            </a:sp3d>
          </p:spPr>
          <p:style>
            <a:lnRef idx="2">
              <a:schemeClr val="accent1">
                <a:shade val="50000"/>
              </a:schemeClr>
            </a:lnRef>
            <a:fillRef idx="1">
              <a:schemeClr val="accent1"/>
            </a:fillRef>
            <a:effectRef idx="0">
              <a:schemeClr val="accent1"/>
            </a:effectRef>
            <a:fontRef idx="minor">
              <a:schemeClr val="lt1"/>
            </a:fontRef>
          </p:style>
          <p:txBody>
            <a:bodyPr lIns="34259" tIns="18288" rIns="34259" bIns="17128" rtlCol="0" anchor="t"/>
            <a:lstStyle/>
            <a:p>
              <a:pPr algn="ctr" fontAlgn="base">
                <a:lnSpc>
                  <a:spcPct val="90000"/>
                </a:lnSpc>
                <a:spcBef>
                  <a:spcPts val="1066"/>
                </a:spcBef>
                <a:spcAft>
                  <a:spcPct val="0"/>
                </a:spcAft>
                <a:buClr>
                  <a:srgbClr val="667263"/>
                </a:buClr>
              </a:pPr>
              <a:r>
                <a:rPr lang="en-US" sz="500" b="1" kern="0" dirty="0">
                  <a:solidFill>
                    <a:srgbClr val="FFFFFF"/>
                  </a:solidFill>
                  <a:cs typeface="Arial" pitchFamily="34" charset="0"/>
                </a:rPr>
                <a:t>Siebel CRM</a:t>
              </a:r>
            </a:p>
          </p:txBody>
        </p:sp>
        <p:sp>
          <p:nvSpPr>
            <p:cNvPr id="170" name="TextBox 169"/>
            <p:cNvSpPr txBox="1"/>
            <p:nvPr/>
          </p:nvSpPr>
          <p:spPr>
            <a:xfrm>
              <a:off x="7647878" y="1544834"/>
              <a:ext cx="683610" cy="111569"/>
            </a:xfrm>
            <a:prstGeom prst="rect">
              <a:avLst/>
            </a:prstGeom>
            <a:noFill/>
          </p:spPr>
          <p:txBody>
            <a:bodyPr wrap="square" rtlCol="0">
              <a:spAutoFit/>
            </a:bodyPr>
            <a:lstStyle/>
            <a:p>
              <a:pPr algn="ctr" fontAlgn="base">
                <a:lnSpc>
                  <a:spcPct val="90000"/>
                </a:lnSpc>
                <a:spcBef>
                  <a:spcPct val="50000"/>
                </a:spcBef>
                <a:spcAft>
                  <a:spcPct val="0"/>
                </a:spcAft>
                <a:buClr>
                  <a:srgbClr val="667263"/>
                </a:buClr>
              </a:pPr>
              <a:r>
                <a:rPr lang="en-US" sz="400" b="1" kern="0" dirty="0">
                  <a:solidFill>
                    <a:prstClr val="white"/>
                  </a:solidFill>
                  <a:effectLst>
                    <a:outerShdw blurRad="50800" dist="12700" dir="2700000" algn="tl" rotWithShape="0">
                      <a:srgbClr val="000000">
                        <a:alpha val="34000"/>
                      </a:srgbClr>
                    </a:outerShdw>
                  </a:effectLst>
                  <a:cs typeface="Arial"/>
                </a:rPr>
                <a:t>CUSTOMER 360</a:t>
              </a:r>
            </a:p>
          </p:txBody>
        </p:sp>
        <p:pic>
          <p:nvPicPr>
            <p:cNvPr id="172" name="Picture 3"/>
            <p:cNvPicPr>
              <a:picLocks noChangeArrowheads="1"/>
            </p:cNvPicPr>
            <p:nvPr/>
          </p:nvPicPr>
          <p:blipFill>
            <a:blip r:embed="rId38" cstate="email">
              <a:extLst>
                <a:ext uri="{28A0092B-C50C-407E-A947-70E740481C1C}">
                  <a14:useLocalDpi xmlns:a14="http://schemas.microsoft.com/office/drawing/2010/main" val="0"/>
                </a:ext>
              </a:extLst>
            </a:blip>
            <a:stretch>
              <a:fillRect/>
            </a:stretch>
          </p:blipFill>
          <p:spPr bwMode="auto">
            <a:xfrm>
              <a:off x="8376933" y="1637651"/>
              <a:ext cx="613990" cy="367191"/>
            </a:xfrm>
            <a:prstGeom prst="roundRect">
              <a:avLst/>
            </a:prstGeom>
            <a:noFill/>
            <a:ln w="9525">
              <a:noFill/>
              <a:miter lim="800000"/>
              <a:headEnd/>
              <a:tailEnd/>
            </a:ln>
            <a:effectLst/>
            <a:scene3d>
              <a:camera prst="orthographicFront"/>
              <a:lightRig rig="threePt" dir="t"/>
            </a:scene3d>
            <a:sp3d>
              <a:bevelT w="25400" h="25400"/>
            </a:sp3d>
          </p:spPr>
        </p:pic>
        <p:sp>
          <p:nvSpPr>
            <p:cNvPr id="173" name="Rounded Rectangle 172"/>
            <p:cNvSpPr/>
            <p:nvPr/>
          </p:nvSpPr>
          <p:spPr>
            <a:xfrm>
              <a:off x="8376934" y="1453560"/>
              <a:ext cx="613990" cy="516490"/>
            </a:xfrm>
            <a:prstGeom prst="roundRect">
              <a:avLst/>
            </a:prstGeom>
            <a:gradFill flip="none" rotWithShape="1">
              <a:gsLst>
                <a:gs pos="49000">
                  <a:schemeClr val="bg1">
                    <a:alpha val="0"/>
                  </a:schemeClr>
                </a:gs>
                <a:gs pos="91000">
                  <a:schemeClr val="accent1">
                    <a:lumMod val="50000"/>
                  </a:schemeClr>
                </a:gs>
                <a:gs pos="50000">
                  <a:schemeClr val="accent1">
                    <a:lumMod val="75000"/>
                  </a:schemeClr>
                </a:gs>
              </a:gsLst>
              <a:lin ang="16200000" scaled="0"/>
              <a:tileRect/>
            </a:gradFill>
            <a:ln>
              <a:noFill/>
            </a:ln>
            <a:effectLst/>
            <a:scene3d>
              <a:camera prst="orthographicFront"/>
              <a:lightRig rig="threePt" dir="t"/>
            </a:scene3d>
            <a:sp3d>
              <a:bevelT w="38100" h="38100"/>
            </a:sp3d>
          </p:spPr>
          <p:style>
            <a:lnRef idx="2">
              <a:schemeClr val="accent1">
                <a:shade val="50000"/>
              </a:schemeClr>
            </a:lnRef>
            <a:fillRef idx="1">
              <a:schemeClr val="accent1"/>
            </a:fillRef>
            <a:effectRef idx="0">
              <a:schemeClr val="accent1"/>
            </a:effectRef>
            <a:fontRef idx="minor">
              <a:schemeClr val="lt1"/>
            </a:fontRef>
          </p:style>
          <p:txBody>
            <a:bodyPr lIns="34259" tIns="18288" rIns="34259" bIns="17128" rtlCol="0" anchor="t"/>
            <a:lstStyle/>
            <a:p>
              <a:pPr algn="ctr" fontAlgn="base">
                <a:lnSpc>
                  <a:spcPct val="90000"/>
                </a:lnSpc>
                <a:spcBef>
                  <a:spcPts val="1066"/>
                </a:spcBef>
                <a:spcAft>
                  <a:spcPct val="0"/>
                </a:spcAft>
                <a:buClr>
                  <a:srgbClr val="667263"/>
                </a:buClr>
              </a:pPr>
              <a:r>
                <a:rPr lang="en-US" sz="500" b="1" kern="0" dirty="0">
                  <a:solidFill>
                    <a:srgbClr val="FFFFFF"/>
                  </a:solidFill>
                  <a:cs typeface="Arial" pitchFamily="34" charset="0"/>
                </a:rPr>
                <a:t>Siebel CRM</a:t>
              </a:r>
            </a:p>
          </p:txBody>
        </p:sp>
        <p:sp>
          <p:nvSpPr>
            <p:cNvPr id="174" name="TextBox 173"/>
            <p:cNvSpPr txBox="1"/>
            <p:nvPr/>
          </p:nvSpPr>
          <p:spPr>
            <a:xfrm>
              <a:off x="8338355" y="1544834"/>
              <a:ext cx="683610" cy="111569"/>
            </a:xfrm>
            <a:prstGeom prst="rect">
              <a:avLst/>
            </a:prstGeom>
            <a:noFill/>
          </p:spPr>
          <p:txBody>
            <a:bodyPr wrap="square" rtlCol="0">
              <a:spAutoFit/>
            </a:bodyPr>
            <a:lstStyle/>
            <a:p>
              <a:pPr algn="ctr" fontAlgn="base">
                <a:lnSpc>
                  <a:spcPct val="90000"/>
                </a:lnSpc>
                <a:spcBef>
                  <a:spcPct val="50000"/>
                </a:spcBef>
                <a:spcAft>
                  <a:spcPct val="0"/>
                </a:spcAft>
                <a:buClr>
                  <a:srgbClr val="667263"/>
                </a:buClr>
              </a:pPr>
              <a:r>
                <a:rPr lang="en-US" sz="400" b="1" kern="0" dirty="0">
                  <a:solidFill>
                    <a:prstClr val="white"/>
                  </a:solidFill>
                  <a:effectLst>
                    <a:outerShdw blurRad="50800" dist="12700" dir="2700000" algn="tl" rotWithShape="0">
                      <a:srgbClr val="000000">
                        <a:alpha val="34000"/>
                      </a:srgbClr>
                    </a:outerShdw>
                  </a:effectLst>
                  <a:cs typeface="Arial"/>
                </a:rPr>
                <a:t>MOBILE KNOWLEDGE</a:t>
              </a:r>
            </a:p>
          </p:txBody>
        </p:sp>
      </p:grpSp>
      <p:grpSp>
        <p:nvGrpSpPr>
          <p:cNvPr id="15" name="Group 21"/>
          <p:cNvGrpSpPr/>
          <p:nvPr/>
        </p:nvGrpSpPr>
        <p:grpSpPr>
          <a:xfrm>
            <a:off x="120781" y="5168583"/>
            <a:ext cx="11846030" cy="1046024"/>
            <a:chOff x="90609" y="3876437"/>
            <a:chExt cx="8886837" cy="784518"/>
          </a:xfrm>
        </p:grpSpPr>
        <p:sp>
          <p:nvSpPr>
            <p:cNvPr id="310" name="TextBox 309"/>
            <p:cNvSpPr txBox="1"/>
            <p:nvPr/>
          </p:nvSpPr>
          <p:spPr>
            <a:xfrm>
              <a:off x="3460879" y="4549386"/>
              <a:ext cx="550427" cy="111569"/>
            </a:xfrm>
            <a:prstGeom prst="rect">
              <a:avLst/>
            </a:prstGeom>
            <a:noFill/>
          </p:spPr>
          <p:txBody>
            <a:bodyPr wrap="square" rtlCol="0">
              <a:spAutoFit/>
            </a:bodyPr>
            <a:lstStyle/>
            <a:p>
              <a:pPr algn="ctr" fontAlgn="base">
                <a:lnSpc>
                  <a:spcPct val="90000"/>
                </a:lnSpc>
                <a:spcBef>
                  <a:spcPct val="50000"/>
                </a:spcBef>
                <a:spcAft>
                  <a:spcPct val="0"/>
                </a:spcAft>
                <a:buClr>
                  <a:srgbClr val="667263"/>
                </a:buClr>
              </a:pPr>
              <a:r>
                <a:rPr lang="en-US" sz="400" b="1" kern="0" dirty="0">
                  <a:solidFill>
                    <a:prstClr val="white"/>
                  </a:solidFill>
                  <a:effectLst>
                    <a:outerShdw blurRad="50800" dist="12700" dir="2700000" algn="tl" rotWithShape="0">
                      <a:srgbClr val="000000">
                        <a:alpha val="34000"/>
                      </a:srgbClr>
                    </a:outerShdw>
                  </a:effectLst>
                  <a:cs typeface="Arial"/>
                </a:rPr>
                <a:t>REQUISITIONS</a:t>
              </a:r>
            </a:p>
          </p:txBody>
        </p:sp>
        <p:pic>
          <p:nvPicPr>
            <p:cNvPr id="334" name="Picture 3"/>
            <p:cNvPicPr>
              <a:picLocks noChangeArrowheads="1"/>
            </p:cNvPicPr>
            <p:nvPr/>
          </p:nvPicPr>
          <p:blipFill rotWithShape="1">
            <a:blip r:embed="rId24" cstate="email">
              <a:extLst>
                <a:ext uri="{28A0092B-C50C-407E-A947-70E740481C1C}">
                  <a14:useLocalDpi xmlns:a14="http://schemas.microsoft.com/office/drawing/2010/main" val="0"/>
                </a:ext>
              </a:extLst>
            </a:blip>
            <a:srcRect t="-4792"/>
            <a:stretch/>
          </p:blipFill>
          <p:spPr bwMode="auto">
            <a:xfrm>
              <a:off x="8360899" y="4013915"/>
              <a:ext cx="613990" cy="401417"/>
            </a:xfrm>
            <a:prstGeom prst="roundRect">
              <a:avLst/>
            </a:prstGeom>
            <a:noFill/>
            <a:ln w="9525">
              <a:noFill/>
              <a:miter lim="800000"/>
              <a:headEnd/>
              <a:tailEnd/>
            </a:ln>
            <a:effectLst/>
            <a:scene3d>
              <a:camera prst="orthographicFront"/>
              <a:lightRig rig="threePt" dir="t"/>
            </a:scene3d>
            <a:sp3d>
              <a:bevelT w="25400" h="25400"/>
            </a:sp3d>
          </p:spPr>
        </p:pic>
        <p:sp>
          <p:nvSpPr>
            <p:cNvPr id="309" name="Rounded Rectangle 308"/>
            <p:cNvSpPr/>
            <p:nvPr/>
          </p:nvSpPr>
          <p:spPr>
            <a:xfrm>
              <a:off x="8363456" y="3888346"/>
              <a:ext cx="613990" cy="501671"/>
            </a:xfrm>
            <a:prstGeom prst="roundRect">
              <a:avLst/>
            </a:prstGeom>
            <a:gradFill flip="none" rotWithShape="1">
              <a:gsLst>
                <a:gs pos="49000">
                  <a:schemeClr val="bg1">
                    <a:alpha val="0"/>
                  </a:schemeClr>
                </a:gs>
                <a:gs pos="91000">
                  <a:schemeClr val="accent1">
                    <a:lumMod val="50000"/>
                  </a:schemeClr>
                </a:gs>
                <a:gs pos="50000">
                  <a:schemeClr val="accent1">
                    <a:lumMod val="75000"/>
                  </a:schemeClr>
                </a:gs>
              </a:gsLst>
              <a:lin ang="16200000" scaled="0"/>
              <a:tileRect/>
            </a:gradFill>
            <a:ln>
              <a:noFill/>
            </a:ln>
            <a:effectLst/>
            <a:scene3d>
              <a:camera prst="orthographicFront"/>
              <a:lightRig rig="threePt" dir="t"/>
            </a:scene3d>
            <a:sp3d>
              <a:bevelT w="38100" h="38100"/>
            </a:sp3d>
          </p:spPr>
          <p:style>
            <a:lnRef idx="2">
              <a:schemeClr val="accent1">
                <a:shade val="50000"/>
              </a:schemeClr>
            </a:lnRef>
            <a:fillRef idx="1">
              <a:schemeClr val="accent1"/>
            </a:fillRef>
            <a:effectRef idx="0">
              <a:schemeClr val="accent1"/>
            </a:effectRef>
            <a:fontRef idx="minor">
              <a:schemeClr val="lt1"/>
            </a:fontRef>
          </p:style>
          <p:txBody>
            <a:bodyPr lIns="34259" tIns="18288" rIns="34259" bIns="17128" rtlCol="0" anchor="t"/>
            <a:lstStyle/>
            <a:p>
              <a:pPr algn="ctr" fontAlgn="base">
                <a:lnSpc>
                  <a:spcPct val="90000"/>
                </a:lnSpc>
                <a:spcBef>
                  <a:spcPts val="1066"/>
                </a:spcBef>
                <a:spcAft>
                  <a:spcPct val="0"/>
                </a:spcAft>
                <a:buClr>
                  <a:srgbClr val="667263"/>
                </a:buClr>
              </a:pPr>
              <a:r>
                <a:rPr lang="en-US" sz="500" b="1" kern="0" dirty="0">
                  <a:solidFill>
                    <a:srgbClr val="FFFFFF"/>
                  </a:solidFill>
                  <a:cs typeface="Arial" pitchFamily="34" charset="0"/>
                </a:rPr>
                <a:t>SAAS HCM</a:t>
              </a:r>
            </a:p>
          </p:txBody>
        </p:sp>
        <p:pic>
          <p:nvPicPr>
            <p:cNvPr id="321" name="Picture 3"/>
            <p:cNvPicPr>
              <a:picLocks noChangeArrowheads="1"/>
            </p:cNvPicPr>
            <p:nvPr/>
          </p:nvPicPr>
          <p:blipFill>
            <a:blip r:embed="rId39" cstate="email">
              <a:extLst>
                <a:ext uri="{28A0092B-C50C-407E-A947-70E740481C1C}">
                  <a14:useLocalDpi xmlns:a14="http://schemas.microsoft.com/office/drawing/2010/main" val="0"/>
                </a:ext>
              </a:extLst>
            </a:blip>
            <a:stretch>
              <a:fillRect/>
            </a:stretch>
          </p:blipFill>
          <p:spPr bwMode="auto">
            <a:xfrm>
              <a:off x="6301520" y="4085289"/>
              <a:ext cx="613990" cy="329567"/>
            </a:xfrm>
            <a:prstGeom prst="roundRect">
              <a:avLst/>
            </a:prstGeom>
            <a:noFill/>
            <a:ln w="9525">
              <a:noFill/>
              <a:miter lim="800000"/>
              <a:headEnd/>
              <a:tailEnd/>
            </a:ln>
            <a:effectLst/>
            <a:scene3d>
              <a:camera prst="orthographicFront"/>
              <a:lightRig rig="threePt" dir="t"/>
            </a:scene3d>
            <a:sp3d>
              <a:bevelT w="25400" h="25400"/>
            </a:sp3d>
          </p:spPr>
        </p:pic>
        <p:pic>
          <p:nvPicPr>
            <p:cNvPr id="322" name="Picture 3"/>
            <p:cNvPicPr>
              <a:picLocks noChangeArrowheads="1"/>
            </p:cNvPicPr>
            <p:nvPr/>
          </p:nvPicPr>
          <p:blipFill>
            <a:blip r:embed="rId12" cstate="email">
              <a:extLst>
                <a:ext uri="{28A0092B-C50C-407E-A947-70E740481C1C}">
                  <a14:useLocalDpi xmlns:a14="http://schemas.microsoft.com/office/drawing/2010/main" val="0"/>
                </a:ext>
              </a:extLst>
            </a:blip>
            <a:stretch>
              <a:fillRect/>
            </a:stretch>
          </p:blipFill>
          <p:spPr bwMode="auto">
            <a:xfrm>
              <a:off x="6991630" y="3988839"/>
              <a:ext cx="613990" cy="427520"/>
            </a:xfrm>
            <a:prstGeom prst="roundRect">
              <a:avLst/>
            </a:prstGeom>
            <a:noFill/>
            <a:ln w="9525">
              <a:noFill/>
              <a:miter lim="800000"/>
              <a:headEnd/>
              <a:tailEnd/>
            </a:ln>
            <a:effectLst/>
            <a:scene3d>
              <a:camera prst="orthographicFront"/>
              <a:lightRig rig="threePt" dir="t"/>
            </a:scene3d>
            <a:sp3d>
              <a:bevelT w="25400" h="25400"/>
            </a:sp3d>
          </p:spPr>
        </p:pic>
        <p:pic>
          <p:nvPicPr>
            <p:cNvPr id="323" name="Picture 3"/>
            <p:cNvPicPr>
              <a:picLocks noChangeArrowheads="1"/>
            </p:cNvPicPr>
            <p:nvPr/>
          </p:nvPicPr>
          <p:blipFill>
            <a:blip r:embed="rId40" cstate="email">
              <a:extLst>
                <a:ext uri="{28A0092B-C50C-407E-A947-70E740481C1C}">
                  <a14:useLocalDpi xmlns:a14="http://schemas.microsoft.com/office/drawing/2010/main" val="0"/>
                </a:ext>
              </a:extLst>
            </a:blip>
            <a:stretch>
              <a:fillRect/>
            </a:stretch>
          </p:blipFill>
          <p:spPr bwMode="auto">
            <a:xfrm>
              <a:off x="7682179" y="3990412"/>
              <a:ext cx="613990" cy="424375"/>
            </a:xfrm>
            <a:prstGeom prst="roundRect">
              <a:avLst/>
            </a:prstGeom>
            <a:noFill/>
            <a:ln w="9525">
              <a:noFill/>
              <a:miter lim="800000"/>
              <a:headEnd/>
              <a:tailEnd/>
            </a:ln>
            <a:effectLst/>
            <a:scene3d>
              <a:camera prst="orthographicFront"/>
              <a:lightRig rig="threePt" dir="t"/>
            </a:scene3d>
            <a:sp3d>
              <a:bevelT w="25400" h="25400"/>
            </a:sp3d>
          </p:spPr>
        </p:pic>
        <p:pic>
          <p:nvPicPr>
            <p:cNvPr id="136" name="Picture 3"/>
            <p:cNvPicPr>
              <a:picLocks noChangeArrowheads="1"/>
            </p:cNvPicPr>
            <p:nvPr/>
          </p:nvPicPr>
          <p:blipFill rotWithShape="1">
            <a:blip r:embed="rId41" cstate="email">
              <a:extLst>
                <a:ext uri="{28A0092B-C50C-407E-A947-70E740481C1C}">
                  <a14:useLocalDpi xmlns:a14="http://schemas.microsoft.com/office/drawing/2010/main" val="0"/>
                </a:ext>
              </a:extLst>
            </a:blip>
            <a:srcRect/>
            <a:stretch/>
          </p:blipFill>
          <p:spPr bwMode="auto">
            <a:xfrm>
              <a:off x="129188" y="4063362"/>
              <a:ext cx="613990" cy="347388"/>
            </a:xfrm>
            <a:prstGeom prst="roundRect">
              <a:avLst/>
            </a:prstGeom>
            <a:noFill/>
            <a:ln w="9525">
              <a:noFill/>
              <a:miter lim="800000"/>
              <a:headEnd/>
              <a:tailEnd/>
            </a:ln>
            <a:effectLst/>
            <a:scene3d>
              <a:camera prst="orthographicFront"/>
              <a:lightRig rig="threePt" dir="t"/>
            </a:scene3d>
            <a:sp3d>
              <a:bevelT w="25400" h="25400"/>
            </a:sp3d>
          </p:spPr>
        </p:pic>
        <p:sp>
          <p:nvSpPr>
            <p:cNvPr id="137" name="Rounded Rectangle 136"/>
            <p:cNvSpPr/>
            <p:nvPr/>
          </p:nvSpPr>
          <p:spPr>
            <a:xfrm>
              <a:off x="129188" y="3879919"/>
              <a:ext cx="613990" cy="501671"/>
            </a:xfrm>
            <a:prstGeom prst="roundRect">
              <a:avLst/>
            </a:prstGeom>
            <a:gradFill flip="none" rotWithShape="1">
              <a:gsLst>
                <a:gs pos="49000">
                  <a:schemeClr val="bg1">
                    <a:alpha val="0"/>
                  </a:schemeClr>
                </a:gs>
                <a:gs pos="91000">
                  <a:schemeClr val="accent1">
                    <a:lumMod val="50000"/>
                  </a:schemeClr>
                </a:gs>
                <a:gs pos="50000">
                  <a:schemeClr val="accent1">
                    <a:lumMod val="75000"/>
                  </a:schemeClr>
                </a:gs>
              </a:gsLst>
              <a:lin ang="16200000" scaled="0"/>
              <a:tileRect/>
            </a:gradFill>
            <a:ln>
              <a:noFill/>
            </a:ln>
            <a:effectLst/>
            <a:scene3d>
              <a:camera prst="orthographicFront"/>
              <a:lightRig rig="threePt" dir="t"/>
            </a:scene3d>
            <a:sp3d>
              <a:bevelT w="38100" h="38100"/>
            </a:sp3d>
          </p:spPr>
          <p:style>
            <a:lnRef idx="2">
              <a:schemeClr val="accent1">
                <a:shade val="50000"/>
              </a:schemeClr>
            </a:lnRef>
            <a:fillRef idx="1">
              <a:schemeClr val="accent1"/>
            </a:fillRef>
            <a:effectRef idx="0">
              <a:schemeClr val="accent1"/>
            </a:effectRef>
            <a:fontRef idx="minor">
              <a:schemeClr val="lt1"/>
            </a:fontRef>
          </p:style>
          <p:txBody>
            <a:bodyPr lIns="34259" tIns="18288" rIns="34259" bIns="17128" rtlCol="0" anchor="t"/>
            <a:lstStyle/>
            <a:p>
              <a:pPr algn="ctr" fontAlgn="base">
                <a:lnSpc>
                  <a:spcPct val="90000"/>
                </a:lnSpc>
                <a:spcBef>
                  <a:spcPts val="1066"/>
                </a:spcBef>
                <a:spcAft>
                  <a:spcPct val="0"/>
                </a:spcAft>
                <a:buClr>
                  <a:srgbClr val="667263"/>
                </a:buClr>
              </a:pPr>
              <a:r>
                <a:rPr lang="en-US" sz="500" b="1" kern="0" dirty="0">
                  <a:solidFill>
                    <a:srgbClr val="FFFFFF"/>
                  </a:solidFill>
                  <a:cs typeface="Arial" pitchFamily="34" charset="0"/>
                </a:rPr>
                <a:t>PeopleSoft</a:t>
              </a:r>
            </a:p>
          </p:txBody>
        </p:sp>
        <p:sp>
          <p:nvSpPr>
            <p:cNvPr id="138" name="TextBox 137"/>
            <p:cNvSpPr txBox="1"/>
            <p:nvPr/>
          </p:nvSpPr>
          <p:spPr>
            <a:xfrm>
              <a:off x="90609" y="3968575"/>
              <a:ext cx="683610" cy="111569"/>
            </a:xfrm>
            <a:prstGeom prst="rect">
              <a:avLst/>
            </a:prstGeom>
            <a:noFill/>
          </p:spPr>
          <p:txBody>
            <a:bodyPr wrap="square" rtlCol="0">
              <a:spAutoFit/>
            </a:bodyPr>
            <a:lstStyle/>
            <a:p>
              <a:pPr algn="ctr" fontAlgn="base">
                <a:lnSpc>
                  <a:spcPct val="90000"/>
                </a:lnSpc>
                <a:spcBef>
                  <a:spcPct val="50000"/>
                </a:spcBef>
                <a:spcAft>
                  <a:spcPct val="0"/>
                </a:spcAft>
                <a:buClr>
                  <a:srgbClr val="667263"/>
                </a:buClr>
              </a:pPr>
              <a:r>
                <a:rPr lang="en-US" sz="400" b="1" kern="0" dirty="0">
                  <a:solidFill>
                    <a:prstClr val="white"/>
                  </a:solidFill>
                  <a:effectLst>
                    <a:outerShdw blurRad="50800" dist="12700" dir="2700000" algn="tl" rotWithShape="0">
                      <a:srgbClr val="000000">
                        <a:alpha val="34000"/>
                      </a:srgbClr>
                    </a:outerShdw>
                  </a:effectLst>
                  <a:cs typeface="Arial"/>
                </a:rPr>
                <a:t>TIMECARD</a:t>
              </a:r>
            </a:p>
          </p:txBody>
        </p:sp>
        <p:pic>
          <p:nvPicPr>
            <p:cNvPr id="140" name="Picture 3"/>
            <p:cNvPicPr>
              <a:picLocks noChangeArrowheads="1"/>
            </p:cNvPicPr>
            <p:nvPr/>
          </p:nvPicPr>
          <p:blipFill>
            <a:blip r:embed="rId42" cstate="email">
              <a:extLst>
                <a:ext uri="{28A0092B-C50C-407E-A947-70E740481C1C}">
                  <a14:useLocalDpi xmlns:a14="http://schemas.microsoft.com/office/drawing/2010/main" val="0"/>
                </a:ext>
              </a:extLst>
            </a:blip>
            <a:stretch>
              <a:fillRect/>
            </a:stretch>
          </p:blipFill>
          <p:spPr bwMode="auto">
            <a:xfrm>
              <a:off x="827038" y="4103213"/>
              <a:ext cx="613990" cy="311509"/>
            </a:xfrm>
            <a:prstGeom prst="roundRect">
              <a:avLst/>
            </a:prstGeom>
            <a:noFill/>
            <a:ln w="9525">
              <a:noFill/>
              <a:miter lim="800000"/>
              <a:headEnd/>
              <a:tailEnd/>
            </a:ln>
            <a:effectLst/>
            <a:scene3d>
              <a:camera prst="orthographicFront"/>
              <a:lightRig rig="threePt" dir="t"/>
            </a:scene3d>
            <a:sp3d>
              <a:bevelT w="25400" h="25400"/>
            </a:sp3d>
          </p:spPr>
        </p:pic>
        <p:sp>
          <p:nvSpPr>
            <p:cNvPr id="141" name="Rounded Rectangle 140"/>
            <p:cNvSpPr/>
            <p:nvPr/>
          </p:nvSpPr>
          <p:spPr>
            <a:xfrm>
              <a:off x="827040" y="3879919"/>
              <a:ext cx="613990" cy="501671"/>
            </a:xfrm>
            <a:prstGeom prst="roundRect">
              <a:avLst/>
            </a:prstGeom>
            <a:gradFill flip="none" rotWithShape="1">
              <a:gsLst>
                <a:gs pos="49000">
                  <a:schemeClr val="bg1">
                    <a:alpha val="0"/>
                  </a:schemeClr>
                </a:gs>
                <a:gs pos="91000">
                  <a:schemeClr val="accent1">
                    <a:lumMod val="50000"/>
                  </a:schemeClr>
                </a:gs>
                <a:gs pos="50000">
                  <a:schemeClr val="accent1">
                    <a:lumMod val="75000"/>
                  </a:schemeClr>
                </a:gs>
              </a:gsLst>
              <a:lin ang="16200000" scaled="0"/>
              <a:tileRect/>
            </a:gradFill>
            <a:ln>
              <a:noFill/>
            </a:ln>
            <a:effectLst/>
            <a:scene3d>
              <a:camera prst="orthographicFront"/>
              <a:lightRig rig="threePt" dir="t"/>
            </a:scene3d>
            <a:sp3d>
              <a:bevelT w="38100" h="38100"/>
            </a:sp3d>
          </p:spPr>
          <p:style>
            <a:lnRef idx="2">
              <a:schemeClr val="accent1">
                <a:shade val="50000"/>
              </a:schemeClr>
            </a:lnRef>
            <a:fillRef idx="1">
              <a:schemeClr val="accent1"/>
            </a:fillRef>
            <a:effectRef idx="0">
              <a:schemeClr val="accent1"/>
            </a:effectRef>
            <a:fontRef idx="minor">
              <a:schemeClr val="lt1"/>
            </a:fontRef>
          </p:style>
          <p:txBody>
            <a:bodyPr lIns="34259" tIns="18288" rIns="34259" bIns="17128" rtlCol="0" anchor="t"/>
            <a:lstStyle/>
            <a:p>
              <a:pPr algn="ctr" fontAlgn="base">
                <a:lnSpc>
                  <a:spcPct val="90000"/>
                </a:lnSpc>
                <a:spcBef>
                  <a:spcPts val="1066"/>
                </a:spcBef>
                <a:spcAft>
                  <a:spcPct val="0"/>
                </a:spcAft>
                <a:buClr>
                  <a:srgbClr val="667263"/>
                </a:buClr>
              </a:pPr>
              <a:r>
                <a:rPr lang="en-US" sz="500" b="1" kern="0" dirty="0">
                  <a:solidFill>
                    <a:srgbClr val="FFFFFF"/>
                  </a:solidFill>
                  <a:cs typeface="Arial" pitchFamily="34" charset="0"/>
                </a:rPr>
                <a:t>PeopleSoft</a:t>
              </a:r>
            </a:p>
          </p:txBody>
        </p:sp>
        <p:sp>
          <p:nvSpPr>
            <p:cNvPr id="142" name="TextBox 141"/>
            <p:cNvSpPr txBox="1"/>
            <p:nvPr/>
          </p:nvSpPr>
          <p:spPr>
            <a:xfrm>
              <a:off x="788460" y="3968575"/>
              <a:ext cx="683610" cy="111569"/>
            </a:xfrm>
            <a:prstGeom prst="rect">
              <a:avLst/>
            </a:prstGeom>
            <a:noFill/>
          </p:spPr>
          <p:txBody>
            <a:bodyPr wrap="square" rtlCol="0">
              <a:spAutoFit/>
            </a:bodyPr>
            <a:lstStyle/>
            <a:p>
              <a:pPr algn="ctr" fontAlgn="base">
                <a:lnSpc>
                  <a:spcPct val="90000"/>
                </a:lnSpc>
                <a:spcBef>
                  <a:spcPct val="50000"/>
                </a:spcBef>
                <a:spcAft>
                  <a:spcPct val="0"/>
                </a:spcAft>
                <a:buClr>
                  <a:srgbClr val="667263"/>
                </a:buClr>
              </a:pPr>
              <a:r>
                <a:rPr lang="en-US" sz="400" b="1" kern="0" dirty="0">
                  <a:solidFill>
                    <a:prstClr val="white"/>
                  </a:solidFill>
                  <a:effectLst>
                    <a:outerShdw blurRad="50800" dist="12700" dir="2700000" algn="tl" rotWithShape="0">
                      <a:srgbClr val="000000">
                        <a:alpha val="34000"/>
                      </a:srgbClr>
                    </a:outerShdw>
                  </a:effectLst>
                  <a:cs typeface="Arial"/>
                </a:rPr>
                <a:t>BENEFIT PLANS MODIFICATION</a:t>
              </a:r>
            </a:p>
          </p:txBody>
        </p:sp>
        <p:pic>
          <p:nvPicPr>
            <p:cNvPr id="144" name="Picture 3"/>
            <p:cNvPicPr>
              <a:picLocks noChangeArrowheads="1"/>
            </p:cNvPicPr>
            <p:nvPr/>
          </p:nvPicPr>
          <p:blipFill>
            <a:blip r:embed="rId43" cstate="email">
              <a:extLst>
                <a:ext uri="{28A0092B-C50C-407E-A947-70E740481C1C}">
                  <a14:useLocalDpi xmlns:a14="http://schemas.microsoft.com/office/drawing/2010/main" val="0"/>
                </a:ext>
              </a:extLst>
            </a:blip>
            <a:stretch>
              <a:fillRect/>
            </a:stretch>
          </p:blipFill>
          <p:spPr bwMode="auto">
            <a:xfrm>
              <a:off x="1515395" y="4083228"/>
              <a:ext cx="613990" cy="329567"/>
            </a:xfrm>
            <a:prstGeom prst="roundRect">
              <a:avLst/>
            </a:prstGeom>
            <a:noFill/>
            <a:ln w="9525">
              <a:noFill/>
              <a:miter lim="800000"/>
              <a:headEnd/>
              <a:tailEnd/>
            </a:ln>
            <a:effectLst/>
            <a:scene3d>
              <a:camera prst="orthographicFront"/>
              <a:lightRig rig="threePt" dir="t"/>
            </a:scene3d>
            <a:sp3d>
              <a:bevelT w="25400" h="25400"/>
            </a:sp3d>
          </p:spPr>
        </p:pic>
        <p:sp>
          <p:nvSpPr>
            <p:cNvPr id="145" name="Rounded Rectangle 144"/>
            <p:cNvSpPr/>
            <p:nvPr/>
          </p:nvSpPr>
          <p:spPr>
            <a:xfrm>
              <a:off x="1515396" y="3879919"/>
              <a:ext cx="613990" cy="501671"/>
            </a:xfrm>
            <a:prstGeom prst="roundRect">
              <a:avLst/>
            </a:prstGeom>
            <a:gradFill flip="none" rotWithShape="1">
              <a:gsLst>
                <a:gs pos="49000">
                  <a:schemeClr val="bg1">
                    <a:alpha val="0"/>
                  </a:schemeClr>
                </a:gs>
                <a:gs pos="91000">
                  <a:schemeClr val="accent1">
                    <a:lumMod val="50000"/>
                  </a:schemeClr>
                </a:gs>
                <a:gs pos="50000">
                  <a:schemeClr val="accent1">
                    <a:lumMod val="75000"/>
                  </a:schemeClr>
                </a:gs>
              </a:gsLst>
              <a:lin ang="16200000" scaled="0"/>
              <a:tileRect/>
            </a:gradFill>
            <a:ln>
              <a:noFill/>
            </a:ln>
            <a:effectLst/>
            <a:scene3d>
              <a:camera prst="orthographicFront"/>
              <a:lightRig rig="threePt" dir="t"/>
            </a:scene3d>
            <a:sp3d>
              <a:bevelT w="38100" h="38100"/>
            </a:sp3d>
          </p:spPr>
          <p:style>
            <a:lnRef idx="2">
              <a:schemeClr val="accent1">
                <a:shade val="50000"/>
              </a:schemeClr>
            </a:lnRef>
            <a:fillRef idx="1">
              <a:schemeClr val="accent1"/>
            </a:fillRef>
            <a:effectRef idx="0">
              <a:schemeClr val="accent1"/>
            </a:effectRef>
            <a:fontRef idx="minor">
              <a:schemeClr val="lt1"/>
            </a:fontRef>
          </p:style>
          <p:txBody>
            <a:bodyPr lIns="34259" tIns="18288" rIns="34259" bIns="17128" rtlCol="0" anchor="t"/>
            <a:lstStyle/>
            <a:p>
              <a:pPr algn="ctr" fontAlgn="base">
                <a:lnSpc>
                  <a:spcPct val="90000"/>
                </a:lnSpc>
                <a:spcBef>
                  <a:spcPts val="1066"/>
                </a:spcBef>
                <a:spcAft>
                  <a:spcPct val="0"/>
                </a:spcAft>
                <a:buClr>
                  <a:srgbClr val="667263"/>
                </a:buClr>
              </a:pPr>
              <a:r>
                <a:rPr lang="en-US" sz="500" b="1" kern="0" dirty="0">
                  <a:solidFill>
                    <a:srgbClr val="FFFFFF"/>
                  </a:solidFill>
                  <a:cs typeface="Arial" pitchFamily="34" charset="0"/>
                </a:rPr>
                <a:t>PeopleSoft</a:t>
              </a:r>
            </a:p>
          </p:txBody>
        </p:sp>
        <p:sp>
          <p:nvSpPr>
            <p:cNvPr id="146" name="TextBox 145"/>
            <p:cNvSpPr txBox="1"/>
            <p:nvPr/>
          </p:nvSpPr>
          <p:spPr>
            <a:xfrm>
              <a:off x="1476816" y="3968575"/>
              <a:ext cx="683610" cy="111569"/>
            </a:xfrm>
            <a:prstGeom prst="rect">
              <a:avLst/>
            </a:prstGeom>
            <a:noFill/>
          </p:spPr>
          <p:txBody>
            <a:bodyPr wrap="square" rtlCol="0">
              <a:spAutoFit/>
            </a:bodyPr>
            <a:lstStyle/>
            <a:p>
              <a:pPr algn="ctr" fontAlgn="base">
                <a:lnSpc>
                  <a:spcPct val="90000"/>
                </a:lnSpc>
                <a:spcBef>
                  <a:spcPct val="50000"/>
                </a:spcBef>
                <a:spcAft>
                  <a:spcPct val="0"/>
                </a:spcAft>
                <a:buClr>
                  <a:srgbClr val="667263"/>
                </a:buClr>
              </a:pPr>
              <a:r>
                <a:rPr lang="en-US" sz="400" b="1" kern="0" dirty="0">
                  <a:solidFill>
                    <a:prstClr val="white"/>
                  </a:solidFill>
                  <a:effectLst>
                    <a:outerShdw blurRad="50800" dist="12700" dir="2700000" algn="tl" rotWithShape="0">
                      <a:srgbClr val="000000">
                        <a:alpha val="34000"/>
                      </a:srgbClr>
                    </a:outerShdw>
                  </a:effectLst>
                  <a:cs typeface="Arial"/>
                </a:rPr>
                <a:t>GUIDED SELF SERVICE</a:t>
              </a:r>
            </a:p>
          </p:txBody>
        </p:sp>
        <p:pic>
          <p:nvPicPr>
            <p:cNvPr id="216" name="Picture 3"/>
            <p:cNvPicPr>
              <a:picLocks noChangeArrowheads="1"/>
            </p:cNvPicPr>
            <p:nvPr/>
          </p:nvPicPr>
          <p:blipFill rotWithShape="1">
            <a:blip r:embed="rId44" cstate="email">
              <a:extLst>
                <a:ext uri="{28A0092B-C50C-407E-A947-70E740481C1C}">
                  <a14:useLocalDpi xmlns:a14="http://schemas.microsoft.com/office/drawing/2010/main" val="0"/>
                </a:ext>
              </a:extLst>
            </a:blip>
            <a:srcRect t="-4512"/>
            <a:stretch/>
          </p:blipFill>
          <p:spPr bwMode="auto">
            <a:xfrm>
              <a:off x="4266202" y="4080520"/>
              <a:ext cx="613990" cy="337384"/>
            </a:xfrm>
            <a:prstGeom prst="roundRect">
              <a:avLst/>
            </a:prstGeom>
            <a:noFill/>
            <a:ln w="9525">
              <a:noFill/>
              <a:miter lim="800000"/>
              <a:headEnd/>
              <a:tailEnd/>
            </a:ln>
            <a:effectLst/>
            <a:scene3d>
              <a:camera prst="orthographicFront"/>
              <a:lightRig rig="threePt" dir="t"/>
            </a:scene3d>
            <a:sp3d>
              <a:bevelT w="25400" h="25400"/>
            </a:sp3d>
          </p:spPr>
        </p:pic>
        <p:sp>
          <p:nvSpPr>
            <p:cNvPr id="217" name="Rounded Rectangle 216"/>
            <p:cNvSpPr/>
            <p:nvPr/>
          </p:nvSpPr>
          <p:spPr>
            <a:xfrm>
              <a:off x="4266202" y="3876437"/>
              <a:ext cx="613990" cy="501671"/>
            </a:xfrm>
            <a:prstGeom prst="roundRect">
              <a:avLst/>
            </a:prstGeom>
            <a:gradFill flip="none" rotWithShape="1">
              <a:gsLst>
                <a:gs pos="49000">
                  <a:schemeClr val="bg1">
                    <a:alpha val="0"/>
                  </a:schemeClr>
                </a:gs>
                <a:gs pos="91000">
                  <a:schemeClr val="accent1">
                    <a:lumMod val="50000"/>
                  </a:schemeClr>
                </a:gs>
                <a:gs pos="50000">
                  <a:schemeClr val="accent1">
                    <a:lumMod val="75000"/>
                  </a:schemeClr>
                </a:gs>
              </a:gsLst>
              <a:lin ang="16200000" scaled="0"/>
              <a:tileRect/>
            </a:gradFill>
            <a:ln>
              <a:noFill/>
            </a:ln>
            <a:effectLst/>
            <a:scene3d>
              <a:camera prst="orthographicFront"/>
              <a:lightRig rig="threePt" dir="t"/>
            </a:scene3d>
            <a:sp3d>
              <a:bevelT w="38100" h="38100"/>
            </a:sp3d>
          </p:spPr>
          <p:style>
            <a:lnRef idx="2">
              <a:schemeClr val="accent1">
                <a:shade val="50000"/>
              </a:schemeClr>
            </a:lnRef>
            <a:fillRef idx="1">
              <a:schemeClr val="accent1"/>
            </a:fillRef>
            <a:effectRef idx="0">
              <a:schemeClr val="accent1"/>
            </a:effectRef>
            <a:fontRef idx="minor">
              <a:schemeClr val="lt1"/>
            </a:fontRef>
          </p:style>
          <p:txBody>
            <a:bodyPr lIns="34259" tIns="18288" rIns="34259" bIns="17128" rtlCol="0" anchor="t"/>
            <a:lstStyle/>
            <a:p>
              <a:pPr algn="ctr" fontAlgn="base">
                <a:lnSpc>
                  <a:spcPct val="90000"/>
                </a:lnSpc>
                <a:spcBef>
                  <a:spcPts val="1066"/>
                </a:spcBef>
                <a:spcAft>
                  <a:spcPct val="0"/>
                </a:spcAft>
                <a:buClr>
                  <a:srgbClr val="667263"/>
                </a:buClr>
              </a:pPr>
              <a:r>
                <a:rPr lang="en-US" sz="500" b="1" kern="0" dirty="0">
                  <a:solidFill>
                    <a:srgbClr val="FFFFFF"/>
                  </a:solidFill>
                  <a:cs typeface="Arial" pitchFamily="34" charset="0"/>
                </a:rPr>
                <a:t>JD Edwards</a:t>
              </a:r>
            </a:p>
          </p:txBody>
        </p:sp>
        <p:sp>
          <p:nvSpPr>
            <p:cNvPr id="218" name="TextBox 217"/>
            <p:cNvSpPr txBox="1"/>
            <p:nvPr/>
          </p:nvSpPr>
          <p:spPr>
            <a:xfrm>
              <a:off x="4227623" y="3965092"/>
              <a:ext cx="683610" cy="111569"/>
            </a:xfrm>
            <a:prstGeom prst="rect">
              <a:avLst/>
            </a:prstGeom>
            <a:noFill/>
          </p:spPr>
          <p:txBody>
            <a:bodyPr wrap="square" rtlCol="0">
              <a:spAutoFit/>
            </a:bodyPr>
            <a:lstStyle/>
            <a:p>
              <a:pPr algn="ctr" fontAlgn="base">
                <a:lnSpc>
                  <a:spcPct val="90000"/>
                </a:lnSpc>
                <a:spcBef>
                  <a:spcPct val="50000"/>
                </a:spcBef>
                <a:spcAft>
                  <a:spcPct val="0"/>
                </a:spcAft>
                <a:buClr>
                  <a:srgbClr val="667263"/>
                </a:buClr>
              </a:pPr>
              <a:r>
                <a:rPr lang="en-US" sz="400" b="1" kern="0" dirty="0">
                  <a:solidFill>
                    <a:prstClr val="white"/>
                  </a:solidFill>
                  <a:effectLst>
                    <a:outerShdw blurRad="50800" dist="12700" dir="2700000" algn="tl" rotWithShape="0">
                      <a:srgbClr val="000000">
                        <a:alpha val="34000"/>
                      </a:srgbClr>
                    </a:outerShdw>
                  </a:effectLst>
                  <a:cs typeface="Arial"/>
                </a:rPr>
                <a:t>WAREHOUSE INQUIRY</a:t>
              </a:r>
            </a:p>
          </p:txBody>
        </p:sp>
        <p:pic>
          <p:nvPicPr>
            <p:cNvPr id="220" name="Picture 3"/>
            <p:cNvPicPr>
              <a:picLocks noChangeArrowheads="1"/>
            </p:cNvPicPr>
            <p:nvPr/>
          </p:nvPicPr>
          <p:blipFill rotWithShape="1">
            <a:blip r:embed="rId45" cstate="email">
              <a:extLst>
                <a:ext uri="{28A0092B-C50C-407E-A947-70E740481C1C}">
                  <a14:useLocalDpi xmlns:a14="http://schemas.microsoft.com/office/drawing/2010/main" val="0"/>
                </a:ext>
              </a:extLst>
            </a:blip>
            <a:srcRect t="-1128"/>
            <a:stretch/>
          </p:blipFill>
          <p:spPr bwMode="auto">
            <a:xfrm>
              <a:off x="4941928" y="4087823"/>
              <a:ext cx="613990" cy="327600"/>
            </a:xfrm>
            <a:prstGeom prst="roundRect">
              <a:avLst/>
            </a:prstGeom>
            <a:noFill/>
            <a:ln w="9525">
              <a:noFill/>
              <a:miter lim="800000"/>
              <a:headEnd/>
              <a:tailEnd/>
            </a:ln>
            <a:effectLst/>
            <a:scene3d>
              <a:camera prst="orthographicFront"/>
              <a:lightRig rig="threePt" dir="t"/>
            </a:scene3d>
            <a:sp3d>
              <a:bevelT w="25400" h="25400"/>
            </a:sp3d>
          </p:spPr>
        </p:pic>
        <p:sp>
          <p:nvSpPr>
            <p:cNvPr id="221" name="Rounded Rectangle 220"/>
            <p:cNvSpPr/>
            <p:nvPr/>
          </p:nvSpPr>
          <p:spPr>
            <a:xfrm>
              <a:off x="4941930" y="3876437"/>
              <a:ext cx="613990" cy="501671"/>
            </a:xfrm>
            <a:prstGeom prst="roundRect">
              <a:avLst/>
            </a:prstGeom>
            <a:gradFill flip="none" rotWithShape="1">
              <a:gsLst>
                <a:gs pos="49000">
                  <a:schemeClr val="bg1">
                    <a:alpha val="0"/>
                  </a:schemeClr>
                </a:gs>
                <a:gs pos="91000">
                  <a:schemeClr val="accent1">
                    <a:lumMod val="50000"/>
                  </a:schemeClr>
                </a:gs>
                <a:gs pos="50000">
                  <a:schemeClr val="accent1">
                    <a:lumMod val="75000"/>
                  </a:schemeClr>
                </a:gs>
              </a:gsLst>
              <a:lin ang="16200000" scaled="0"/>
              <a:tileRect/>
            </a:gradFill>
            <a:ln>
              <a:noFill/>
            </a:ln>
            <a:effectLst/>
            <a:scene3d>
              <a:camera prst="orthographicFront"/>
              <a:lightRig rig="threePt" dir="t"/>
            </a:scene3d>
            <a:sp3d>
              <a:bevelT w="38100" h="38100"/>
            </a:sp3d>
          </p:spPr>
          <p:style>
            <a:lnRef idx="2">
              <a:schemeClr val="accent1">
                <a:shade val="50000"/>
              </a:schemeClr>
            </a:lnRef>
            <a:fillRef idx="1">
              <a:schemeClr val="accent1"/>
            </a:fillRef>
            <a:effectRef idx="0">
              <a:schemeClr val="accent1"/>
            </a:effectRef>
            <a:fontRef idx="minor">
              <a:schemeClr val="lt1"/>
            </a:fontRef>
          </p:style>
          <p:txBody>
            <a:bodyPr lIns="34259" tIns="18288" rIns="34259" bIns="17128" rtlCol="0" anchor="t"/>
            <a:lstStyle/>
            <a:p>
              <a:pPr algn="ctr" fontAlgn="base">
                <a:lnSpc>
                  <a:spcPct val="90000"/>
                </a:lnSpc>
                <a:spcBef>
                  <a:spcPts val="1066"/>
                </a:spcBef>
                <a:spcAft>
                  <a:spcPct val="0"/>
                </a:spcAft>
                <a:buClr>
                  <a:srgbClr val="667263"/>
                </a:buClr>
              </a:pPr>
              <a:r>
                <a:rPr lang="en-US" sz="500" b="1" kern="0" spc="-27" dirty="0">
                  <a:solidFill>
                    <a:srgbClr val="FFFFFF"/>
                  </a:solidFill>
                  <a:cs typeface="Arial" pitchFamily="34" charset="0"/>
                </a:rPr>
                <a:t>E-Business Suite</a:t>
              </a:r>
            </a:p>
          </p:txBody>
        </p:sp>
        <p:sp>
          <p:nvSpPr>
            <p:cNvPr id="222" name="TextBox 221"/>
            <p:cNvSpPr txBox="1"/>
            <p:nvPr/>
          </p:nvSpPr>
          <p:spPr>
            <a:xfrm>
              <a:off x="4903350" y="3965092"/>
              <a:ext cx="683610" cy="111569"/>
            </a:xfrm>
            <a:prstGeom prst="rect">
              <a:avLst/>
            </a:prstGeom>
            <a:noFill/>
          </p:spPr>
          <p:txBody>
            <a:bodyPr wrap="square" rtlCol="0">
              <a:spAutoFit/>
            </a:bodyPr>
            <a:lstStyle/>
            <a:p>
              <a:pPr algn="ctr" fontAlgn="base">
                <a:lnSpc>
                  <a:spcPct val="90000"/>
                </a:lnSpc>
                <a:spcBef>
                  <a:spcPct val="50000"/>
                </a:spcBef>
                <a:spcAft>
                  <a:spcPct val="0"/>
                </a:spcAft>
                <a:buClr>
                  <a:srgbClr val="667263"/>
                </a:buClr>
              </a:pPr>
              <a:r>
                <a:rPr lang="en-US" sz="400" b="1" kern="0" dirty="0">
                  <a:solidFill>
                    <a:prstClr val="white"/>
                  </a:solidFill>
                  <a:effectLst>
                    <a:outerShdw blurRad="50800" dist="12700" dir="2700000" algn="tl" rotWithShape="0">
                      <a:srgbClr val="000000">
                        <a:alpha val="34000"/>
                      </a:srgbClr>
                    </a:outerShdw>
                  </a:effectLst>
                  <a:cs typeface="Arial"/>
                </a:rPr>
                <a:t>EXPENSES</a:t>
              </a:r>
            </a:p>
          </p:txBody>
        </p:sp>
        <p:pic>
          <p:nvPicPr>
            <p:cNvPr id="224" name="Picture 3"/>
            <p:cNvPicPr>
              <a:picLocks noChangeArrowheads="1"/>
            </p:cNvPicPr>
            <p:nvPr/>
          </p:nvPicPr>
          <p:blipFill rotWithShape="1">
            <a:blip r:embed="rId46" cstate="email">
              <a:extLst>
                <a:ext uri="{28A0092B-C50C-407E-A947-70E740481C1C}">
                  <a14:useLocalDpi xmlns:a14="http://schemas.microsoft.com/office/drawing/2010/main" val="0"/>
                </a:ext>
              </a:extLst>
            </a:blip>
            <a:srcRect/>
            <a:stretch/>
          </p:blipFill>
          <p:spPr bwMode="auto">
            <a:xfrm>
              <a:off x="5615535" y="4102430"/>
              <a:ext cx="613990" cy="312992"/>
            </a:xfrm>
            <a:prstGeom prst="roundRect">
              <a:avLst/>
            </a:prstGeom>
            <a:noFill/>
            <a:ln w="9525">
              <a:noFill/>
              <a:miter lim="800000"/>
              <a:headEnd/>
              <a:tailEnd/>
            </a:ln>
            <a:effectLst/>
            <a:scene3d>
              <a:camera prst="orthographicFront"/>
              <a:lightRig rig="threePt" dir="t"/>
            </a:scene3d>
            <a:sp3d>
              <a:bevelT w="25400" h="25400"/>
            </a:sp3d>
          </p:spPr>
        </p:pic>
        <p:sp>
          <p:nvSpPr>
            <p:cNvPr id="225" name="Rounded Rectangle 224"/>
            <p:cNvSpPr/>
            <p:nvPr/>
          </p:nvSpPr>
          <p:spPr>
            <a:xfrm>
              <a:off x="5615537" y="3876437"/>
              <a:ext cx="613990" cy="501671"/>
            </a:xfrm>
            <a:prstGeom prst="roundRect">
              <a:avLst/>
            </a:prstGeom>
            <a:gradFill flip="none" rotWithShape="1">
              <a:gsLst>
                <a:gs pos="49000">
                  <a:schemeClr val="bg1">
                    <a:alpha val="0"/>
                  </a:schemeClr>
                </a:gs>
                <a:gs pos="91000">
                  <a:schemeClr val="accent1">
                    <a:lumMod val="50000"/>
                  </a:schemeClr>
                </a:gs>
                <a:gs pos="50000">
                  <a:schemeClr val="accent1">
                    <a:lumMod val="75000"/>
                  </a:schemeClr>
                </a:gs>
              </a:gsLst>
              <a:lin ang="16200000" scaled="0"/>
              <a:tileRect/>
            </a:gradFill>
            <a:ln>
              <a:noFill/>
            </a:ln>
            <a:effectLst/>
            <a:scene3d>
              <a:camera prst="orthographicFront"/>
              <a:lightRig rig="threePt" dir="t"/>
            </a:scene3d>
            <a:sp3d>
              <a:bevelT w="38100" h="38100"/>
            </a:sp3d>
          </p:spPr>
          <p:style>
            <a:lnRef idx="2">
              <a:schemeClr val="accent1">
                <a:shade val="50000"/>
              </a:schemeClr>
            </a:lnRef>
            <a:fillRef idx="1">
              <a:schemeClr val="accent1"/>
            </a:fillRef>
            <a:effectRef idx="0">
              <a:schemeClr val="accent1"/>
            </a:effectRef>
            <a:fontRef idx="minor">
              <a:schemeClr val="lt1"/>
            </a:fontRef>
          </p:style>
          <p:txBody>
            <a:bodyPr lIns="34259" tIns="18288" rIns="34259" bIns="17128" rtlCol="0" anchor="t"/>
            <a:lstStyle/>
            <a:p>
              <a:pPr algn="ctr" fontAlgn="base">
                <a:lnSpc>
                  <a:spcPct val="90000"/>
                </a:lnSpc>
                <a:spcBef>
                  <a:spcPts val="1066"/>
                </a:spcBef>
                <a:spcAft>
                  <a:spcPct val="0"/>
                </a:spcAft>
                <a:buClr>
                  <a:srgbClr val="667263"/>
                </a:buClr>
              </a:pPr>
              <a:r>
                <a:rPr lang="en-US" sz="500" b="1" kern="0" spc="-27" dirty="0">
                  <a:solidFill>
                    <a:srgbClr val="FFFFFF"/>
                  </a:solidFill>
                  <a:cs typeface="Arial" pitchFamily="34" charset="0"/>
                </a:rPr>
                <a:t>E-Business Suite</a:t>
              </a:r>
            </a:p>
          </p:txBody>
        </p:sp>
        <p:sp>
          <p:nvSpPr>
            <p:cNvPr id="226" name="TextBox 225"/>
            <p:cNvSpPr txBox="1"/>
            <p:nvPr/>
          </p:nvSpPr>
          <p:spPr>
            <a:xfrm>
              <a:off x="5576956" y="3965092"/>
              <a:ext cx="683610" cy="111569"/>
            </a:xfrm>
            <a:prstGeom prst="rect">
              <a:avLst/>
            </a:prstGeom>
            <a:noFill/>
          </p:spPr>
          <p:txBody>
            <a:bodyPr wrap="square" rtlCol="0">
              <a:spAutoFit/>
            </a:bodyPr>
            <a:lstStyle/>
            <a:p>
              <a:pPr algn="ctr" fontAlgn="base">
                <a:lnSpc>
                  <a:spcPct val="90000"/>
                </a:lnSpc>
                <a:spcBef>
                  <a:spcPct val="50000"/>
                </a:spcBef>
                <a:spcAft>
                  <a:spcPct val="0"/>
                </a:spcAft>
                <a:buClr>
                  <a:srgbClr val="667263"/>
                </a:buClr>
              </a:pPr>
              <a:r>
                <a:rPr lang="en-US" sz="400" b="1" kern="0" dirty="0">
                  <a:solidFill>
                    <a:prstClr val="white"/>
                  </a:solidFill>
                  <a:effectLst>
                    <a:outerShdw blurRad="50800" dist="12700" dir="2700000" algn="tl" rotWithShape="0">
                      <a:srgbClr val="000000">
                        <a:alpha val="34000"/>
                      </a:srgbClr>
                    </a:outerShdw>
                  </a:effectLst>
                  <a:cs typeface="Arial"/>
                </a:rPr>
                <a:t>ASSET MANAGEMENT</a:t>
              </a:r>
            </a:p>
          </p:txBody>
        </p:sp>
        <p:sp>
          <p:nvSpPr>
            <p:cNvPr id="257" name="Rounded Rectangle 256"/>
            <p:cNvSpPr/>
            <p:nvPr/>
          </p:nvSpPr>
          <p:spPr>
            <a:xfrm>
              <a:off x="6301521" y="3879544"/>
              <a:ext cx="613990" cy="501671"/>
            </a:xfrm>
            <a:prstGeom prst="roundRect">
              <a:avLst/>
            </a:prstGeom>
            <a:gradFill flip="none" rotWithShape="1">
              <a:gsLst>
                <a:gs pos="49000">
                  <a:schemeClr val="bg1">
                    <a:alpha val="0"/>
                  </a:schemeClr>
                </a:gs>
                <a:gs pos="91000">
                  <a:schemeClr val="accent1">
                    <a:lumMod val="50000"/>
                  </a:schemeClr>
                </a:gs>
                <a:gs pos="50000">
                  <a:schemeClr val="accent1">
                    <a:lumMod val="75000"/>
                  </a:schemeClr>
                </a:gs>
              </a:gsLst>
              <a:lin ang="16200000" scaled="0"/>
              <a:tileRect/>
            </a:gradFill>
            <a:ln>
              <a:noFill/>
            </a:ln>
            <a:effectLst/>
            <a:scene3d>
              <a:camera prst="orthographicFront"/>
              <a:lightRig rig="threePt" dir="t"/>
            </a:scene3d>
            <a:sp3d>
              <a:bevelT w="38100" h="38100"/>
            </a:sp3d>
          </p:spPr>
          <p:style>
            <a:lnRef idx="2">
              <a:schemeClr val="accent1">
                <a:shade val="50000"/>
              </a:schemeClr>
            </a:lnRef>
            <a:fillRef idx="1">
              <a:schemeClr val="accent1"/>
            </a:fillRef>
            <a:effectRef idx="0">
              <a:schemeClr val="accent1"/>
            </a:effectRef>
            <a:fontRef idx="minor">
              <a:schemeClr val="lt1"/>
            </a:fontRef>
          </p:style>
          <p:txBody>
            <a:bodyPr lIns="34259" tIns="18288" rIns="34259" bIns="17128" rtlCol="0" anchor="t"/>
            <a:lstStyle/>
            <a:p>
              <a:pPr algn="ctr" fontAlgn="base">
                <a:lnSpc>
                  <a:spcPct val="90000"/>
                </a:lnSpc>
                <a:spcBef>
                  <a:spcPts val="1066"/>
                </a:spcBef>
                <a:spcAft>
                  <a:spcPct val="0"/>
                </a:spcAft>
                <a:buClr>
                  <a:srgbClr val="667263"/>
                </a:buClr>
              </a:pPr>
              <a:r>
                <a:rPr lang="en-US" sz="500" b="1" kern="0" spc="-27" dirty="0">
                  <a:solidFill>
                    <a:srgbClr val="FFFFFF"/>
                  </a:solidFill>
                  <a:cs typeface="Arial" pitchFamily="34" charset="0"/>
                </a:rPr>
                <a:t>E-Business Suite</a:t>
              </a:r>
            </a:p>
          </p:txBody>
        </p:sp>
        <p:sp>
          <p:nvSpPr>
            <p:cNvPr id="258" name="TextBox 257"/>
            <p:cNvSpPr txBox="1"/>
            <p:nvPr/>
          </p:nvSpPr>
          <p:spPr>
            <a:xfrm>
              <a:off x="6262942" y="3968199"/>
              <a:ext cx="683610" cy="111569"/>
            </a:xfrm>
            <a:prstGeom prst="rect">
              <a:avLst/>
            </a:prstGeom>
            <a:noFill/>
          </p:spPr>
          <p:txBody>
            <a:bodyPr wrap="square" rtlCol="0">
              <a:spAutoFit/>
            </a:bodyPr>
            <a:lstStyle/>
            <a:p>
              <a:pPr algn="ctr" fontAlgn="base">
                <a:lnSpc>
                  <a:spcPct val="90000"/>
                </a:lnSpc>
                <a:spcBef>
                  <a:spcPct val="50000"/>
                </a:spcBef>
                <a:spcAft>
                  <a:spcPct val="0"/>
                </a:spcAft>
                <a:buClr>
                  <a:srgbClr val="667263"/>
                </a:buClr>
              </a:pPr>
              <a:r>
                <a:rPr lang="en-US" sz="400" b="1" kern="0" dirty="0">
                  <a:solidFill>
                    <a:prstClr val="white"/>
                  </a:solidFill>
                  <a:effectLst>
                    <a:outerShdw blurRad="50800" dist="12700" dir="2700000" algn="tl" rotWithShape="0">
                      <a:srgbClr val="000000">
                        <a:alpha val="34000"/>
                      </a:srgbClr>
                    </a:outerShdw>
                  </a:effectLst>
                  <a:cs typeface="Arial"/>
                </a:rPr>
                <a:t>WORKER ABSENCES</a:t>
              </a:r>
            </a:p>
          </p:txBody>
        </p:sp>
        <p:sp>
          <p:nvSpPr>
            <p:cNvPr id="261" name="Rounded Rectangle 260"/>
            <p:cNvSpPr/>
            <p:nvPr/>
          </p:nvSpPr>
          <p:spPr>
            <a:xfrm>
              <a:off x="6991998" y="3879544"/>
              <a:ext cx="613990" cy="501671"/>
            </a:xfrm>
            <a:prstGeom prst="roundRect">
              <a:avLst/>
            </a:prstGeom>
            <a:gradFill flip="none" rotWithShape="1">
              <a:gsLst>
                <a:gs pos="49000">
                  <a:schemeClr val="bg1">
                    <a:alpha val="0"/>
                  </a:schemeClr>
                </a:gs>
                <a:gs pos="91000">
                  <a:schemeClr val="accent1">
                    <a:lumMod val="50000"/>
                  </a:schemeClr>
                </a:gs>
                <a:gs pos="50000">
                  <a:schemeClr val="accent1">
                    <a:lumMod val="75000"/>
                  </a:schemeClr>
                </a:gs>
              </a:gsLst>
              <a:lin ang="16200000" scaled="0"/>
              <a:tileRect/>
            </a:gradFill>
            <a:ln>
              <a:noFill/>
            </a:ln>
            <a:effectLst/>
            <a:scene3d>
              <a:camera prst="orthographicFront"/>
              <a:lightRig rig="threePt" dir="t"/>
            </a:scene3d>
            <a:sp3d>
              <a:bevelT w="38100" h="38100"/>
            </a:sp3d>
          </p:spPr>
          <p:style>
            <a:lnRef idx="2">
              <a:schemeClr val="accent1">
                <a:shade val="50000"/>
              </a:schemeClr>
            </a:lnRef>
            <a:fillRef idx="1">
              <a:schemeClr val="accent1"/>
            </a:fillRef>
            <a:effectRef idx="0">
              <a:schemeClr val="accent1"/>
            </a:effectRef>
            <a:fontRef idx="minor">
              <a:schemeClr val="lt1"/>
            </a:fontRef>
          </p:style>
          <p:txBody>
            <a:bodyPr lIns="34259" tIns="18288" rIns="34259" bIns="17128" rtlCol="0" anchor="t"/>
            <a:lstStyle/>
            <a:p>
              <a:pPr algn="ctr" fontAlgn="base">
                <a:lnSpc>
                  <a:spcPct val="90000"/>
                </a:lnSpc>
                <a:spcBef>
                  <a:spcPts val="1066"/>
                </a:spcBef>
                <a:spcAft>
                  <a:spcPct val="0"/>
                </a:spcAft>
                <a:buClr>
                  <a:srgbClr val="667263"/>
                </a:buClr>
              </a:pPr>
              <a:r>
                <a:rPr lang="en-US" sz="500" b="1" kern="0" spc="-27" dirty="0">
                  <a:solidFill>
                    <a:srgbClr val="FFFFFF"/>
                  </a:solidFill>
                  <a:cs typeface="Arial" pitchFamily="34" charset="0"/>
                </a:rPr>
                <a:t>E-Business Suite</a:t>
              </a:r>
            </a:p>
          </p:txBody>
        </p:sp>
        <p:sp>
          <p:nvSpPr>
            <p:cNvPr id="262" name="TextBox 261"/>
            <p:cNvSpPr txBox="1"/>
            <p:nvPr/>
          </p:nvSpPr>
          <p:spPr>
            <a:xfrm>
              <a:off x="6953419" y="3968199"/>
              <a:ext cx="683610" cy="111569"/>
            </a:xfrm>
            <a:prstGeom prst="rect">
              <a:avLst/>
            </a:prstGeom>
            <a:noFill/>
          </p:spPr>
          <p:txBody>
            <a:bodyPr wrap="square" rtlCol="0">
              <a:spAutoFit/>
            </a:bodyPr>
            <a:lstStyle/>
            <a:p>
              <a:pPr algn="ctr" fontAlgn="base">
                <a:lnSpc>
                  <a:spcPct val="90000"/>
                </a:lnSpc>
                <a:spcBef>
                  <a:spcPct val="50000"/>
                </a:spcBef>
                <a:spcAft>
                  <a:spcPct val="0"/>
                </a:spcAft>
                <a:buClr>
                  <a:srgbClr val="667263"/>
                </a:buClr>
              </a:pPr>
              <a:r>
                <a:rPr lang="en-US" sz="400" b="1" kern="0" dirty="0">
                  <a:solidFill>
                    <a:prstClr val="white"/>
                  </a:solidFill>
                  <a:effectLst>
                    <a:outerShdw blurRad="50800" dist="12700" dir="2700000" algn="tl" rotWithShape="0">
                      <a:srgbClr val="000000">
                        <a:alpha val="34000"/>
                      </a:srgbClr>
                    </a:outerShdw>
                  </a:effectLst>
                  <a:cs typeface="Arial"/>
                </a:rPr>
                <a:t>WORKER PORTRAIT</a:t>
              </a:r>
            </a:p>
          </p:txBody>
        </p:sp>
        <p:sp>
          <p:nvSpPr>
            <p:cNvPr id="265" name="Rounded Rectangle 264"/>
            <p:cNvSpPr/>
            <p:nvPr/>
          </p:nvSpPr>
          <p:spPr>
            <a:xfrm>
              <a:off x="7680355" y="3879544"/>
              <a:ext cx="613990" cy="501671"/>
            </a:xfrm>
            <a:prstGeom prst="roundRect">
              <a:avLst/>
            </a:prstGeom>
            <a:gradFill flip="none" rotWithShape="1">
              <a:gsLst>
                <a:gs pos="49000">
                  <a:schemeClr val="bg1">
                    <a:alpha val="0"/>
                  </a:schemeClr>
                </a:gs>
                <a:gs pos="91000">
                  <a:schemeClr val="accent1">
                    <a:lumMod val="50000"/>
                  </a:schemeClr>
                </a:gs>
                <a:gs pos="50000">
                  <a:schemeClr val="accent1">
                    <a:lumMod val="75000"/>
                  </a:schemeClr>
                </a:gs>
              </a:gsLst>
              <a:lin ang="16200000" scaled="0"/>
              <a:tileRect/>
            </a:gradFill>
            <a:ln>
              <a:noFill/>
            </a:ln>
            <a:effectLst/>
            <a:scene3d>
              <a:camera prst="orthographicFront"/>
              <a:lightRig rig="threePt" dir="t"/>
            </a:scene3d>
            <a:sp3d>
              <a:bevelT w="38100" h="38100"/>
            </a:sp3d>
          </p:spPr>
          <p:style>
            <a:lnRef idx="2">
              <a:schemeClr val="accent1">
                <a:shade val="50000"/>
              </a:schemeClr>
            </a:lnRef>
            <a:fillRef idx="1">
              <a:schemeClr val="accent1"/>
            </a:fillRef>
            <a:effectRef idx="0">
              <a:schemeClr val="accent1"/>
            </a:effectRef>
            <a:fontRef idx="minor">
              <a:schemeClr val="lt1"/>
            </a:fontRef>
          </p:style>
          <p:txBody>
            <a:bodyPr lIns="34259" tIns="18288" rIns="34259" bIns="17128" rtlCol="0" anchor="t"/>
            <a:lstStyle/>
            <a:p>
              <a:pPr algn="ctr" fontAlgn="base">
                <a:lnSpc>
                  <a:spcPct val="90000"/>
                </a:lnSpc>
                <a:spcBef>
                  <a:spcPts val="1066"/>
                </a:spcBef>
                <a:spcAft>
                  <a:spcPct val="0"/>
                </a:spcAft>
                <a:buClr>
                  <a:srgbClr val="667263"/>
                </a:buClr>
              </a:pPr>
              <a:r>
                <a:rPr lang="en-US" sz="500" b="1" kern="0" dirty="0">
                  <a:solidFill>
                    <a:srgbClr val="FFFFFF"/>
                  </a:solidFill>
                  <a:cs typeface="Arial" pitchFamily="34" charset="0"/>
                </a:rPr>
                <a:t>SAAS HCM</a:t>
              </a:r>
            </a:p>
          </p:txBody>
        </p:sp>
        <p:sp>
          <p:nvSpPr>
            <p:cNvPr id="266" name="TextBox 265"/>
            <p:cNvSpPr txBox="1"/>
            <p:nvPr/>
          </p:nvSpPr>
          <p:spPr>
            <a:xfrm>
              <a:off x="7641774" y="3968199"/>
              <a:ext cx="683610" cy="111569"/>
            </a:xfrm>
            <a:prstGeom prst="rect">
              <a:avLst/>
            </a:prstGeom>
            <a:noFill/>
          </p:spPr>
          <p:txBody>
            <a:bodyPr wrap="square" rtlCol="0">
              <a:spAutoFit/>
            </a:bodyPr>
            <a:lstStyle/>
            <a:p>
              <a:pPr algn="ctr" fontAlgn="base">
                <a:lnSpc>
                  <a:spcPct val="90000"/>
                </a:lnSpc>
                <a:spcBef>
                  <a:spcPct val="50000"/>
                </a:spcBef>
                <a:spcAft>
                  <a:spcPct val="0"/>
                </a:spcAft>
                <a:buClr>
                  <a:srgbClr val="667263"/>
                </a:buClr>
              </a:pPr>
              <a:r>
                <a:rPr lang="en-US" sz="400" b="1" kern="0" dirty="0">
                  <a:solidFill>
                    <a:prstClr val="white"/>
                  </a:solidFill>
                  <a:effectLst>
                    <a:outerShdw blurRad="50800" dist="12700" dir="2700000" algn="tl" rotWithShape="0">
                      <a:srgbClr val="000000">
                        <a:alpha val="34000"/>
                      </a:srgbClr>
                    </a:outerShdw>
                  </a:effectLst>
                  <a:cs typeface="Arial"/>
                </a:rPr>
                <a:t>WORKER ABSENCES</a:t>
              </a:r>
            </a:p>
          </p:txBody>
        </p:sp>
        <p:pic>
          <p:nvPicPr>
            <p:cNvPr id="176" name="Picture 3"/>
            <p:cNvPicPr>
              <a:picLocks noChangeArrowheads="1"/>
            </p:cNvPicPr>
            <p:nvPr/>
          </p:nvPicPr>
          <p:blipFill rotWithShape="1">
            <a:blip r:embed="rId47" cstate="email">
              <a:extLst>
                <a:ext uri="{28A0092B-C50C-407E-A947-70E740481C1C}">
                  <a14:useLocalDpi xmlns:a14="http://schemas.microsoft.com/office/drawing/2010/main" val="0"/>
                </a:ext>
              </a:extLst>
            </a:blip>
            <a:srcRect/>
            <a:stretch/>
          </p:blipFill>
          <p:spPr bwMode="auto">
            <a:xfrm>
              <a:off x="2194008" y="4081942"/>
              <a:ext cx="613990" cy="353491"/>
            </a:xfrm>
            <a:prstGeom prst="roundRect">
              <a:avLst/>
            </a:prstGeom>
            <a:noFill/>
            <a:ln w="9525">
              <a:noFill/>
              <a:miter lim="800000"/>
              <a:headEnd/>
              <a:tailEnd/>
            </a:ln>
            <a:effectLst/>
            <a:scene3d>
              <a:camera prst="orthographicFront"/>
              <a:lightRig rig="threePt" dir="t"/>
            </a:scene3d>
            <a:sp3d>
              <a:bevelT w="25400" h="25400"/>
            </a:sp3d>
          </p:spPr>
        </p:pic>
        <p:pic>
          <p:nvPicPr>
            <p:cNvPr id="180" name="Picture 3"/>
            <p:cNvPicPr>
              <a:picLocks noChangeArrowheads="1"/>
            </p:cNvPicPr>
            <p:nvPr/>
          </p:nvPicPr>
          <p:blipFill rotWithShape="1">
            <a:blip r:embed="rId48" cstate="email">
              <a:extLst>
                <a:ext uri="{28A0092B-C50C-407E-A947-70E740481C1C}">
                  <a14:useLocalDpi xmlns:a14="http://schemas.microsoft.com/office/drawing/2010/main" val="0"/>
                </a:ext>
              </a:extLst>
            </a:blip>
            <a:srcRect/>
            <a:stretch/>
          </p:blipFill>
          <p:spPr bwMode="auto">
            <a:xfrm>
              <a:off x="2891859" y="4050357"/>
              <a:ext cx="613990" cy="383921"/>
            </a:xfrm>
            <a:prstGeom prst="roundRect">
              <a:avLst/>
            </a:prstGeom>
            <a:noFill/>
            <a:ln w="9525">
              <a:noFill/>
              <a:miter lim="800000"/>
              <a:headEnd/>
              <a:tailEnd/>
            </a:ln>
            <a:effectLst/>
            <a:scene3d>
              <a:camera prst="orthographicFront"/>
              <a:lightRig rig="threePt" dir="t"/>
            </a:scene3d>
            <a:sp3d>
              <a:bevelT w="25400" h="25400"/>
            </a:sp3d>
          </p:spPr>
        </p:pic>
        <p:pic>
          <p:nvPicPr>
            <p:cNvPr id="184" name="Picture 3"/>
            <p:cNvPicPr>
              <a:picLocks noChangeArrowheads="1"/>
            </p:cNvPicPr>
            <p:nvPr/>
          </p:nvPicPr>
          <p:blipFill rotWithShape="1">
            <a:blip r:embed="rId49" cstate="email">
              <a:extLst>
                <a:ext uri="{28A0092B-C50C-407E-A947-70E740481C1C}">
                  <a14:useLocalDpi xmlns:a14="http://schemas.microsoft.com/office/drawing/2010/main" val="0"/>
                </a:ext>
              </a:extLst>
            </a:blip>
            <a:srcRect t="-1224"/>
            <a:stretch/>
          </p:blipFill>
          <p:spPr bwMode="auto">
            <a:xfrm>
              <a:off x="3580215" y="4083096"/>
              <a:ext cx="613990" cy="351181"/>
            </a:xfrm>
            <a:prstGeom prst="roundRect">
              <a:avLst/>
            </a:prstGeom>
            <a:noFill/>
            <a:ln w="9525">
              <a:noFill/>
              <a:miter lim="800000"/>
              <a:headEnd/>
              <a:tailEnd/>
            </a:ln>
            <a:effectLst/>
            <a:scene3d>
              <a:camera prst="orthographicFront"/>
              <a:lightRig rig="threePt" dir="t"/>
            </a:scene3d>
            <a:sp3d>
              <a:bevelT w="25400" h="25400"/>
            </a:sp3d>
          </p:spPr>
        </p:pic>
        <p:sp>
          <p:nvSpPr>
            <p:cNvPr id="185" name="Rounded Rectangle 184"/>
            <p:cNvSpPr/>
            <p:nvPr/>
          </p:nvSpPr>
          <p:spPr>
            <a:xfrm>
              <a:off x="3580217" y="3879722"/>
              <a:ext cx="613990" cy="516490"/>
            </a:xfrm>
            <a:prstGeom prst="roundRect">
              <a:avLst/>
            </a:prstGeom>
            <a:gradFill flip="none" rotWithShape="1">
              <a:gsLst>
                <a:gs pos="49000">
                  <a:schemeClr val="bg1">
                    <a:alpha val="0"/>
                  </a:schemeClr>
                </a:gs>
                <a:gs pos="91000">
                  <a:schemeClr val="accent1">
                    <a:lumMod val="50000"/>
                  </a:schemeClr>
                </a:gs>
                <a:gs pos="50000">
                  <a:schemeClr val="accent1">
                    <a:lumMod val="75000"/>
                  </a:schemeClr>
                </a:gs>
              </a:gsLst>
              <a:lin ang="16200000" scaled="0"/>
              <a:tileRect/>
            </a:gradFill>
            <a:ln>
              <a:noFill/>
            </a:ln>
            <a:effectLst/>
            <a:scene3d>
              <a:camera prst="orthographicFront"/>
              <a:lightRig rig="threePt" dir="t"/>
            </a:scene3d>
            <a:sp3d>
              <a:bevelT w="38100" h="38100"/>
            </a:sp3d>
          </p:spPr>
          <p:style>
            <a:lnRef idx="2">
              <a:schemeClr val="accent1">
                <a:shade val="50000"/>
              </a:schemeClr>
            </a:lnRef>
            <a:fillRef idx="1">
              <a:schemeClr val="accent1"/>
            </a:fillRef>
            <a:effectRef idx="0">
              <a:schemeClr val="accent1"/>
            </a:effectRef>
            <a:fontRef idx="minor">
              <a:schemeClr val="lt1"/>
            </a:fontRef>
          </p:style>
          <p:txBody>
            <a:bodyPr lIns="34259" tIns="18288" rIns="34259" bIns="17128" rtlCol="0" anchor="t"/>
            <a:lstStyle/>
            <a:p>
              <a:pPr algn="ctr" fontAlgn="base">
                <a:lnSpc>
                  <a:spcPct val="90000"/>
                </a:lnSpc>
                <a:spcBef>
                  <a:spcPts val="1066"/>
                </a:spcBef>
                <a:spcAft>
                  <a:spcPct val="0"/>
                </a:spcAft>
                <a:buClr>
                  <a:srgbClr val="667263"/>
                </a:buClr>
              </a:pPr>
              <a:r>
                <a:rPr lang="en-US" sz="500" b="1" kern="0" dirty="0">
                  <a:solidFill>
                    <a:srgbClr val="FFFFFF"/>
                  </a:solidFill>
                  <a:cs typeface="Arial" pitchFamily="34" charset="0"/>
                </a:rPr>
                <a:t>JD Edwards</a:t>
              </a:r>
            </a:p>
          </p:txBody>
        </p:sp>
        <p:sp>
          <p:nvSpPr>
            <p:cNvPr id="186" name="TextBox 185"/>
            <p:cNvSpPr txBox="1"/>
            <p:nvPr/>
          </p:nvSpPr>
          <p:spPr>
            <a:xfrm>
              <a:off x="3541636" y="3970996"/>
              <a:ext cx="683610" cy="111569"/>
            </a:xfrm>
            <a:prstGeom prst="rect">
              <a:avLst/>
            </a:prstGeom>
            <a:noFill/>
          </p:spPr>
          <p:txBody>
            <a:bodyPr wrap="square" rtlCol="0">
              <a:spAutoFit/>
            </a:bodyPr>
            <a:lstStyle/>
            <a:p>
              <a:pPr algn="ctr" fontAlgn="base">
                <a:lnSpc>
                  <a:spcPct val="90000"/>
                </a:lnSpc>
                <a:spcBef>
                  <a:spcPct val="50000"/>
                </a:spcBef>
                <a:spcAft>
                  <a:spcPct val="0"/>
                </a:spcAft>
                <a:buClr>
                  <a:srgbClr val="667263"/>
                </a:buClr>
              </a:pPr>
              <a:r>
                <a:rPr lang="en-US" sz="400" b="1" kern="0" dirty="0">
                  <a:solidFill>
                    <a:prstClr val="white"/>
                  </a:solidFill>
                  <a:effectLst>
                    <a:outerShdw blurRad="50800" dist="12700" dir="2700000" algn="tl" rotWithShape="0">
                      <a:srgbClr val="000000">
                        <a:alpha val="34000"/>
                      </a:srgbClr>
                    </a:outerShdw>
                  </a:effectLst>
                  <a:cs typeface="Arial"/>
                </a:rPr>
                <a:t>ASSET MANAGEMENT</a:t>
              </a:r>
            </a:p>
          </p:txBody>
        </p:sp>
        <p:sp>
          <p:nvSpPr>
            <p:cNvPr id="177" name="Rounded Rectangle 176"/>
            <p:cNvSpPr/>
            <p:nvPr/>
          </p:nvSpPr>
          <p:spPr>
            <a:xfrm>
              <a:off x="2194008" y="3879722"/>
              <a:ext cx="613990" cy="516490"/>
            </a:xfrm>
            <a:prstGeom prst="roundRect">
              <a:avLst/>
            </a:prstGeom>
            <a:gradFill flip="none" rotWithShape="1">
              <a:gsLst>
                <a:gs pos="49000">
                  <a:schemeClr val="bg1">
                    <a:alpha val="0"/>
                  </a:schemeClr>
                </a:gs>
                <a:gs pos="91000">
                  <a:schemeClr val="accent1">
                    <a:lumMod val="50000"/>
                  </a:schemeClr>
                </a:gs>
                <a:gs pos="50000">
                  <a:schemeClr val="accent1">
                    <a:lumMod val="75000"/>
                  </a:schemeClr>
                </a:gs>
              </a:gsLst>
              <a:lin ang="16200000" scaled="0"/>
              <a:tileRect/>
            </a:gradFill>
            <a:ln>
              <a:noFill/>
            </a:ln>
            <a:effectLst/>
            <a:scene3d>
              <a:camera prst="orthographicFront"/>
              <a:lightRig rig="threePt" dir="t"/>
            </a:scene3d>
            <a:sp3d>
              <a:bevelT w="38100" h="38100"/>
            </a:sp3d>
          </p:spPr>
          <p:style>
            <a:lnRef idx="2">
              <a:schemeClr val="accent1">
                <a:shade val="50000"/>
              </a:schemeClr>
            </a:lnRef>
            <a:fillRef idx="1">
              <a:schemeClr val="accent1"/>
            </a:fillRef>
            <a:effectRef idx="0">
              <a:schemeClr val="accent1"/>
            </a:effectRef>
            <a:fontRef idx="minor">
              <a:schemeClr val="lt1"/>
            </a:fontRef>
          </p:style>
          <p:txBody>
            <a:bodyPr lIns="34259" tIns="18288" rIns="34259" bIns="17128" rtlCol="0" anchor="t"/>
            <a:lstStyle/>
            <a:p>
              <a:pPr algn="ctr" fontAlgn="base">
                <a:lnSpc>
                  <a:spcPct val="90000"/>
                </a:lnSpc>
                <a:spcBef>
                  <a:spcPts val="1066"/>
                </a:spcBef>
                <a:spcAft>
                  <a:spcPct val="0"/>
                </a:spcAft>
                <a:buClr>
                  <a:srgbClr val="667263"/>
                </a:buClr>
              </a:pPr>
              <a:r>
                <a:rPr lang="en-US" sz="500" b="1" kern="0" dirty="0">
                  <a:solidFill>
                    <a:srgbClr val="FFFFFF"/>
                  </a:solidFill>
                  <a:cs typeface="Arial" pitchFamily="34" charset="0"/>
                </a:rPr>
                <a:t>Siebel CRM</a:t>
              </a:r>
            </a:p>
          </p:txBody>
        </p:sp>
        <p:sp>
          <p:nvSpPr>
            <p:cNvPr id="178" name="TextBox 177"/>
            <p:cNvSpPr txBox="1"/>
            <p:nvPr/>
          </p:nvSpPr>
          <p:spPr>
            <a:xfrm>
              <a:off x="2155429" y="3970996"/>
              <a:ext cx="683610" cy="111569"/>
            </a:xfrm>
            <a:prstGeom prst="rect">
              <a:avLst/>
            </a:prstGeom>
            <a:noFill/>
          </p:spPr>
          <p:txBody>
            <a:bodyPr wrap="square" rtlCol="0">
              <a:spAutoFit/>
            </a:bodyPr>
            <a:lstStyle/>
            <a:p>
              <a:pPr algn="ctr" fontAlgn="base">
                <a:lnSpc>
                  <a:spcPct val="90000"/>
                </a:lnSpc>
                <a:spcBef>
                  <a:spcPct val="50000"/>
                </a:spcBef>
                <a:spcAft>
                  <a:spcPct val="0"/>
                </a:spcAft>
                <a:buClr>
                  <a:srgbClr val="667263"/>
                </a:buClr>
              </a:pPr>
              <a:r>
                <a:rPr lang="en-US" sz="400" b="1" kern="0" dirty="0">
                  <a:solidFill>
                    <a:prstClr val="white"/>
                  </a:solidFill>
                  <a:effectLst>
                    <a:outerShdw blurRad="50800" dist="12700" dir="2700000" algn="tl" rotWithShape="0">
                      <a:srgbClr val="000000">
                        <a:alpha val="34000"/>
                      </a:srgbClr>
                    </a:outerShdw>
                  </a:effectLst>
                  <a:cs typeface="Arial"/>
                </a:rPr>
                <a:t>PRM</a:t>
              </a:r>
            </a:p>
          </p:txBody>
        </p:sp>
        <p:sp>
          <p:nvSpPr>
            <p:cNvPr id="181" name="Rounded Rectangle 180"/>
            <p:cNvSpPr/>
            <p:nvPr/>
          </p:nvSpPr>
          <p:spPr>
            <a:xfrm>
              <a:off x="2891860" y="3879722"/>
              <a:ext cx="613990" cy="516490"/>
            </a:xfrm>
            <a:prstGeom prst="roundRect">
              <a:avLst/>
            </a:prstGeom>
            <a:gradFill flip="none" rotWithShape="1">
              <a:gsLst>
                <a:gs pos="49000">
                  <a:schemeClr val="bg1">
                    <a:alpha val="0"/>
                  </a:schemeClr>
                </a:gs>
                <a:gs pos="91000">
                  <a:schemeClr val="accent1">
                    <a:lumMod val="50000"/>
                  </a:schemeClr>
                </a:gs>
                <a:gs pos="50000">
                  <a:schemeClr val="accent1">
                    <a:lumMod val="75000"/>
                  </a:schemeClr>
                </a:gs>
              </a:gsLst>
              <a:lin ang="16200000" scaled="0"/>
              <a:tileRect/>
            </a:gradFill>
            <a:ln>
              <a:noFill/>
            </a:ln>
            <a:effectLst/>
            <a:scene3d>
              <a:camera prst="orthographicFront"/>
              <a:lightRig rig="threePt" dir="t"/>
            </a:scene3d>
            <a:sp3d>
              <a:bevelT w="38100" h="38100"/>
            </a:sp3d>
          </p:spPr>
          <p:style>
            <a:lnRef idx="2">
              <a:schemeClr val="accent1">
                <a:shade val="50000"/>
              </a:schemeClr>
            </a:lnRef>
            <a:fillRef idx="1">
              <a:schemeClr val="accent1"/>
            </a:fillRef>
            <a:effectRef idx="0">
              <a:schemeClr val="accent1"/>
            </a:effectRef>
            <a:fontRef idx="minor">
              <a:schemeClr val="lt1"/>
            </a:fontRef>
          </p:style>
          <p:txBody>
            <a:bodyPr lIns="34259" tIns="18288" rIns="34259" bIns="17128" rtlCol="0" anchor="t"/>
            <a:lstStyle/>
            <a:p>
              <a:pPr algn="ctr" fontAlgn="base">
                <a:lnSpc>
                  <a:spcPct val="90000"/>
                </a:lnSpc>
                <a:spcBef>
                  <a:spcPts val="1066"/>
                </a:spcBef>
                <a:spcAft>
                  <a:spcPct val="0"/>
                </a:spcAft>
                <a:buClr>
                  <a:srgbClr val="667263"/>
                </a:buClr>
              </a:pPr>
              <a:r>
                <a:rPr lang="en-US" sz="500" b="1" kern="0" dirty="0">
                  <a:solidFill>
                    <a:srgbClr val="FFFFFF"/>
                  </a:solidFill>
                  <a:cs typeface="Arial" pitchFamily="34" charset="0"/>
                </a:rPr>
                <a:t>Siebel CRM</a:t>
              </a:r>
            </a:p>
          </p:txBody>
        </p:sp>
        <p:sp>
          <p:nvSpPr>
            <p:cNvPr id="182" name="TextBox 181"/>
            <p:cNvSpPr txBox="1"/>
            <p:nvPr/>
          </p:nvSpPr>
          <p:spPr>
            <a:xfrm>
              <a:off x="2853281" y="3970996"/>
              <a:ext cx="683610" cy="111569"/>
            </a:xfrm>
            <a:prstGeom prst="rect">
              <a:avLst/>
            </a:prstGeom>
            <a:noFill/>
          </p:spPr>
          <p:txBody>
            <a:bodyPr wrap="square" rtlCol="0">
              <a:spAutoFit/>
            </a:bodyPr>
            <a:lstStyle/>
            <a:p>
              <a:pPr algn="ctr" fontAlgn="base">
                <a:lnSpc>
                  <a:spcPct val="90000"/>
                </a:lnSpc>
                <a:spcBef>
                  <a:spcPct val="50000"/>
                </a:spcBef>
                <a:spcAft>
                  <a:spcPct val="0"/>
                </a:spcAft>
                <a:buClr>
                  <a:srgbClr val="667263"/>
                </a:buClr>
              </a:pPr>
              <a:r>
                <a:rPr lang="en-US" sz="400" b="1" kern="0" dirty="0">
                  <a:solidFill>
                    <a:prstClr val="white"/>
                  </a:solidFill>
                  <a:effectLst>
                    <a:outerShdw blurRad="50800" dist="12700" dir="2700000" algn="tl" rotWithShape="0">
                      <a:srgbClr val="000000">
                        <a:alpha val="34000"/>
                      </a:srgbClr>
                    </a:outerShdw>
                  </a:effectLst>
                  <a:cs typeface="Arial"/>
                </a:rPr>
                <a:t>CLIENTELLING</a:t>
              </a:r>
            </a:p>
          </p:txBody>
        </p:sp>
      </p:grpSp>
      <p:grpSp>
        <p:nvGrpSpPr>
          <p:cNvPr id="16" name="Group 14"/>
          <p:cNvGrpSpPr/>
          <p:nvPr/>
        </p:nvGrpSpPr>
        <p:grpSpPr>
          <a:xfrm>
            <a:off x="147382" y="1060862"/>
            <a:ext cx="6387952" cy="3245477"/>
            <a:chOff x="142302" y="1014055"/>
            <a:chExt cx="3858579" cy="1959888"/>
          </a:xfrm>
        </p:grpSpPr>
        <p:grpSp>
          <p:nvGrpSpPr>
            <p:cNvPr id="17" name="Group 166"/>
            <p:cNvGrpSpPr>
              <a:grpSpLocks noChangeAspect="1"/>
            </p:cNvGrpSpPr>
            <p:nvPr/>
          </p:nvGrpSpPr>
          <p:grpSpPr>
            <a:xfrm>
              <a:off x="142302" y="1014055"/>
              <a:ext cx="552338" cy="471959"/>
              <a:chOff x="787400" y="895070"/>
              <a:chExt cx="792480" cy="677154"/>
            </a:xfrm>
          </p:grpSpPr>
          <p:pic>
            <p:nvPicPr>
              <p:cNvPr id="544" name="Picture 3"/>
              <p:cNvPicPr>
                <a:picLocks noChangeArrowheads="1"/>
              </p:cNvPicPr>
              <p:nvPr/>
            </p:nvPicPr>
            <p:blipFill rotWithShape="1">
              <a:blip r:embed="rId50" cstate="email">
                <a:extLst>
                  <a:ext uri="{28A0092B-C50C-407E-A947-70E740481C1C}">
                    <a14:useLocalDpi xmlns:a14="http://schemas.microsoft.com/office/drawing/2010/main" val="0"/>
                  </a:ext>
                </a:extLst>
              </a:blip>
              <a:srcRect t="-51233"/>
              <a:stretch/>
            </p:blipFill>
            <p:spPr bwMode="auto">
              <a:xfrm>
                <a:off x="832123" y="895070"/>
                <a:ext cx="711773" cy="677154"/>
              </a:xfrm>
              <a:prstGeom prst="roundRect">
                <a:avLst/>
              </a:prstGeom>
              <a:noFill/>
              <a:ln w="9525">
                <a:noFill/>
                <a:miter lim="800000"/>
                <a:headEnd/>
                <a:tailEnd/>
              </a:ln>
              <a:effectLst/>
              <a:scene3d>
                <a:camera prst="orthographicFront"/>
                <a:lightRig rig="threePt" dir="t"/>
              </a:scene3d>
              <a:sp3d>
                <a:bevelT w="25400" h="25400"/>
              </a:sp3d>
            </p:spPr>
          </p:pic>
          <p:sp>
            <p:nvSpPr>
              <p:cNvPr id="545" name="Rounded Rectangle 544"/>
              <p:cNvSpPr/>
              <p:nvPr/>
            </p:nvSpPr>
            <p:spPr>
              <a:xfrm>
                <a:off x="832124" y="946632"/>
                <a:ext cx="711773" cy="581566"/>
              </a:xfrm>
              <a:prstGeom prst="roundRect">
                <a:avLst/>
              </a:prstGeom>
              <a:gradFill flip="none" rotWithShape="1">
                <a:gsLst>
                  <a:gs pos="49000">
                    <a:schemeClr val="bg1">
                      <a:alpha val="0"/>
                    </a:schemeClr>
                  </a:gs>
                  <a:gs pos="91000">
                    <a:schemeClr val="accent1">
                      <a:lumMod val="50000"/>
                    </a:schemeClr>
                  </a:gs>
                  <a:gs pos="50000">
                    <a:schemeClr val="accent1">
                      <a:lumMod val="75000"/>
                    </a:schemeClr>
                  </a:gs>
                </a:gsLst>
                <a:lin ang="16200000" scaled="0"/>
                <a:tileRect/>
              </a:gradFill>
              <a:ln>
                <a:noFill/>
              </a:ln>
              <a:effectLst/>
              <a:scene3d>
                <a:camera prst="orthographicFront"/>
                <a:lightRig rig="threePt" dir="t"/>
              </a:scene3d>
              <a:sp3d>
                <a:bevelT w="38100" h="38100"/>
              </a:sp3d>
            </p:spPr>
            <p:style>
              <a:lnRef idx="2">
                <a:schemeClr val="accent1">
                  <a:shade val="50000"/>
                </a:schemeClr>
              </a:lnRef>
              <a:fillRef idx="1">
                <a:schemeClr val="accent1"/>
              </a:fillRef>
              <a:effectRef idx="0">
                <a:schemeClr val="accent1"/>
              </a:effectRef>
              <a:fontRef idx="minor">
                <a:schemeClr val="lt1"/>
              </a:fontRef>
            </p:style>
            <p:txBody>
              <a:bodyPr lIns="34259" tIns="18288" rIns="34259" bIns="17128" rtlCol="0" anchor="t"/>
              <a:lstStyle/>
              <a:p>
                <a:pPr algn="ctr" fontAlgn="base">
                  <a:lnSpc>
                    <a:spcPct val="90000"/>
                  </a:lnSpc>
                  <a:spcBef>
                    <a:spcPts val="1066"/>
                  </a:spcBef>
                  <a:spcAft>
                    <a:spcPct val="0"/>
                  </a:spcAft>
                  <a:buClr>
                    <a:srgbClr val="667263"/>
                  </a:buClr>
                </a:pPr>
                <a:r>
                  <a:rPr lang="en-US" sz="700" b="1" kern="0" dirty="0">
                    <a:solidFill>
                      <a:srgbClr val="FFFFFF"/>
                    </a:solidFill>
                    <a:cs typeface="Arial" pitchFamily="34" charset="0"/>
                  </a:rPr>
                  <a:t>PeopleSoft</a:t>
                </a:r>
              </a:p>
            </p:txBody>
          </p:sp>
          <p:sp>
            <p:nvSpPr>
              <p:cNvPr id="546" name="TextBox 545"/>
              <p:cNvSpPr txBox="1"/>
              <p:nvPr/>
            </p:nvSpPr>
            <p:spPr>
              <a:xfrm>
                <a:off x="787400" y="1049407"/>
                <a:ext cx="792480" cy="128890"/>
              </a:xfrm>
              <a:prstGeom prst="rect">
                <a:avLst/>
              </a:prstGeom>
              <a:noFill/>
            </p:spPr>
            <p:txBody>
              <a:bodyPr wrap="square" rtlCol="0">
                <a:spAutoFit/>
              </a:bodyPr>
              <a:lstStyle/>
              <a:p>
                <a:pPr algn="ctr" fontAlgn="base">
                  <a:lnSpc>
                    <a:spcPct val="90000"/>
                  </a:lnSpc>
                  <a:spcBef>
                    <a:spcPct val="50000"/>
                  </a:spcBef>
                  <a:spcAft>
                    <a:spcPct val="0"/>
                  </a:spcAft>
                  <a:buClr>
                    <a:srgbClr val="667263"/>
                  </a:buClr>
                </a:pPr>
                <a:r>
                  <a:rPr lang="en-US" sz="400" b="1" dirty="0">
                    <a:solidFill>
                      <a:prstClr val="white"/>
                    </a:solidFill>
                    <a:effectLst>
                      <a:outerShdw blurRad="38100" dist="12700" dir="2700000" algn="tl" rotWithShape="0">
                        <a:srgbClr val="000000">
                          <a:alpha val="43000"/>
                        </a:srgbClr>
                      </a:outerShdw>
                    </a:effectLst>
                  </a:rPr>
                  <a:t>EXPENSES</a:t>
                </a:r>
                <a:endParaRPr lang="en-US" sz="300" b="1" kern="0" dirty="0">
                  <a:solidFill>
                    <a:prstClr val="white"/>
                  </a:solidFill>
                  <a:effectLst>
                    <a:outerShdw blurRad="50800" dist="12700" dir="2700000" algn="tl" rotWithShape="0">
                      <a:srgbClr val="000000">
                        <a:alpha val="34000"/>
                      </a:srgbClr>
                    </a:outerShdw>
                  </a:effectLst>
                  <a:cs typeface="Arial"/>
                </a:endParaRPr>
              </a:p>
            </p:txBody>
          </p:sp>
        </p:grpSp>
        <p:grpSp>
          <p:nvGrpSpPr>
            <p:cNvPr id="18" name="Group 170"/>
            <p:cNvGrpSpPr>
              <a:grpSpLocks noChangeAspect="1"/>
            </p:cNvGrpSpPr>
            <p:nvPr/>
          </p:nvGrpSpPr>
          <p:grpSpPr>
            <a:xfrm>
              <a:off x="696411" y="1049461"/>
              <a:ext cx="552338" cy="428191"/>
              <a:chOff x="1596390" y="946632"/>
              <a:chExt cx="792480" cy="614357"/>
            </a:xfrm>
          </p:grpSpPr>
          <p:pic>
            <p:nvPicPr>
              <p:cNvPr id="541" name="Picture 3"/>
              <p:cNvPicPr>
                <a:picLocks noChangeArrowheads="1"/>
              </p:cNvPicPr>
              <p:nvPr/>
            </p:nvPicPr>
            <p:blipFill rotWithShape="1">
              <a:blip r:embed="rId17" cstate="email">
                <a:extLst>
                  <a:ext uri="{28A0092B-C50C-407E-A947-70E740481C1C}">
                    <a14:useLocalDpi xmlns:a14="http://schemas.microsoft.com/office/drawing/2010/main" val="0"/>
                  </a:ext>
                </a:extLst>
              </a:blip>
              <a:srcRect t="-5802"/>
              <a:stretch/>
            </p:blipFill>
            <p:spPr bwMode="auto">
              <a:xfrm>
                <a:off x="1641113" y="1185333"/>
                <a:ext cx="711773" cy="375656"/>
              </a:xfrm>
              <a:prstGeom prst="roundRect">
                <a:avLst/>
              </a:prstGeom>
              <a:noFill/>
              <a:ln w="9525">
                <a:noFill/>
                <a:miter lim="800000"/>
                <a:headEnd/>
                <a:tailEnd/>
              </a:ln>
              <a:effectLst/>
              <a:scene3d>
                <a:camera prst="orthographicFront"/>
                <a:lightRig rig="threePt" dir="t"/>
              </a:scene3d>
              <a:sp3d>
                <a:bevelT w="25400" h="25400"/>
              </a:sp3d>
            </p:spPr>
          </p:pic>
          <p:sp>
            <p:nvSpPr>
              <p:cNvPr id="542" name="Rounded Rectangle 541"/>
              <p:cNvSpPr/>
              <p:nvPr/>
            </p:nvSpPr>
            <p:spPr>
              <a:xfrm>
                <a:off x="1641114" y="946632"/>
                <a:ext cx="711773" cy="581566"/>
              </a:xfrm>
              <a:prstGeom prst="roundRect">
                <a:avLst/>
              </a:prstGeom>
              <a:gradFill flip="none" rotWithShape="1">
                <a:gsLst>
                  <a:gs pos="49000">
                    <a:schemeClr val="bg1">
                      <a:alpha val="0"/>
                    </a:schemeClr>
                  </a:gs>
                  <a:gs pos="91000">
                    <a:schemeClr val="accent1">
                      <a:lumMod val="50000"/>
                    </a:schemeClr>
                  </a:gs>
                  <a:gs pos="50000">
                    <a:schemeClr val="accent1">
                      <a:lumMod val="75000"/>
                    </a:schemeClr>
                  </a:gs>
                </a:gsLst>
                <a:lin ang="16200000" scaled="0"/>
                <a:tileRect/>
              </a:gradFill>
              <a:ln>
                <a:noFill/>
              </a:ln>
              <a:effectLst/>
              <a:scene3d>
                <a:camera prst="orthographicFront"/>
                <a:lightRig rig="threePt" dir="t"/>
              </a:scene3d>
              <a:sp3d>
                <a:bevelT w="38100" h="38100"/>
              </a:sp3d>
            </p:spPr>
            <p:style>
              <a:lnRef idx="2">
                <a:schemeClr val="accent1">
                  <a:shade val="50000"/>
                </a:schemeClr>
              </a:lnRef>
              <a:fillRef idx="1">
                <a:schemeClr val="accent1"/>
              </a:fillRef>
              <a:effectRef idx="0">
                <a:schemeClr val="accent1"/>
              </a:effectRef>
              <a:fontRef idx="minor">
                <a:schemeClr val="lt1"/>
              </a:fontRef>
            </p:style>
            <p:txBody>
              <a:bodyPr lIns="34259" tIns="18288" rIns="34259" bIns="17128" rtlCol="0" anchor="t"/>
              <a:lstStyle/>
              <a:p>
                <a:pPr algn="ctr" fontAlgn="base">
                  <a:lnSpc>
                    <a:spcPct val="90000"/>
                  </a:lnSpc>
                  <a:spcBef>
                    <a:spcPts val="1066"/>
                  </a:spcBef>
                  <a:spcAft>
                    <a:spcPct val="0"/>
                  </a:spcAft>
                  <a:buClr>
                    <a:srgbClr val="667263"/>
                  </a:buClr>
                </a:pPr>
                <a:r>
                  <a:rPr lang="en-US" sz="700" b="1" kern="0" dirty="0">
                    <a:solidFill>
                      <a:srgbClr val="FFFFFF"/>
                    </a:solidFill>
                    <a:cs typeface="Arial" pitchFamily="34" charset="0"/>
                  </a:rPr>
                  <a:t>PeopleSoft</a:t>
                </a:r>
              </a:p>
            </p:txBody>
          </p:sp>
          <p:sp>
            <p:nvSpPr>
              <p:cNvPr id="543" name="TextBox 542"/>
              <p:cNvSpPr txBox="1"/>
              <p:nvPr/>
            </p:nvSpPr>
            <p:spPr>
              <a:xfrm>
                <a:off x="1596390" y="1049408"/>
                <a:ext cx="792480" cy="128890"/>
              </a:xfrm>
              <a:prstGeom prst="rect">
                <a:avLst/>
              </a:prstGeom>
              <a:noFill/>
            </p:spPr>
            <p:txBody>
              <a:bodyPr wrap="square" rtlCol="0">
                <a:spAutoFit/>
              </a:bodyPr>
              <a:lstStyle/>
              <a:p>
                <a:pPr algn="ctr" fontAlgn="base">
                  <a:lnSpc>
                    <a:spcPct val="90000"/>
                  </a:lnSpc>
                  <a:spcBef>
                    <a:spcPct val="50000"/>
                  </a:spcBef>
                  <a:spcAft>
                    <a:spcPct val="0"/>
                  </a:spcAft>
                  <a:buClr>
                    <a:srgbClr val="667263"/>
                  </a:buClr>
                </a:pPr>
                <a:r>
                  <a:rPr lang="en-US" sz="400" b="1" kern="0" dirty="0">
                    <a:solidFill>
                      <a:prstClr val="white"/>
                    </a:solidFill>
                    <a:effectLst>
                      <a:outerShdw blurRad="50800" dist="12700" dir="2700000" algn="tl" rotWithShape="0">
                        <a:srgbClr val="000000">
                          <a:alpha val="34000"/>
                        </a:srgbClr>
                      </a:outerShdw>
                    </a:effectLst>
                    <a:cs typeface="Arial"/>
                  </a:rPr>
                  <a:t>REQUISITIONS</a:t>
                </a:r>
              </a:p>
            </p:txBody>
          </p:sp>
        </p:grpSp>
        <p:grpSp>
          <p:nvGrpSpPr>
            <p:cNvPr id="19" name="Group 174"/>
            <p:cNvGrpSpPr>
              <a:grpSpLocks noChangeAspect="1"/>
            </p:cNvGrpSpPr>
            <p:nvPr/>
          </p:nvGrpSpPr>
          <p:grpSpPr>
            <a:xfrm>
              <a:off x="1246979" y="1049461"/>
              <a:ext cx="552338" cy="428192"/>
              <a:chOff x="2421890" y="946632"/>
              <a:chExt cx="792480" cy="614358"/>
            </a:xfrm>
          </p:grpSpPr>
          <p:pic>
            <p:nvPicPr>
              <p:cNvPr id="538" name="Picture 3"/>
              <p:cNvPicPr>
                <a:picLocks noChangeArrowheads="1"/>
              </p:cNvPicPr>
              <p:nvPr/>
            </p:nvPicPr>
            <p:blipFill rotWithShape="1">
              <a:blip r:embed="rId18" cstate="email">
                <a:extLst>
                  <a:ext uri="{28A0092B-C50C-407E-A947-70E740481C1C}">
                    <a14:useLocalDpi xmlns:a14="http://schemas.microsoft.com/office/drawing/2010/main" val="0"/>
                  </a:ext>
                </a:extLst>
              </a:blip>
              <a:srcRect t="-1939"/>
              <a:stretch/>
            </p:blipFill>
            <p:spPr bwMode="auto">
              <a:xfrm>
                <a:off x="2466613" y="1202268"/>
                <a:ext cx="711773" cy="358722"/>
              </a:xfrm>
              <a:prstGeom prst="roundRect">
                <a:avLst/>
              </a:prstGeom>
              <a:noFill/>
              <a:ln w="9525">
                <a:noFill/>
                <a:miter lim="800000"/>
                <a:headEnd/>
                <a:tailEnd/>
              </a:ln>
              <a:effectLst/>
              <a:scene3d>
                <a:camera prst="orthographicFront"/>
                <a:lightRig rig="threePt" dir="t"/>
              </a:scene3d>
              <a:sp3d>
                <a:bevelT w="25400" h="25400"/>
              </a:sp3d>
            </p:spPr>
          </p:pic>
          <p:sp>
            <p:nvSpPr>
              <p:cNvPr id="539" name="Rounded Rectangle 538"/>
              <p:cNvSpPr/>
              <p:nvPr/>
            </p:nvSpPr>
            <p:spPr>
              <a:xfrm>
                <a:off x="2466614" y="946632"/>
                <a:ext cx="711773" cy="581566"/>
              </a:xfrm>
              <a:prstGeom prst="roundRect">
                <a:avLst/>
              </a:prstGeom>
              <a:gradFill flip="none" rotWithShape="1">
                <a:gsLst>
                  <a:gs pos="49000">
                    <a:schemeClr val="bg1">
                      <a:alpha val="0"/>
                    </a:schemeClr>
                  </a:gs>
                  <a:gs pos="91000">
                    <a:schemeClr val="accent1">
                      <a:lumMod val="50000"/>
                    </a:schemeClr>
                  </a:gs>
                  <a:gs pos="50000">
                    <a:schemeClr val="accent1">
                      <a:lumMod val="75000"/>
                    </a:schemeClr>
                  </a:gs>
                </a:gsLst>
                <a:lin ang="16200000" scaled="0"/>
                <a:tileRect/>
              </a:gradFill>
              <a:ln>
                <a:noFill/>
              </a:ln>
              <a:effectLst/>
              <a:scene3d>
                <a:camera prst="orthographicFront"/>
                <a:lightRig rig="threePt" dir="t"/>
              </a:scene3d>
              <a:sp3d>
                <a:bevelT w="38100" h="38100"/>
              </a:sp3d>
            </p:spPr>
            <p:style>
              <a:lnRef idx="2">
                <a:schemeClr val="accent1">
                  <a:shade val="50000"/>
                </a:schemeClr>
              </a:lnRef>
              <a:fillRef idx="1">
                <a:schemeClr val="accent1"/>
              </a:fillRef>
              <a:effectRef idx="0">
                <a:schemeClr val="accent1"/>
              </a:effectRef>
              <a:fontRef idx="minor">
                <a:schemeClr val="lt1"/>
              </a:fontRef>
            </p:style>
            <p:txBody>
              <a:bodyPr lIns="34259" tIns="18288" rIns="34259" bIns="17128" rtlCol="0" anchor="t"/>
              <a:lstStyle/>
              <a:p>
                <a:pPr algn="ctr" fontAlgn="base">
                  <a:lnSpc>
                    <a:spcPct val="90000"/>
                  </a:lnSpc>
                  <a:spcBef>
                    <a:spcPts val="1066"/>
                  </a:spcBef>
                  <a:spcAft>
                    <a:spcPct val="0"/>
                  </a:spcAft>
                  <a:buClr>
                    <a:srgbClr val="667263"/>
                  </a:buClr>
                </a:pPr>
                <a:r>
                  <a:rPr lang="en-US" sz="700" b="1" kern="0" dirty="0">
                    <a:solidFill>
                      <a:srgbClr val="FFFFFF"/>
                    </a:solidFill>
                    <a:cs typeface="Arial" pitchFamily="34" charset="0"/>
                  </a:rPr>
                  <a:t>PeopleSoft</a:t>
                </a:r>
              </a:p>
            </p:txBody>
          </p:sp>
          <p:sp>
            <p:nvSpPr>
              <p:cNvPr id="540" name="TextBox 539"/>
              <p:cNvSpPr txBox="1"/>
              <p:nvPr/>
            </p:nvSpPr>
            <p:spPr>
              <a:xfrm>
                <a:off x="2421890" y="1049408"/>
                <a:ext cx="792480" cy="128890"/>
              </a:xfrm>
              <a:prstGeom prst="rect">
                <a:avLst/>
              </a:prstGeom>
              <a:noFill/>
            </p:spPr>
            <p:txBody>
              <a:bodyPr wrap="square" rtlCol="0">
                <a:spAutoFit/>
              </a:bodyPr>
              <a:lstStyle/>
              <a:p>
                <a:pPr algn="ctr" fontAlgn="base">
                  <a:lnSpc>
                    <a:spcPct val="90000"/>
                  </a:lnSpc>
                  <a:spcBef>
                    <a:spcPct val="50000"/>
                  </a:spcBef>
                  <a:spcAft>
                    <a:spcPct val="0"/>
                  </a:spcAft>
                  <a:buClr>
                    <a:srgbClr val="667263"/>
                  </a:buClr>
                </a:pPr>
                <a:r>
                  <a:rPr lang="en-US" sz="400" b="1" kern="0" dirty="0">
                    <a:solidFill>
                      <a:prstClr val="white"/>
                    </a:solidFill>
                    <a:effectLst>
                      <a:outerShdw blurRad="50800" dist="12700" dir="2700000" algn="tl" rotWithShape="0">
                        <a:srgbClr val="000000">
                          <a:alpha val="34000"/>
                        </a:srgbClr>
                      </a:outerShdw>
                    </a:effectLst>
                    <a:cs typeface="Arial"/>
                  </a:rPr>
                  <a:t>APPROVAL</a:t>
                </a:r>
              </a:p>
            </p:txBody>
          </p:sp>
        </p:grpSp>
        <p:grpSp>
          <p:nvGrpSpPr>
            <p:cNvPr id="20" name="Group 162"/>
            <p:cNvGrpSpPr>
              <a:grpSpLocks noChangeAspect="1"/>
            </p:cNvGrpSpPr>
            <p:nvPr/>
          </p:nvGrpSpPr>
          <p:grpSpPr>
            <a:xfrm>
              <a:off x="1797547" y="1049461"/>
              <a:ext cx="552338" cy="427681"/>
              <a:chOff x="3266017" y="933932"/>
              <a:chExt cx="792480" cy="613625"/>
            </a:xfrm>
          </p:grpSpPr>
          <p:pic>
            <p:nvPicPr>
              <p:cNvPr id="535" name="Picture 3"/>
              <p:cNvPicPr>
                <a:picLocks noChangeArrowheads="1"/>
              </p:cNvPicPr>
              <p:nvPr/>
            </p:nvPicPr>
            <p:blipFill>
              <a:blip r:embed="rId51" cstate="email">
                <a:extLst>
                  <a:ext uri="{28A0092B-C50C-407E-A947-70E740481C1C}">
                    <a14:useLocalDpi xmlns:a14="http://schemas.microsoft.com/office/drawing/2010/main" val="0"/>
                  </a:ext>
                </a:extLst>
              </a:blip>
              <a:stretch>
                <a:fillRect/>
              </a:stretch>
            </p:blipFill>
            <p:spPr bwMode="auto">
              <a:xfrm>
                <a:off x="3310740" y="1186437"/>
                <a:ext cx="711773" cy="361120"/>
              </a:xfrm>
              <a:prstGeom prst="roundRect">
                <a:avLst/>
              </a:prstGeom>
              <a:noFill/>
              <a:ln w="9525">
                <a:noFill/>
                <a:miter lim="800000"/>
                <a:headEnd/>
                <a:tailEnd/>
              </a:ln>
              <a:effectLst/>
              <a:scene3d>
                <a:camera prst="orthographicFront"/>
                <a:lightRig rig="threePt" dir="t"/>
              </a:scene3d>
              <a:sp3d>
                <a:bevelT w="25400" h="25400"/>
              </a:sp3d>
            </p:spPr>
          </p:pic>
          <p:sp>
            <p:nvSpPr>
              <p:cNvPr id="536" name="Rounded Rectangle 535"/>
              <p:cNvSpPr/>
              <p:nvPr/>
            </p:nvSpPr>
            <p:spPr>
              <a:xfrm>
                <a:off x="3310741" y="933932"/>
                <a:ext cx="711773" cy="581566"/>
              </a:xfrm>
              <a:prstGeom prst="roundRect">
                <a:avLst/>
              </a:prstGeom>
              <a:gradFill flip="none" rotWithShape="1">
                <a:gsLst>
                  <a:gs pos="49000">
                    <a:schemeClr val="bg1">
                      <a:alpha val="0"/>
                    </a:schemeClr>
                  </a:gs>
                  <a:gs pos="91000">
                    <a:schemeClr val="accent1">
                      <a:lumMod val="50000"/>
                    </a:schemeClr>
                  </a:gs>
                  <a:gs pos="50000">
                    <a:schemeClr val="accent1">
                      <a:lumMod val="75000"/>
                    </a:schemeClr>
                  </a:gs>
                </a:gsLst>
                <a:lin ang="16200000" scaled="0"/>
                <a:tileRect/>
              </a:gradFill>
              <a:ln>
                <a:noFill/>
              </a:ln>
              <a:effectLst/>
              <a:scene3d>
                <a:camera prst="orthographicFront"/>
                <a:lightRig rig="threePt" dir="t"/>
              </a:scene3d>
              <a:sp3d>
                <a:bevelT w="38100" h="38100"/>
              </a:sp3d>
            </p:spPr>
            <p:style>
              <a:lnRef idx="2">
                <a:schemeClr val="accent1">
                  <a:shade val="50000"/>
                </a:schemeClr>
              </a:lnRef>
              <a:fillRef idx="1">
                <a:schemeClr val="accent1"/>
              </a:fillRef>
              <a:effectRef idx="0">
                <a:schemeClr val="accent1"/>
              </a:effectRef>
              <a:fontRef idx="minor">
                <a:schemeClr val="lt1"/>
              </a:fontRef>
            </p:style>
            <p:txBody>
              <a:bodyPr lIns="34259" tIns="18288" rIns="34259" bIns="17128" rtlCol="0" anchor="t"/>
              <a:lstStyle/>
              <a:p>
                <a:pPr algn="ctr" fontAlgn="base">
                  <a:lnSpc>
                    <a:spcPct val="90000"/>
                  </a:lnSpc>
                  <a:spcBef>
                    <a:spcPts val="1066"/>
                  </a:spcBef>
                  <a:spcAft>
                    <a:spcPct val="0"/>
                  </a:spcAft>
                  <a:buClr>
                    <a:srgbClr val="667263"/>
                  </a:buClr>
                </a:pPr>
                <a:r>
                  <a:rPr lang="en-US" sz="500" b="1" kern="0" dirty="0">
                    <a:solidFill>
                      <a:srgbClr val="FFFFFF"/>
                    </a:solidFill>
                    <a:cs typeface="Arial" pitchFamily="34" charset="0"/>
                  </a:rPr>
                  <a:t>PeopleSoft</a:t>
                </a:r>
              </a:p>
            </p:txBody>
          </p:sp>
          <p:sp>
            <p:nvSpPr>
              <p:cNvPr id="537" name="TextBox 536"/>
              <p:cNvSpPr txBox="1"/>
              <p:nvPr/>
            </p:nvSpPr>
            <p:spPr>
              <a:xfrm>
                <a:off x="3266017" y="1036708"/>
                <a:ext cx="792480" cy="128890"/>
              </a:xfrm>
              <a:prstGeom prst="rect">
                <a:avLst/>
              </a:prstGeom>
              <a:noFill/>
            </p:spPr>
            <p:txBody>
              <a:bodyPr wrap="square" rtlCol="0">
                <a:spAutoFit/>
              </a:bodyPr>
              <a:lstStyle/>
              <a:p>
                <a:pPr algn="ctr" fontAlgn="base">
                  <a:lnSpc>
                    <a:spcPct val="90000"/>
                  </a:lnSpc>
                  <a:spcBef>
                    <a:spcPct val="50000"/>
                  </a:spcBef>
                  <a:spcAft>
                    <a:spcPct val="0"/>
                  </a:spcAft>
                  <a:buClr>
                    <a:srgbClr val="667263"/>
                  </a:buClr>
                </a:pPr>
                <a:r>
                  <a:rPr lang="en-US" sz="400" b="1" kern="0" dirty="0">
                    <a:solidFill>
                      <a:prstClr val="white"/>
                    </a:solidFill>
                    <a:effectLst>
                      <a:outerShdw blurRad="50800" dist="12700" dir="2700000" algn="tl" rotWithShape="0">
                        <a:srgbClr val="000000">
                          <a:alpha val="34000"/>
                        </a:srgbClr>
                      </a:outerShdw>
                    </a:effectLst>
                    <a:cs typeface="Arial"/>
                  </a:rPr>
                  <a:t>COMPANY DIRECTORY</a:t>
                </a:r>
              </a:p>
            </p:txBody>
          </p:sp>
        </p:grpSp>
        <p:grpSp>
          <p:nvGrpSpPr>
            <p:cNvPr id="21" name="Group 182"/>
            <p:cNvGrpSpPr>
              <a:grpSpLocks noChangeAspect="1"/>
            </p:cNvGrpSpPr>
            <p:nvPr/>
          </p:nvGrpSpPr>
          <p:grpSpPr>
            <a:xfrm>
              <a:off x="2348115" y="1049461"/>
              <a:ext cx="552338" cy="437750"/>
              <a:chOff x="4157557" y="933932"/>
              <a:chExt cx="792480" cy="628071"/>
            </a:xfrm>
          </p:grpSpPr>
          <p:pic>
            <p:nvPicPr>
              <p:cNvPr id="532" name="Picture 3"/>
              <p:cNvPicPr>
                <a:picLocks noChangeArrowheads="1"/>
              </p:cNvPicPr>
              <p:nvPr/>
            </p:nvPicPr>
            <p:blipFill rotWithShape="1">
              <a:blip r:embed="rId21" cstate="email">
                <a:extLst>
                  <a:ext uri="{28A0092B-C50C-407E-A947-70E740481C1C}">
                    <a14:useLocalDpi xmlns:a14="http://schemas.microsoft.com/office/drawing/2010/main" val="0"/>
                  </a:ext>
                </a:extLst>
              </a:blip>
              <a:srcRect/>
              <a:stretch/>
            </p:blipFill>
            <p:spPr bwMode="auto">
              <a:xfrm>
                <a:off x="4202280" y="1159290"/>
                <a:ext cx="711773" cy="402713"/>
              </a:xfrm>
              <a:prstGeom prst="roundRect">
                <a:avLst/>
              </a:prstGeom>
              <a:noFill/>
              <a:ln w="9525">
                <a:noFill/>
                <a:miter lim="800000"/>
                <a:headEnd/>
                <a:tailEnd/>
              </a:ln>
              <a:effectLst/>
              <a:scene3d>
                <a:camera prst="orthographicFront"/>
                <a:lightRig rig="threePt" dir="t"/>
              </a:scene3d>
              <a:sp3d>
                <a:bevelT w="25400" h="25400"/>
              </a:sp3d>
            </p:spPr>
          </p:pic>
          <p:sp>
            <p:nvSpPr>
              <p:cNvPr id="533" name="Rounded Rectangle 532"/>
              <p:cNvSpPr/>
              <p:nvPr/>
            </p:nvSpPr>
            <p:spPr>
              <a:xfrm>
                <a:off x="4202281" y="933932"/>
                <a:ext cx="711773" cy="581566"/>
              </a:xfrm>
              <a:prstGeom prst="roundRect">
                <a:avLst/>
              </a:prstGeom>
              <a:gradFill flip="none" rotWithShape="1">
                <a:gsLst>
                  <a:gs pos="49000">
                    <a:schemeClr val="bg1">
                      <a:alpha val="0"/>
                    </a:schemeClr>
                  </a:gs>
                  <a:gs pos="91000">
                    <a:schemeClr val="accent1">
                      <a:lumMod val="50000"/>
                    </a:schemeClr>
                  </a:gs>
                  <a:gs pos="50000">
                    <a:schemeClr val="accent1">
                      <a:lumMod val="75000"/>
                    </a:schemeClr>
                  </a:gs>
                </a:gsLst>
                <a:lin ang="16200000" scaled="0"/>
                <a:tileRect/>
              </a:gradFill>
              <a:ln>
                <a:noFill/>
              </a:ln>
              <a:effectLst/>
              <a:scene3d>
                <a:camera prst="orthographicFront"/>
                <a:lightRig rig="threePt" dir="t"/>
              </a:scene3d>
              <a:sp3d>
                <a:bevelT w="38100" h="38100"/>
              </a:sp3d>
            </p:spPr>
            <p:style>
              <a:lnRef idx="2">
                <a:schemeClr val="accent1">
                  <a:shade val="50000"/>
                </a:schemeClr>
              </a:lnRef>
              <a:fillRef idx="1">
                <a:schemeClr val="accent1"/>
              </a:fillRef>
              <a:effectRef idx="0">
                <a:schemeClr val="accent1"/>
              </a:effectRef>
              <a:fontRef idx="minor">
                <a:schemeClr val="lt1"/>
              </a:fontRef>
            </p:style>
            <p:txBody>
              <a:bodyPr lIns="34259" tIns="18288" rIns="34259" bIns="17128" rtlCol="0" anchor="t"/>
              <a:lstStyle/>
              <a:p>
                <a:pPr algn="ctr" fontAlgn="base">
                  <a:lnSpc>
                    <a:spcPct val="90000"/>
                  </a:lnSpc>
                  <a:spcBef>
                    <a:spcPts val="1066"/>
                  </a:spcBef>
                  <a:spcAft>
                    <a:spcPct val="0"/>
                  </a:spcAft>
                  <a:buClr>
                    <a:srgbClr val="667263"/>
                  </a:buClr>
                </a:pPr>
                <a:r>
                  <a:rPr lang="en-US" sz="500" b="1" kern="0" dirty="0">
                    <a:solidFill>
                      <a:srgbClr val="FFFFFF"/>
                    </a:solidFill>
                    <a:cs typeface="Arial" pitchFamily="34" charset="0"/>
                  </a:rPr>
                  <a:t>Siebel CRM</a:t>
                </a:r>
              </a:p>
            </p:txBody>
          </p:sp>
          <p:sp>
            <p:nvSpPr>
              <p:cNvPr id="534" name="TextBox 533"/>
              <p:cNvSpPr txBox="1"/>
              <p:nvPr/>
            </p:nvSpPr>
            <p:spPr>
              <a:xfrm>
                <a:off x="4157557" y="1036708"/>
                <a:ext cx="792480" cy="128890"/>
              </a:xfrm>
              <a:prstGeom prst="rect">
                <a:avLst/>
              </a:prstGeom>
              <a:noFill/>
            </p:spPr>
            <p:txBody>
              <a:bodyPr wrap="square" rtlCol="0">
                <a:spAutoFit/>
              </a:bodyPr>
              <a:lstStyle/>
              <a:p>
                <a:pPr algn="ctr" fontAlgn="base">
                  <a:lnSpc>
                    <a:spcPct val="90000"/>
                  </a:lnSpc>
                  <a:spcBef>
                    <a:spcPct val="50000"/>
                  </a:spcBef>
                  <a:spcAft>
                    <a:spcPct val="0"/>
                  </a:spcAft>
                  <a:buClr>
                    <a:srgbClr val="667263"/>
                  </a:buClr>
                </a:pPr>
                <a:r>
                  <a:rPr lang="en-US" sz="400" b="1" kern="0" dirty="0">
                    <a:solidFill>
                      <a:prstClr val="white"/>
                    </a:solidFill>
                    <a:effectLst>
                      <a:outerShdw blurRad="50800" dist="12700" dir="2700000" algn="tl" rotWithShape="0">
                        <a:srgbClr val="000000">
                          <a:alpha val="34000"/>
                        </a:srgbClr>
                      </a:outerShdw>
                    </a:effectLst>
                    <a:cs typeface="Arial"/>
                  </a:rPr>
                  <a:t>PHARMA SALES LIFE SCIENCES</a:t>
                </a:r>
              </a:p>
            </p:txBody>
          </p:sp>
        </p:grpSp>
        <p:grpSp>
          <p:nvGrpSpPr>
            <p:cNvPr id="22" name="Group 178"/>
            <p:cNvGrpSpPr>
              <a:grpSpLocks noChangeAspect="1"/>
            </p:cNvGrpSpPr>
            <p:nvPr/>
          </p:nvGrpSpPr>
          <p:grpSpPr>
            <a:xfrm>
              <a:off x="2896912" y="1045921"/>
              <a:ext cx="552338" cy="428898"/>
              <a:chOff x="4983057" y="933932"/>
              <a:chExt cx="792480" cy="615371"/>
            </a:xfrm>
          </p:grpSpPr>
          <p:pic>
            <p:nvPicPr>
              <p:cNvPr id="529" name="Picture 3"/>
              <p:cNvPicPr>
                <a:picLocks noChangeArrowheads="1"/>
              </p:cNvPicPr>
              <p:nvPr/>
            </p:nvPicPr>
            <p:blipFill rotWithShape="1">
              <a:blip r:embed="rId41" cstate="email">
                <a:extLst>
                  <a:ext uri="{28A0092B-C50C-407E-A947-70E740481C1C}">
                    <a14:useLocalDpi xmlns:a14="http://schemas.microsoft.com/office/drawing/2010/main" val="0"/>
                  </a:ext>
                </a:extLst>
              </a:blip>
              <a:srcRect/>
              <a:stretch/>
            </p:blipFill>
            <p:spPr bwMode="auto">
              <a:xfrm>
                <a:off x="5027780" y="1146590"/>
                <a:ext cx="711773" cy="402713"/>
              </a:xfrm>
              <a:prstGeom prst="roundRect">
                <a:avLst/>
              </a:prstGeom>
              <a:noFill/>
              <a:ln w="9525">
                <a:noFill/>
                <a:miter lim="800000"/>
                <a:headEnd/>
                <a:tailEnd/>
              </a:ln>
              <a:effectLst/>
              <a:scene3d>
                <a:camera prst="orthographicFront"/>
                <a:lightRig rig="threePt" dir="t"/>
              </a:scene3d>
              <a:sp3d>
                <a:bevelT w="25400" h="25400"/>
              </a:sp3d>
            </p:spPr>
          </p:pic>
          <p:sp>
            <p:nvSpPr>
              <p:cNvPr id="530" name="Rounded Rectangle 529"/>
              <p:cNvSpPr/>
              <p:nvPr/>
            </p:nvSpPr>
            <p:spPr>
              <a:xfrm>
                <a:off x="5027781" y="933932"/>
                <a:ext cx="711773" cy="581566"/>
              </a:xfrm>
              <a:prstGeom prst="roundRect">
                <a:avLst/>
              </a:prstGeom>
              <a:gradFill flip="none" rotWithShape="1">
                <a:gsLst>
                  <a:gs pos="49000">
                    <a:schemeClr val="bg1">
                      <a:alpha val="0"/>
                    </a:schemeClr>
                  </a:gs>
                  <a:gs pos="91000">
                    <a:schemeClr val="accent1">
                      <a:lumMod val="50000"/>
                    </a:schemeClr>
                  </a:gs>
                  <a:gs pos="50000">
                    <a:schemeClr val="accent1">
                      <a:lumMod val="75000"/>
                    </a:schemeClr>
                  </a:gs>
                </a:gsLst>
                <a:lin ang="16200000" scaled="0"/>
                <a:tileRect/>
              </a:gradFill>
              <a:ln>
                <a:noFill/>
              </a:ln>
              <a:effectLst/>
              <a:scene3d>
                <a:camera prst="orthographicFront"/>
                <a:lightRig rig="threePt" dir="t"/>
              </a:scene3d>
              <a:sp3d>
                <a:bevelT w="38100" h="38100"/>
              </a:sp3d>
            </p:spPr>
            <p:style>
              <a:lnRef idx="2">
                <a:schemeClr val="accent1">
                  <a:shade val="50000"/>
                </a:schemeClr>
              </a:lnRef>
              <a:fillRef idx="1">
                <a:schemeClr val="accent1"/>
              </a:fillRef>
              <a:effectRef idx="0">
                <a:schemeClr val="accent1"/>
              </a:effectRef>
              <a:fontRef idx="minor">
                <a:schemeClr val="lt1"/>
              </a:fontRef>
            </p:style>
            <p:txBody>
              <a:bodyPr lIns="34259" tIns="18288" rIns="34259" bIns="17128" rtlCol="0" anchor="t"/>
              <a:lstStyle/>
              <a:p>
                <a:pPr algn="ctr" fontAlgn="base">
                  <a:lnSpc>
                    <a:spcPct val="90000"/>
                  </a:lnSpc>
                  <a:spcBef>
                    <a:spcPts val="1066"/>
                  </a:spcBef>
                  <a:spcAft>
                    <a:spcPct val="0"/>
                  </a:spcAft>
                  <a:buClr>
                    <a:srgbClr val="667263"/>
                  </a:buClr>
                </a:pPr>
                <a:r>
                  <a:rPr lang="en-US" sz="500" b="1" kern="0" dirty="0">
                    <a:solidFill>
                      <a:srgbClr val="FFFFFF"/>
                    </a:solidFill>
                    <a:cs typeface="Arial" pitchFamily="34" charset="0"/>
                  </a:rPr>
                  <a:t>Siebel CRM</a:t>
                </a:r>
              </a:p>
              <a:p>
                <a:pPr algn="ctr" fontAlgn="base">
                  <a:lnSpc>
                    <a:spcPct val="90000"/>
                  </a:lnSpc>
                  <a:spcBef>
                    <a:spcPts val="1066"/>
                  </a:spcBef>
                  <a:spcAft>
                    <a:spcPct val="0"/>
                  </a:spcAft>
                  <a:buClr>
                    <a:srgbClr val="667263"/>
                  </a:buClr>
                </a:pPr>
                <a:endParaRPr lang="en-US" sz="400" b="1" kern="0" dirty="0">
                  <a:solidFill>
                    <a:srgbClr val="FFFFFF"/>
                  </a:solidFill>
                  <a:cs typeface="Arial" pitchFamily="34" charset="0"/>
                </a:endParaRPr>
              </a:p>
            </p:txBody>
          </p:sp>
          <p:sp>
            <p:nvSpPr>
              <p:cNvPr id="531" name="TextBox 530"/>
              <p:cNvSpPr txBox="1"/>
              <p:nvPr/>
            </p:nvSpPr>
            <p:spPr>
              <a:xfrm>
                <a:off x="4983057" y="1036708"/>
                <a:ext cx="792480" cy="128890"/>
              </a:xfrm>
              <a:prstGeom prst="rect">
                <a:avLst/>
              </a:prstGeom>
              <a:noFill/>
            </p:spPr>
            <p:txBody>
              <a:bodyPr wrap="square" rtlCol="0">
                <a:spAutoFit/>
              </a:bodyPr>
              <a:lstStyle/>
              <a:p>
                <a:pPr algn="ctr" fontAlgn="base">
                  <a:lnSpc>
                    <a:spcPct val="90000"/>
                  </a:lnSpc>
                  <a:spcBef>
                    <a:spcPct val="50000"/>
                  </a:spcBef>
                  <a:spcAft>
                    <a:spcPct val="0"/>
                  </a:spcAft>
                  <a:buClr>
                    <a:srgbClr val="667263"/>
                  </a:buClr>
                </a:pPr>
                <a:r>
                  <a:rPr lang="en-US" sz="400" b="1" kern="0" dirty="0">
                    <a:solidFill>
                      <a:prstClr val="white"/>
                    </a:solidFill>
                    <a:effectLst>
                      <a:outerShdw blurRad="50800" dist="12700" dir="2700000" algn="tl" rotWithShape="0">
                        <a:srgbClr val="000000">
                          <a:alpha val="34000"/>
                        </a:srgbClr>
                      </a:outerShdw>
                    </a:effectLst>
                    <a:cs typeface="Arial"/>
                  </a:rPr>
                  <a:t>PHARMA SALES REP</a:t>
                </a:r>
              </a:p>
            </p:txBody>
          </p:sp>
        </p:grpSp>
        <p:grpSp>
          <p:nvGrpSpPr>
            <p:cNvPr id="23" name="Group 243"/>
            <p:cNvGrpSpPr>
              <a:grpSpLocks noChangeAspect="1"/>
            </p:cNvGrpSpPr>
            <p:nvPr/>
          </p:nvGrpSpPr>
          <p:grpSpPr>
            <a:xfrm>
              <a:off x="2348115" y="2536840"/>
              <a:ext cx="552338" cy="432107"/>
              <a:chOff x="2890097" y="3797782"/>
              <a:chExt cx="792480" cy="619975"/>
            </a:xfrm>
          </p:grpSpPr>
          <p:pic>
            <p:nvPicPr>
              <p:cNvPr id="526" name="Picture 3"/>
              <p:cNvPicPr>
                <a:picLocks noChangeArrowheads="1"/>
              </p:cNvPicPr>
              <p:nvPr/>
            </p:nvPicPr>
            <p:blipFill>
              <a:blip r:embed="rId52" cstate="email">
                <a:extLst>
                  <a:ext uri="{28A0092B-C50C-407E-A947-70E740481C1C}">
                    <a14:useLocalDpi xmlns:a14="http://schemas.microsoft.com/office/drawing/2010/main" val="0"/>
                  </a:ext>
                </a:extLst>
              </a:blip>
              <a:stretch>
                <a:fillRect/>
              </a:stretch>
            </p:blipFill>
            <p:spPr bwMode="auto">
              <a:xfrm>
                <a:off x="2934820" y="4056637"/>
                <a:ext cx="711773" cy="361120"/>
              </a:xfrm>
              <a:prstGeom prst="roundRect">
                <a:avLst/>
              </a:prstGeom>
              <a:noFill/>
              <a:ln w="9525">
                <a:noFill/>
                <a:miter lim="800000"/>
                <a:headEnd/>
                <a:tailEnd/>
              </a:ln>
              <a:effectLst/>
              <a:scene3d>
                <a:camera prst="orthographicFront"/>
                <a:lightRig rig="threePt" dir="t"/>
              </a:scene3d>
              <a:sp3d>
                <a:bevelT w="25400" h="25400"/>
              </a:sp3d>
            </p:spPr>
          </p:pic>
          <p:sp>
            <p:nvSpPr>
              <p:cNvPr id="527" name="Rounded Rectangle 526"/>
              <p:cNvSpPr/>
              <p:nvPr/>
            </p:nvSpPr>
            <p:spPr>
              <a:xfrm>
                <a:off x="2934821" y="3797782"/>
                <a:ext cx="711773" cy="581566"/>
              </a:xfrm>
              <a:prstGeom prst="roundRect">
                <a:avLst/>
              </a:prstGeom>
              <a:gradFill flip="none" rotWithShape="1">
                <a:gsLst>
                  <a:gs pos="49000">
                    <a:schemeClr val="bg1">
                      <a:alpha val="0"/>
                    </a:schemeClr>
                  </a:gs>
                  <a:gs pos="91000">
                    <a:schemeClr val="accent1">
                      <a:lumMod val="50000"/>
                    </a:schemeClr>
                  </a:gs>
                  <a:gs pos="50000">
                    <a:schemeClr val="accent1">
                      <a:lumMod val="75000"/>
                    </a:schemeClr>
                  </a:gs>
                </a:gsLst>
                <a:lin ang="16200000" scaled="0"/>
                <a:tileRect/>
              </a:gradFill>
              <a:ln>
                <a:noFill/>
              </a:ln>
              <a:effectLst/>
              <a:scene3d>
                <a:camera prst="orthographicFront"/>
                <a:lightRig rig="threePt" dir="t"/>
              </a:scene3d>
              <a:sp3d>
                <a:bevelT w="38100" h="38100"/>
              </a:sp3d>
            </p:spPr>
            <p:style>
              <a:lnRef idx="2">
                <a:schemeClr val="accent1">
                  <a:shade val="50000"/>
                </a:schemeClr>
              </a:lnRef>
              <a:fillRef idx="1">
                <a:schemeClr val="accent1"/>
              </a:fillRef>
              <a:effectRef idx="0">
                <a:schemeClr val="accent1"/>
              </a:effectRef>
              <a:fontRef idx="minor">
                <a:schemeClr val="lt1"/>
              </a:fontRef>
            </p:style>
            <p:txBody>
              <a:bodyPr lIns="34259" tIns="18288" rIns="34259" bIns="17128" rtlCol="0" anchor="t"/>
              <a:lstStyle/>
              <a:p>
                <a:pPr algn="ctr" fontAlgn="base">
                  <a:lnSpc>
                    <a:spcPct val="90000"/>
                  </a:lnSpc>
                  <a:spcBef>
                    <a:spcPts val="1066"/>
                  </a:spcBef>
                  <a:spcAft>
                    <a:spcPct val="0"/>
                  </a:spcAft>
                  <a:buClr>
                    <a:srgbClr val="667263"/>
                  </a:buClr>
                </a:pPr>
                <a:r>
                  <a:rPr lang="en-US" sz="500" b="1" kern="0" dirty="0">
                    <a:solidFill>
                      <a:srgbClr val="FFFFFF"/>
                    </a:solidFill>
                    <a:cs typeface="Arial" pitchFamily="34" charset="0"/>
                  </a:rPr>
                  <a:t>SAAS HCM</a:t>
                </a:r>
              </a:p>
            </p:txBody>
          </p:sp>
          <p:sp>
            <p:nvSpPr>
              <p:cNvPr id="528" name="TextBox 527"/>
              <p:cNvSpPr txBox="1"/>
              <p:nvPr/>
            </p:nvSpPr>
            <p:spPr>
              <a:xfrm>
                <a:off x="2890097" y="3900558"/>
                <a:ext cx="792480" cy="128890"/>
              </a:xfrm>
              <a:prstGeom prst="rect">
                <a:avLst/>
              </a:prstGeom>
              <a:noFill/>
            </p:spPr>
            <p:txBody>
              <a:bodyPr wrap="square" rtlCol="0">
                <a:spAutoFit/>
              </a:bodyPr>
              <a:lstStyle/>
              <a:p>
                <a:pPr algn="ctr" fontAlgn="base">
                  <a:lnSpc>
                    <a:spcPct val="90000"/>
                  </a:lnSpc>
                  <a:spcBef>
                    <a:spcPct val="50000"/>
                  </a:spcBef>
                  <a:spcAft>
                    <a:spcPct val="0"/>
                  </a:spcAft>
                  <a:buClr>
                    <a:srgbClr val="667263"/>
                  </a:buClr>
                </a:pPr>
                <a:r>
                  <a:rPr lang="en-US" sz="400" b="1" kern="0" dirty="0">
                    <a:solidFill>
                      <a:prstClr val="white"/>
                    </a:solidFill>
                    <a:effectLst>
                      <a:outerShdw blurRad="50800" dist="12700" dir="2700000" algn="tl" rotWithShape="0">
                        <a:srgbClr val="000000">
                          <a:alpha val="34000"/>
                        </a:srgbClr>
                      </a:outerShdw>
                    </a:effectLst>
                    <a:cs typeface="Arial"/>
                  </a:rPr>
                  <a:t>RESUME SCREENING</a:t>
                </a:r>
              </a:p>
            </p:txBody>
          </p:sp>
        </p:grpSp>
        <p:grpSp>
          <p:nvGrpSpPr>
            <p:cNvPr id="24" name="Group 194"/>
            <p:cNvGrpSpPr>
              <a:grpSpLocks noChangeAspect="1"/>
            </p:cNvGrpSpPr>
            <p:nvPr/>
          </p:nvGrpSpPr>
          <p:grpSpPr>
            <a:xfrm>
              <a:off x="1797547" y="1545464"/>
              <a:ext cx="552338" cy="430551"/>
              <a:chOff x="8084820" y="946632"/>
              <a:chExt cx="792480" cy="617742"/>
            </a:xfrm>
          </p:grpSpPr>
          <p:pic>
            <p:nvPicPr>
              <p:cNvPr id="523" name="Picture 3"/>
              <p:cNvPicPr>
                <a:picLocks noChangeArrowheads="1"/>
              </p:cNvPicPr>
              <p:nvPr/>
            </p:nvPicPr>
            <p:blipFill>
              <a:blip r:embed="rId53" cstate="email">
                <a:extLst>
                  <a:ext uri="{28A0092B-C50C-407E-A947-70E740481C1C}">
                    <a14:useLocalDpi xmlns:a14="http://schemas.microsoft.com/office/drawing/2010/main" val="0"/>
                  </a:ext>
                </a:extLst>
              </a:blip>
              <a:stretch>
                <a:fillRect/>
              </a:stretch>
            </p:blipFill>
            <p:spPr bwMode="auto">
              <a:xfrm>
                <a:off x="8129543" y="1182320"/>
                <a:ext cx="711773" cy="382054"/>
              </a:xfrm>
              <a:prstGeom prst="roundRect">
                <a:avLst/>
              </a:prstGeom>
              <a:noFill/>
              <a:ln w="9525">
                <a:noFill/>
                <a:miter lim="800000"/>
                <a:headEnd/>
                <a:tailEnd/>
              </a:ln>
              <a:effectLst/>
              <a:scene3d>
                <a:camera prst="orthographicFront"/>
                <a:lightRig rig="threePt" dir="t"/>
              </a:scene3d>
              <a:sp3d>
                <a:bevelT w="25400" h="25400"/>
              </a:sp3d>
            </p:spPr>
          </p:pic>
          <p:sp>
            <p:nvSpPr>
              <p:cNvPr id="524" name="Rounded Rectangle 523"/>
              <p:cNvSpPr/>
              <p:nvPr/>
            </p:nvSpPr>
            <p:spPr>
              <a:xfrm>
                <a:off x="8129544" y="946632"/>
                <a:ext cx="711773" cy="581566"/>
              </a:xfrm>
              <a:prstGeom prst="roundRect">
                <a:avLst/>
              </a:prstGeom>
              <a:gradFill flip="none" rotWithShape="1">
                <a:gsLst>
                  <a:gs pos="49000">
                    <a:schemeClr val="bg1">
                      <a:alpha val="0"/>
                    </a:schemeClr>
                  </a:gs>
                  <a:gs pos="91000">
                    <a:schemeClr val="accent1">
                      <a:lumMod val="50000"/>
                    </a:schemeClr>
                  </a:gs>
                  <a:gs pos="50000">
                    <a:schemeClr val="accent1">
                      <a:lumMod val="75000"/>
                    </a:schemeClr>
                  </a:gs>
                </a:gsLst>
                <a:lin ang="16200000" scaled="0"/>
                <a:tileRect/>
              </a:gradFill>
              <a:ln>
                <a:noFill/>
              </a:ln>
              <a:effectLst/>
              <a:scene3d>
                <a:camera prst="orthographicFront"/>
                <a:lightRig rig="threePt" dir="t"/>
              </a:scene3d>
              <a:sp3d>
                <a:bevelT w="38100" h="38100"/>
              </a:sp3d>
            </p:spPr>
            <p:style>
              <a:lnRef idx="2">
                <a:schemeClr val="accent1">
                  <a:shade val="50000"/>
                </a:schemeClr>
              </a:lnRef>
              <a:fillRef idx="1">
                <a:schemeClr val="accent1"/>
              </a:fillRef>
              <a:effectRef idx="0">
                <a:schemeClr val="accent1"/>
              </a:effectRef>
              <a:fontRef idx="minor">
                <a:schemeClr val="lt1"/>
              </a:fontRef>
            </p:style>
            <p:txBody>
              <a:bodyPr lIns="34259" tIns="18288" rIns="34259" bIns="17128" rtlCol="0" anchor="t"/>
              <a:lstStyle/>
              <a:p>
                <a:pPr algn="ctr" fontAlgn="base">
                  <a:lnSpc>
                    <a:spcPct val="90000"/>
                  </a:lnSpc>
                  <a:spcBef>
                    <a:spcPts val="1066"/>
                  </a:spcBef>
                  <a:spcAft>
                    <a:spcPct val="0"/>
                  </a:spcAft>
                  <a:buClr>
                    <a:srgbClr val="667263"/>
                  </a:buClr>
                </a:pPr>
                <a:r>
                  <a:rPr lang="en-US" sz="500" b="1" kern="0" dirty="0">
                    <a:solidFill>
                      <a:srgbClr val="FFFFFF"/>
                    </a:solidFill>
                    <a:cs typeface="Arial" pitchFamily="34" charset="0"/>
                  </a:rPr>
                  <a:t>Siebel CRM</a:t>
                </a:r>
              </a:p>
            </p:txBody>
          </p:sp>
          <p:sp>
            <p:nvSpPr>
              <p:cNvPr id="525" name="TextBox 524"/>
              <p:cNvSpPr txBox="1"/>
              <p:nvPr/>
            </p:nvSpPr>
            <p:spPr>
              <a:xfrm>
                <a:off x="8084820" y="1049408"/>
                <a:ext cx="792480" cy="128890"/>
              </a:xfrm>
              <a:prstGeom prst="rect">
                <a:avLst/>
              </a:prstGeom>
              <a:noFill/>
            </p:spPr>
            <p:txBody>
              <a:bodyPr wrap="square" rtlCol="0">
                <a:spAutoFit/>
              </a:bodyPr>
              <a:lstStyle/>
              <a:p>
                <a:pPr algn="ctr" fontAlgn="base">
                  <a:lnSpc>
                    <a:spcPct val="90000"/>
                  </a:lnSpc>
                  <a:spcBef>
                    <a:spcPct val="50000"/>
                  </a:spcBef>
                  <a:spcAft>
                    <a:spcPct val="0"/>
                  </a:spcAft>
                  <a:buClr>
                    <a:srgbClr val="667263"/>
                  </a:buClr>
                </a:pPr>
                <a:r>
                  <a:rPr lang="en-US" sz="400" b="1" kern="0" dirty="0">
                    <a:solidFill>
                      <a:prstClr val="white"/>
                    </a:solidFill>
                    <a:effectLst>
                      <a:outerShdw blurRad="50800" dist="12700" dir="2700000" algn="tl" rotWithShape="0">
                        <a:srgbClr val="000000">
                          <a:alpha val="34000"/>
                        </a:srgbClr>
                      </a:outerShdw>
                    </a:effectLst>
                    <a:cs typeface="Arial"/>
                  </a:rPr>
                  <a:t>TPM  CONSUMER GOODS</a:t>
                </a:r>
              </a:p>
            </p:txBody>
          </p:sp>
        </p:grpSp>
        <p:grpSp>
          <p:nvGrpSpPr>
            <p:cNvPr id="25" name="Group 186"/>
            <p:cNvGrpSpPr>
              <a:grpSpLocks noChangeAspect="1"/>
            </p:cNvGrpSpPr>
            <p:nvPr/>
          </p:nvGrpSpPr>
          <p:grpSpPr>
            <a:xfrm>
              <a:off x="3445002" y="1049461"/>
              <a:ext cx="552338" cy="430551"/>
              <a:chOff x="787400" y="1708632"/>
              <a:chExt cx="792480" cy="617742"/>
            </a:xfrm>
          </p:grpSpPr>
          <p:pic>
            <p:nvPicPr>
              <p:cNvPr id="520" name="Picture 3"/>
              <p:cNvPicPr>
                <a:picLocks noChangeArrowheads="1"/>
              </p:cNvPicPr>
              <p:nvPr/>
            </p:nvPicPr>
            <p:blipFill>
              <a:blip r:embed="rId54" cstate="email">
                <a:extLst>
                  <a:ext uri="{28A0092B-C50C-407E-A947-70E740481C1C}">
                    <a14:useLocalDpi xmlns:a14="http://schemas.microsoft.com/office/drawing/2010/main" val="0"/>
                  </a:ext>
                </a:extLst>
              </a:blip>
              <a:stretch>
                <a:fillRect/>
              </a:stretch>
            </p:blipFill>
            <p:spPr bwMode="auto">
              <a:xfrm>
                <a:off x="832123" y="1944320"/>
                <a:ext cx="711773" cy="382054"/>
              </a:xfrm>
              <a:prstGeom prst="roundRect">
                <a:avLst/>
              </a:prstGeom>
              <a:noFill/>
              <a:ln w="9525">
                <a:noFill/>
                <a:miter lim="800000"/>
                <a:headEnd/>
                <a:tailEnd/>
              </a:ln>
              <a:effectLst/>
              <a:scene3d>
                <a:camera prst="orthographicFront"/>
                <a:lightRig rig="threePt" dir="t"/>
              </a:scene3d>
              <a:sp3d>
                <a:bevelT w="25400" h="25400"/>
              </a:sp3d>
            </p:spPr>
          </p:pic>
          <p:sp>
            <p:nvSpPr>
              <p:cNvPr id="521" name="Rounded Rectangle 520"/>
              <p:cNvSpPr/>
              <p:nvPr/>
            </p:nvSpPr>
            <p:spPr>
              <a:xfrm>
                <a:off x="832124" y="1708632"/>
                <a:ext cx="711773" cy="581566"/>
              </a:xfrm>
              <a:prstGeom prst="roundRect">
                <a:avLst/>
              </a:prstGeom>
              <a:gradFill flip="none" rotWithShape="1">
                <a:gsLst>
                  <a:gs pos="49000">
                    <a:schemeClr val="bg1">
                      <a:alpha val="0"/>
                    </a:schemeClr>
                  </a:gs>
                  <a:gs pos="91000">
                    <a:schemeClr val="accent1">
                      <a:lumMod val="50000"/>
                    </a:schemeClr>
                  </a:gs>
                  <a:gs pos="50000">
                    <a:schemeClr val="accent1">
                      <a:lumMod val="75000"/>
                    </a:schemeClr>
                  </a:gs>
                </a:gsLst>
                <a:lin ang="16200000" scaled="0"/>
                <a:tileRect/>
              </a:gradFill>
              <a:ln>
                <a:noFill/>
              </a:ln>
              <a:effectLst/>
              <a:scene3d>
                <a:camera prst="orthographicFront"/>
                <a:lightRig rig="threePt" dir="t"/>
              </a:scene3d>
              <a:sp3d>
                <a:bevelT w="38100" h="38100"/>
              </a:sp3d>
            </p:spPr>
            <p:style>
              <a:lnRef idx="2">
                <a:schemeClr val="accent1">
                  <a:shade val="50000"/>
                </a:schemeClr>
              </a:lnRef>
              <a:fillRef idx="1">
                <a:schemeClr val="accent1"/>
              </a:fillRef>
              <a:effectRef idx="0">
                <a:schemeClr val="accent1"/>
              </a:effectRef>
              <a:fontRef idx="minor">
                <a:schemeClr val="lt1"/>
              </a:fontRef>
            </p:style>
            <p:txBody>
              <a:bodyPr lIns="34259" tIns="18288" rIns="34259" bIns="17128" rtlCol="0" anchor="t"/>
              <a:lstStyle/>
              <a:p>
                <a:pPr algn="ctr" fontAlgn="base">
                  <a:lnSpc>
                    <a:spcPct val="90000"/>
                  </a:lnSpc>
                  <a:spcBef>
                    <a:spcPts val="1066"/>
                  </a:spcBef>
                  <a:spcAft>
                    <a:spcPct val="0"/>
                  </a:spcAft>
                  <a:buClr>
                    <a:srgbClr val="667263"/>
                  </a:buClr>
                </a:pPr>
                <a:r>
                  <a:rPr lang="en-US" sz="500" b="1" kern="0" dirty="0">
                    <a:solidFill>
                      <a:srgbClr val="FFFFFF"/>
                    </a:solidFill>
                    <a:cs typeface="Arial" pitchFamily="34" charset="0"/>
                  </a:rPr>
                  <a:t>Siebel CRM</a:t>
                </a:r>
              </a:p>
            </p:txBody>
          </p:sp>
          <p:sp>
            <p:nvSpPr>
              <p:cNvPr id="522" name="TextBox 521"/>
              <p:cNvSpPr txBox="1"/>
              <p:nvPr/>
            </p:nvSpPr>
            <p:spPr>
              <a:xfrm>
                <a:off x="787400" y="1811408"/>
                <a:ext cx="792480" cy="128890"/>
              </a:xfrm>
              <a:prstGeom prst="rect">
                <a:avLst/>
              </a:prstGeom>
              <a:noFill/>
            </p:spPr>
            <p:txBody>
              <a:bodyPr wrap="square" rtlCol="0">
                <a:spAutoFit/>
              </a:bodyPr>
              <a:lstStyle/>
              <a:p>
                <a:pPr algn="ctr" fontAlgn="base">
                  <a:lnSpc>
                    <a:spcPct val="90000"/>
                  </a:lnSpc>
                  <a:spcBef>
                    <a:spcPct val="50000"/>
                  </a:spcBef>
                  <a:spcAft>
                    <a:spcPct val="0"/>
                  </a:spcAft>
                  <a:buClr>
                    <a:srgbClr val="667263"/>
                  </a:buClr>
                </a:pPr>
                <a:r>
                  <a:rPr lang="en-US" sz="400" b="1" kern="0" dirty="0">
                    <a:solidFill>
                      <a:prstClr val="white"/>
                    </a:solidFill>
                    <a:effectLst>
                      <a:outerShdw blurRad="50800" dist="12700" dir="2700000" algn="tl" rotWithShape="0">
                        <a:srgbClr val="000000">
                          <a:alpha val="34000"/>
                        </a:srgbClr>
                      </a:outerShdw>
                    </a:effectLst>
                    <a:cs typeface="Arial"/>
                  </a:rPr>
                  <a:t>OPPORTUNITIES</a:t>
                </a:r>
              </a:p>
            </p:txBody>
          </p:sp>
        </p:grpSp>
        <p:grpSp>
          <p:nvGrpSpPr>
            <p:cNvPr id="26" name="Group 238"/>
            <p:cNvGrpSpPr>
              <a:grpSpLocks noChangeAspect="1"/>
            </p:cNvGrpSpPr>
            <p:nvPr/>
          </p:nvGrpSpPr>
          <p:grpSpPr>
            <a:xfrm>
              <a:off x="696411" y="2536840"/>
              <a:ext cx="552338" cy="433501"/>
              <a:chOff x="1570990" y="3048482"/>
              <a:chExt cx="792480" cy="621976"/>
            </a:xfrm>
          </p:grpSpPr>
          <p:pic>
            <p:nvPicPr>
              <p:cNvPr id="517" name="Picture 3"/>
              <p:cNvPicPr>
                <a:picLocks noChangeArrowheads="1"/>
              </p:cNvPicPr>
              <p:nvPr/>
            </p:nvPicPr>
            <p:blipFill>
              <a:blip r:embed="rId55" cstate="email">
                <a:extLst>
                  <a:ext uri="{28A0092B-C50C-407E-A947-70E740481C1C}">
                    <a14:useLocalDpi xmlns:a14="http://schemas.microsoft.com/office/drawing/2010/main" val="0"/>
                  </a:ext>
                </a:extLst>
              </a:blip>
              <a:stretch>
                <a:fillRect/>
              </a:stretch>
            </p:blipFill>
            <p:spPr bwMode="auto">
              <a:xfrm>
                <a:off x="1615713" y="3288404"/>
                <a:ext cx="711773" cy="382054"/>
              </a:xfrm>
              <a:prstGeom prst="roundRect">
                <a:avLst/>
              </a:prstGeom>
              <a:noFill/>
              <a:ln w="9525">
                <a:noFill/>
                <a:miter lim="800000"/>
                <a:headEnd/>
                <a:tailEnd/>
              </a:ln>
              <a:effectLst/>
              <a:scene3d>
                <a:camera prst="orthographicFront"/>
                <a:lightRig rig="threePt" dir="t"/>
              </a:scene3d>
              <a:sp3d>
                <a:bevelT w="25400" h="25400"/>
              </a:sp3d>
            </p:spPr>
          </p:pic>
          <p:sp>
            <p:nvSpPr>
              <p:cNvPr id="518" name="Rounded Rectangle 517"/>
              <p:cNvSpPr/>
              <p:nvPr/>
            </p:nvSpPr>
            <p:spPr>
              <a:xfrm>
                <a:off x="1615714" y="3048482"/>
                <a:ext cx="711773" cy="581566"/>
              </a:xfrm>
              <a:prstGeom prst="roundRect">
                <a:avLst/>
              </a:prstGeom>
              <a:gradFill flip="none" rotWithShape="1">
                <a:gsLst>
                  <a:gs pos="49000">
                    <a:schemeClr val="bg1">
                      <a:alpha val="0"/>
                    </a:schemeClr>
                  </a:gs>
                  <a:gs pos="91000">
                    <a:schemeClr val="accent1">
                      <a:lumMod val="50000"/>
                    </a:schemeClr>
                  </a:gs>
                  <a:gs pos="50000">
                    <a:schemeClr val="accent1">
                      <a:lumMod val="75000"/>
                    </a:schemeClr>
                  </a:gs>
                </a:gsLst>
                <a:lin ang="16200000" scaled="0"/>
                <a:tileRect/>
              </a:gradFill>
              <a:ln>
                <a:noFill/>
              </a:ln>
              <a:effectLst/>
              <a:scene3d>
                <a:camera prst="orthographicFront"/>
                <a:lightRig rig="threePt" dir="t"/>
              </a:scene3d>
              <a:sp3d>
                <a:bevelT w="38100" h="38100"/>
              </a:sp3d>
            </p:spPr>
            <p:style>
              <a:lnRef idx="2">
                <a:schemeClr val="accent1">
                  <a:shade val="50000"/>
                </a:schemeClr>
              </a:lnRef>
              <a:fillRef idx="1">
                <a:schemeClr val="accent1"/>
              </a:fillRef>
              <a:effectRef idx="0">
                <a:schemeClr val="accent1"/>
              </a:effectRef>
              <a:fontRef idx="minor">
                <a:schemeClr val="lt1"/>
              </a:fontRef>
            </p:style>
            <p:txBody>
              <a:bodyPr lIns="34259" tIns="18288" rIns="34259" bIns="17128" rtlCol="0" anchor="t"/>
              <a:lstStyle/>
              <a:p>
                <a:pPr algn="ctr" fontAlgn="base">
                  <a:lnSpc>
                    <a:spcPct val="90000"/>
                  </a:lnSpc>
                  <a:spcBef>
                    <a:spcPts val="1066"/>
                  </a:spcBef>
                  <a:spcAft>
                    <a:spcPct val="0"/>
                  </a:spcAft>
                  <a:buClr>
                    <a:srgbClr val="667263"/>
                  </a:buClr>
                </a:pPr>
                <a:r>
                  <a:rPr lang="en-US" sz="500" b="1" kern="0" dirty="0">
                    <a:solidFill>
                      <a:srgbClr val="FFFFFF"/>
                    </a:solidFill>
                    <a:cs typeface="Arial" pitchFamily="34" charset="0"/>
                  </a:rPr>
                  <a:t>SAAS HCM</a:t>
                </a:r>
              </a:p>
            </p:txBody>
          </p:sp>
          <p:sp>
            <p:nvSpPr>
              <p:cNvPr id="519" name="TextBox 518"/>
              <p:cNvSpPr txBox="1"/>
              <p:nvPr/>
            </p:nvSpPr>
            <p:spPr>
              <a:xfrm>
                <a:off x="1570990" y="3151256"/>
                <a:ext cx="792480" cy="128890"/>
              </a:xfrm>
              <a:prstGeom prst="rect">
                <a:avLst/>
              </a:prstGeom>
              <a:noFill/>
            </p:spPr>
            <p:txBody>
              <a:bodyPr wrap="square" rtlCol="0">
                <a:spAutoFit/>
              </a:bodyPr>
              <a:lstStyle/>
              <a:p>
                <a:pPr algn="ctr" fontAlgn="base">
                  <a:lnSpc>
                    <a:spcPct val="90000"/>
                  </a:lnSpc>
                  <a:spcBef>
                    <a:spcPct val="50000"/>
                  </a:spcBef>
                  <a:spcAft>
                    <a:spcPct val="0"/>
                  </a:spcAft>
                  <a:buClr>
                    <a:srgbClr val="667263"/>
                  </a:buClr>
                </a:pPr>
                <a:r>
                  <a:rPr lang="en-US" sz="400" b="1" kern="0" spc="-40" dirty="0">
                    <a:solidFill>
                      <a:prstClr val="white"/>
                    </a:solidFill>
                    <a:effectLst>
                      <a:outerShdw blurRad="50800" dist="12700" dir="2700000" algn="tl" rotWithShape="0">
                        <a:srgbClr val="000000">
                          <a:alpha val="34000"/>
                        </a:srgbClr>
                      </a:outerShdw>
                    </a:effectLst>
                    <a:cs typeface="Arial"/>
                  </a:rPr>
                  <a:t>WORKER PORTRAIT</a:t>
                </a:r>
              </a:p>
            </p:txBody>
          </p:sp>
        </p:grpSp>
        <p:grpSp>
          <p:nvGrpSpPr>
            <p:cNvPr id="27" name="Group 190"/>
            <p:cNvGrpSpPr>
              <a:grpSpLocks noChangeAspect="1"/>
            </p:cNvGrpSpPr>
            <p:nvPr/>
          </p:nvGrpSpPr>
          <p:grpSpPr>
            <a:xfrm>
              <a:off x="1246979" y="1545464"/>
              <a:ext cx="567386" cy="434715"/>
              <a:chOff x="2425700" y="1708632"/>
              <a:chExt cx="814070" cy="623717"/>
            </a:xfrm>
          </p:grpSpPr>
          <p:pic>
            <p:nvPicPr>
              <p:cNvPr id="514" name="Picture 3"/>
              <p:cNvPicPr>
                <a:picLocks noChangeArrowheads="1"/>
              </p:cNvPicPr>
              <p:nvPr/>
            </p:nvPicPr>
            <p:blipFill>
              <a:blip r:embed="rId56" cstate="email">
                <a:extLst>
                  <a:ext uri="{28A0092B-C50C-407E-A947-70E740481C1C}">
                    <a14:useLocalDpi xmlns:a14="http://schemas.microsoft.com/office/drawing/2010/main" val="0"/>
                  </a:ext>
                </a:extLst>
              </a:blip>
              <a:stretch>
                <a:fillRect/>
              </a:stretch>
            </p:blipFill>
            <p:spPr bwMode="auto">
              <a:xfrm>
                <a:off x="2466613" y="1836744"/>
                <a:ext cx="711773" cy="495605"/>
              </a:xfrm>
              <a:prstGeom prst="roundRect">
                <a:avLst/>
              </a:prstGeom>
              <a:noFill/>
              <a:ln w="9525">
                <a:noFill/>
                <a:miter lim="800000"/>
                <a:headEnd/>
                <a:tailEnd/>
              </a:ln>
              <a:effectLst/>
              <a:scene3d>
                <a:camera prst="orthographicFront"/>
                <a:lightRig rig="threePt" dir="t"/>
              </a:scene3d>
              <a:sp3d>
                <a:bevelT w="25400" h="25400"/>
              </a:sp3d>
            </p:spPr>
          </p:pic>
          <p:sp>
            <p:nvSpPr>
              <p:cNvPr id="515" name="Rounded Rectangle 514"/>
              <p:cNvSpPr/>
              <p:nvPr/>
            </p:nvSpPr>
            <p:spPr>
              <a:xfrm>
                <a:off x="2466614" y="1708632"/>
                <a:ext cx="711773" cy="581566"/>
              </a:xfrm>
              <a:prstGeom prst="roundRect">
                <a:avLst/>
              </a:prstGeom>
              <a:gradFill flip="none" rotWithShape="1">
                <a:gsLst>
                  <a:gs pos="49000">
                    <a:schemeClr val="bg1">
                      <a:alpha val="0"/>
                    </a:schemeClr>
                  </a:gs>
                  <a:gs pos="91000">
                    <a:schemeClr val="accent1">
                      <a:lumMod val="50000"/>
                    </a:schemeClr>
                  </a:gs>
                  <a:gs pos="50000">
                    <a:schemeClr val="accent1">
                      <a:lumMod val="75000"/>
                    </a:schemeClr>
                  </a:gs>
                </a:gsLst>
                <a:lin ang="16200000" scaled="0"/>
                <a:tileRect/>
              </a:gradFill>
              <a:ln>
                <a:noFill/>
              </a:ln>
              <a:effectLst/>
              <a:scene3d>
                <a:camera prst="orthographicFront"/>
                <a:lightRig rig="threePt" dir="t"/>
              </a:scene3d>
              <a:sp3d>
                <a:bevelT w="38100" h="38100"/>
              </a:sp3d>
            </p:spPr>
            <p:style>
              <a:lnRef idx="2">
                <a:schemeClr val="accent1">
                  <a:shade val="50000"/>
                </a:schemeClr>
              </a:lnRef>
              <a:fillRef idx="1">
                <a:schemeClr val="accent1"/>
              </a:fillRef>
              <a:effectRef idx="0">
                <a:schemeClr val="accent1"/>
              </a:effectRef>
              <a:fontRef idx="minor">
                <a:schemeClr val="lt1"/>
              </a:fontRef>
            </p:style>
            <p:txBody>
              <a:bodyPr lIns="34259" tIns="18288" rIns="34259" bIns="17128" rtlCol="0" anchor="t"/>
              <a:lstStyle/>
              <a:p>
                <a:pPr algn="ctr" fontAlgn="base">
                  <a:lnSpc>
                    <a:spcPct val="90000"/>
                  </a:lnSpc>
                  <a:spcBef>
                    <a:spcPts val="1066"/>
                  </a:spcBef>
                  <a:spcAft>
                    <a:spcPct val="0"/>
                  </a:spcAft>
                  <a:buClr>
                    <a:srgbClr val="667263"/>
                  </a:buClr>
                </a:pPr>
                <a:r>
                  <a:rPr lang="en-US" sz="500" b="1" kern="0" dirty="0">
                    <a:solidFill>
                      <a:srgbClr val="FFFFFF"/>
                    </a:solidFill>
                    <a:cs typeface="Arial" pitchFamily="34" charset="0"/>
                  </a:rPr>
                  <a:t>Siebel CRM</a:t>
                </a:r>
              </a:p>
            </p:txBody>
          </p:sp>
          <p:sp>
            <p:nvSpPr>
              <p:cNvPr id="516" name="TextBox 515"/>
              <p:cNvSpPr txBox="1"/>
              <p:nvPr/>
            </p:nvSpPr>
            <p:spPr>
              <a:xfrm>
                <a:off x="2425700" y="1811408"/>
                <a:ext cx="814070" cy="176890"/>
              </a:xfrm>
              <a:prstGeom prst="rect">
                <a:avLst/>
              </a:prstGeom>
              <a:noFill/>
            </p:spPr>
            <p:txBody>
              <a:bodyPr wrap="square" rtlCol="0">
                <a:spAutoFit/>
              </a:bodyPr>
              <a:lstStyle/>
              <a:p>
                <a:pPr algn="ctr" fontAlgn="base">
                  <a:lnSpc>
                    <a:spcPct val="90000"/>
                  </a:lnSpc>
                  <a:spcBef>
                    <a:spcPct val="50000"/>
                  </a:spcBef>
                  <a:spcAft>
                    <a:spcPct val="0"/>
                  </a:spcAft>
                  <a:buClr>
                    <a:srgbClr val="667263"/>
                  </a:buClr>
                </a:pPr>
                <a:r>
                  <a:rPr lang="en-US" sz="400" b="1" kern="0" dirty="0">
                    <a:solidFill>
                      <a:prstClr val="white"/>
                    </a:solidFill>
                    <a:effectLst>
                      <a:outerShdw blurRad="50800" dist="12700" dir="2700000" algn="tl" rotWithShape="0">
                        <a:srgbClr val="000000">
                          <a:alpha val="34000"/>
                        </a:srgbClr>
                      </a:outerShdw>
                    </a:effectLst>
                    <a:cs typeface="Arial"/>
                  </a:rPr>
                  <a:t>RETAIL EXECUTION CONSUMER GOODS</a:t>
                </a:r>
              </a:p>
            </p:txBody>
          </p:sp>
        </p:grpSp>
        <p:grpSp>
          <p:nvGrpSpPr>
            <p:cNvPr id="28" name="Group 198"/>
            <p:cNvGrpSpPr>
              <a:grpSpLocks noChangeAspect="1"/>
            </p:cNvGrpSpPr>
            <p:nvPr/>
          </p:nvGrpSpPr>
          <p:grpSpPr>
            <a:xfrm>
              <a:off x="2348115" y="1545464"/>
              <a:ext cx="552338" cy="433445"/>
              <a:chOff x="3230880" y="1708632"/>
              <a:chExt cx="792480" cy="621895"/>
            </a:xfrm>
          </p:grpSpPr>
          <p:pic>
            <p:nvPicPr>
              <p:cNvPr id="511" name="Picture 3"/>
              <p:cNvPicPr>
                <a:picLocks noChangeArrowheads="1"/>
              </p:cNvPicPr>
              <p:nvPr/>
            </p:nvPicPr>
            <p:blipFill>
              <a:blip r:embed="rId57" cstate="email">
                <a:extLst>
                  <a:ext uri="{28A0092B-C50C-407E-A947-70E740481C1C}">
                    <a14:useLocalDpi xmlns:a14="http://schemas.microsoft.com/office/drawing/2010/main" val="0"/>
                  </a:ext>
                </a:extLst>
              </a:blip>
              <a:stretch>
                <a:fillRect/>
              </a:stretch>
            </p:blipFill>
            <p:spPr bwMode="auto">
              <a:xfrm>
                <a:off x="3275603" y="1838567"/>
                <a:ext cx="711773" cy="491960"/>
              </a:xfrm>
              <a:prstGeom prst="roundRect">
                <a:avLst/>
              </a:prstGeom>
              <a:noFill/>
              <a:ln w="9525">
                <a:noFill/>
                <a:miter lim="800000"/>
                <a:headEnd/>
                <a:tailEnd/>
              </a:ln>
              <a:effectLst/>
              <a:scene3d>
                <a:camera prst="orthographicFront"/>
                <a:lightRig rig="threePt" dir="t"/>
              </a:scene3d>
              <a:sp3d>
                <a:bevelT w="25400" h="25400"/>
              </a:sp3d>
            </p:spPr>
          </p:pic>
          <p:sp>
            <p:nvSpPr>
              <p:cNvPr id="512" name="Rounded Rectangle 511"/>
              <p:cNvSpPr/>
              <p:nvPr/>
            </p:nvSpPr>
            <p:spPr>
              <a:xfrm>
                <a:off x="3275604" y="1708632"/>
                <a:ext cx="711773" cy="581566"/>
              </a:xfrm>
              <a:prstGeom prst="roundRect">
                <a:avLst/>
              </a:prstGeom>
              <a:gradFill flip="none" rotWithShape="1">
                <a:gsLst>
                  <a:gs pos="49000">
                    <a:schemeClr val="bg1">
                      <a:alpha val="0"/>
                    </a:schemeClr>
                  </a:gs>
                  <a:gs pos="91000">
                    <a:schemeClr val="accent1">
                      <a:lumMod val="50000"/>
                    </a:schemeClr>
                  </a:gs>
                  <a:gs pos="50000">
                    <a:schemeClr val="accent1">
                      <a:lumMod val="75000"/>
                    </a:schemeClr>
                  </a:gs>
                </a:gsLst>
                <a:lin ang="16200000" scaled="0"/>
                <a:tileRect/>
              </a:gradFill>
              <a:ln>
                <a:noFill/>
              </a:ln>
              <a:effectLst/>
              <a:scene3d>
                <a:camera prst="orthographicFront"/>
                <a:lightRig rig="threePt" dir="t"/>
              </a:scene3d>
              <a:sp3d>
                <a:bevelT w="38100" h="38100"/>
              </a:sp3d>
            </p:spPr>
            <p:style>
              <a:lnRef idx="2">
                <a:schemeClr val="accent1">
                  <a:shade val="50000"/>
                </a:schemeClr>
              </a:lnRef>
              <a:fillRef idx="1">
                <a:schemeClr val="accent1"/>
              </a:fillRef>
              <a:effectRef idx="0">
                <a:schemeClr val="accent1"/>
              </a:effectRef>
              <a:fontRef idx="minor">
                <a:schemeClr val="lt1"/>
              </a:fontRef>
            </p:style>
            <p:txBody>
              <a:bodyPr lIns="34259" tIns="18288" rIns="34259" bIns="17128" rtlCol="0" anchor="t"/>
              <a:lstStyle/>
              <a:p>
                <a:pPr algn="ctr" fontAlgn="base">
                  <a:lnSpc>
                    <a:spcPct val="90000"/>
                  </a:lnSpc>
                  <a:spcBef>
                    <a:spcPts val="1066"/>
                  </a:spcBef>
                  <a:spcAft>
                    <a:spcPct val="0"/>
                  </a:spcAft>
                  <a:buClr>
                    <a:srgbClr val="667263"/>
                  </a:buClr>
                </a:pPr>
                <a:r>
                  <a:rPr lang="en-US" sz="500" b="1" kern="0" dirty="0">
                    <a:solidFill>
                      <a:srgbClr val="FFFFFF"/>
                    </a:solidFill>
                    <a:cs typeface="Arial" pitchFamily="34" charset="0"/>
                  </a:rPr>
                  <a:t>Siebel CRM</a:t>
                </a:r>
              </a:p>
            </p:txBody>
          </p:sp>
          <p:sp>
            <p:nvSpPr>
              <p:cNvPr id="513" name="TextBox 512"/>
              <p:cNvSpPr txBox="1"/>
              <p:nvPr/>
            </p:nvSpPr>
            <p:spPr>
              <a:xfrm>
                <a:off x="3230880" y="1811408"/>
                <a:ext cx="792480" cy="128890"/>
              </a:xfrm>
              <a:prstGeom prst="rect">
                <a:avLst/>
              </a:prstGeom>
              <a:noFill/>
            </p:spPr>
            <p:txBody>
              <a:bodyPr wrap="square" rtlCol="0">
                <a:spAutoFit/>
              </a:bodyPr>
              <a:lstStyle/>
              <a:p>
                <a:pPr algn="ctr" fontAlgn="base">
                  <a:lnSpc>
                    <a:spcPct val="90000"/>
                  </a:lnSpc>
                  <a:spcBef>
                    <a:spcPct val="50000"/>
                  </a:spcBef>
                  <a:spcAft>
                    <a:spcPct val="0"/>
                  </a:spcAft>
                  <a:buClr>
                    <a:srgbClr val="667263"/>
                  </a:buClr>
                </a:pPr>
                <a:r>
                  <a:rPr lang="en-US" sz="400" b="1" kern="0" dirty="0">
                    <a:solidFill>
                      <a:prstClr val="white"/>
                    </a:solidFill>
                    <a:effectLst>
                      <a:outerShdw blurRad="50800" dist="12700" dir="2700000" algn="tl" rotWithShape="0">
                        <a:srgbClr val="000000">
                          <a:alpha val="34000"/>
                        </a:srgbClr>
                      </a:outerShdw>
                    </a:effectLst>
                    <a:cs typeface="Arial"/>
                  </a:rPr>
                  <a:t>CONTACTS</a:t>
                </a:r>
              </a:p>
            </p:txBody>
          </p:sp>
        </p:grpSp>
        <p:grpSp>
          <p:nvGrpSpPr>
            <p:cNvPr id="29" name="Group 239"/>
            <p:cNvGrpSpPr>
              <a:grpSpLocks noChangeAspect="1"/>
            </p:cNvGrpSpPr>
            <p:nvPr/>
          </p:nvGrpSpPr>
          <p:grpSpPr>
            <a:xfrm>
              <a:off x="1246979" y="2536840"/>
              <a:ext cx="552338" cy="431516"/>
              <a:chOff x="4008967" y="3048482"/>
              <a:chExt cx="792480" cy="619127"/>
            </a:xfrm>
          </p:grpSpPr>
          <p:pic>
            <p:nvPicPr>
              <p:cNvPr id="508" name="Picture 3"/>
              <p:cNvPicPr>
                <a:picLocks noChangeArrowheads="1"/>
              </p:cNvPicPr>
              <p:nvPr/>
            </p:nvPicPr>
            <p:blipFill>
              <a:blip r:embed="rId58" cstate="email">
                <a:extLst>
                  <a:ext uri="{28A0092B-C50C-407E-A947-70E740481C1C}">
                    <a14:useLocalDpi xmlns:a14="http://schemas.microsoft.com/office/drawing/2010/main" val="0"/>
                  </a:ext>
                </a:extLst>
              </a:blip>
              <a:stretch>
                <a:fillRect/>
              </a:stretch>
            </p:blipFill>
            <p:spPr bwMode="auto">
              <a:xfrm>
                <a:off x="4053690" y="3248919"/>
                <a:ext cx="711773" cy="418690"/>
              </a:xfrm>
              <a:prstGeom prst="roundRect">
                <a:avLst/>
              </a:prstGeom>
              <a:noFill/>
              <a:ln w="9525">
                <a:noFill/>
                <a:miter lim="800000"/>
                <a:headEnd/>
                <a:tailEnd/>
              </a:ln>
              <a:effectLst/>
              <a:scene3d>
                <a:camera prst="orthographicFront"/>
                <a:lightRig rig="threePt" dir="t"/>
              </a:scene3d>
              <a:sp3d>
                <a:bevelT w="25400" h="25400"/>
              </a:sp3d>
            </p:spPr>
          </p:pic>
          <p:sp>
            <p:nvSpPr>
              <p:cNvPr id="509" name="Rounded Rectangle 508"/>
              <p:cNvSpPr/>
              <p:nvPr/>
            </p:nvSpPr>
            <p:spPr>
              <a:xfrm>
                <a:off x="4053691" y="3048482"/>
                <a:ext cx="711773" cy="581566"/>
              </a:xfrm>
              <a:prstGeom prst="roundRect">
                <a:avLst/>
              </a:prstGeom>
              <a:gradFill flip="none" rotWithShape="1">
                <a:gsLst>
                  <a:gs pos="49000">
                    <a:schemeClr val="bg1">
                      <a:alpha val="0"/>
                    </a:schemeClr>
                  </a:gs>
                  <a:gs pos="91000">
                    <a:schemeClr val="accent1">
                      <a:lumMod val="50000"/>
                    </a:schemeClr>
                  </a:gs>
                  <a:gs pos="50000">
                    <a:schemeClr val="accent1">
                      <a:lumMod val="75000"/>
                    </a:schemeClr>
                  </a:gs>
                </a:gsLst>
                <a:lin ang="16200000" scaled="0"/>
                <a:tileRect/>
              </a:gradFill>
              <a:ln>
                <a:noFill/>
              </a:ln>
              <a:effectLst/>
              <a:scene3d>
                <a:camera prst="orthographicFront"/>
                <a:lightRig rig="threePt" dir="t"/>
              </a:scene3d>
              <a:sp3d>
                <a:bevelT w="38100" h="38100"/>
              </a:sp3d>
            </p:spPr>
            <p:style>
              <a:lnRef idx="2">
                <a:schemeClr val="accent1">
                  <a:shade val="50000"/>
                </a:schemeClr>
              </a:lnRef>
              <a:fillRef idx="1">
                <a:schemeClr val="accent1"/>
              </a:fillRef>
              <a:effectRef idx="0">
                <a:schemeClr val="accent1"/>
              </a:effectRef>
              <a:fontRef idx="minor">
                <a:schemeClr val="lt1"/>
              </a:fontRef>
            </p:style>
            <p:txBody>
              <a:bodyPr lIns="34259" tIns="18288" rIns="34259" bIns="17128" rtlCol="0" anchor="t"/>
              <a:lstStyle/>
              <a:p>
                <a:pPr algn="ctr" fontAlgn="base">
                  <a:lnSpc>
                    <a:spcPct val="90000"/>
                  </a:lnSpc>
                  <a:spcBef>
                    <a:spcPts val="1066"/>
                  </a:spcBef>
                  <a:spcAft>
                    <a:spcPct val="0"/>
                  </a:spcAft>
                  <a:buClr>
                    <a:srgbClr val="667263"/>
                  </a:buClr>
                </a:pPr>
                <a:r>
                  <a:rPr lang="en-US" sz="500" b="1" kern="0" dirty="0">
                    <a:solidFill>
                      <a:srgbClr val="FFFFFF"/>
                    </a:solidFill>
                    <a:cs typeface="Arial" pitchFamily="34" charset="0"/>
                  </a:rPr>
                  <a:t>SAAS HCM</a:t>
                </a:r>
              </a:p>
            </p:txBody>
          </p:sp>
          <p:sp>
            <p:nvSpPr>
              <p:cNvPr id="510" name="TextBox 509"/>
              <p:cNvSpPr txBox="1"/>
              <p:nvPr/>
            </p:nvSpPr>
            <p:spPr>
              <a:xfrm>
                <a:off x="4008967" y="3151258"/>
                <a:ext cx="792480" cy="128890"/>
              </a:xfrm>
              <a:prstGeom prst="rect">
                <a:avLst/>
              </a:prstGeom>
              <a:noFill/>
            </p:spPr>
            <p:txBody>
              <a:bodyPr wrap="square" rtlCol="0">
                <a:spAutoFit/>
              </a:bodyPr>
              <a:lstStyle/>
              <a:p>
                <a:pPr algn="ctr" fontAlgn="base">
                  <a:lnSpc>
                    <a:spcPct val="90000"/>
                  </a:lnSpc>
                  <a:spcBef>
                    <a:spcPct val="50000"/>
                  </a:spcBef>
                  <a:spcAft>
                    <a:spcPct val="0"/>
                  </a:spcAft>
                  <a:buClr>
                    <a:srgbClr val="667263"/>
                  </a:buClr>
                </a:pPr>
                <a:r>
                  <a:rPr lang="en-US" sz="400" b="1" kern="0" dirty="0">
                    <a:solidFill>
                      <a:prstClr val="white"/>
                    </a:solidFill>
                    <a:effectLst>
                      <a:outerShdw blurRad="50800" dist="12700" dir="2700000" algn="tl" rotWithShape="0">
                        <a:srgbClr val="000000">
                          <a:alpha val="34000"/>
                        </a:srgbClr>
                      </a:outerShdw>
                    </a:effectLst>
                    <a:cs typeface="Arial"/>
                  </a:rPr>
                  <a:t>APPROVALS</a:t>
                </a:r>
              </a:p>
            </p:txBody>
          </p:sp>
        </p:grpSp>
        <p:grpSp>
          <p:nvGrpSpPr>
            <p:cNvPr id="30" name="Group 247"/>
            <p:cNvGrpSpPr>
              <a:grpSpLocks noChangeAspect="1"/>
            </p:cNvGrpSpPr>
            <p:nvPr/>
          </p:nvGrpSpPr>
          <p:grpSpPr>
            <a:xfrm>
              <a:off x="3445002" y="2537983"/>
              <a:ext cx="552338" cy="435211"/>
              <a:chOff x="7250430" y="3039962"/>
              <a:chExt cx="792480" cy="624429"/>
            </a:xfrm>
          </p:grpSpPr>
          <p:pic>
            <p:nvPicPr>
              <p:cNvPr id="505" name="Picture 3"/>
              <p:cNvPicPr>
                <a:picLocks noChangeArrowheads="1"/>
              </p:cNvPicPr>
              <p:nvPr/>
            </p:nvPicPr>
            <p:blipFill rotWithShape="1">
              <a:blip r:embed="rId49" cstate="email">
                <a:extLst>
                  <a:ext uri="{28A0092B-C50C-407E-A947-70E740481C1C}">
                    <a14:useLocalDpi xmlns:a14="http://schemas.microsoft.com/office/drawing/2010/main" val="0"/>
                  </a:ext>
                </a:extLst>
              </a:blip>
              <a:srcRect t="-1193"/>
              <a:stretch/>
            </p:blipFill>
            <p:spPr bwMode="auto">
              <a:xfrm>
                <a:off x="7295153" y="3268962"/>
                <a:ext cx="711773" cy="395429"/>
              </a:xfrm>
              <a:prstGeom prst="roundRect">
                <a:avLst/>
              </a:prstGeom>
              <a:noFill/>
              <a:ln w="9525">
                <a:noFill/>
                <a:miter lim="800000"/>
                <a:headEnd/>
                <a:tailEnd/>
              </a:ln>
              <a:effectLst/>
              <a:scene3d>
                <a:camera prst="orthographicFront"/>
                <a:lightRig rig="threePt" dir="t"/>
              </a:scene3d>
              <a:sp3d>
                <a:bevelT w="25400" h="25400"/>
              </a:sp3d>
            </p:spPr>
          </p:pic>
          <p:sp>
            <p:nvSpPr>
              <p:cNvPr id="506" name="Rounded Rectangle 505"/>
              <p:cNvSpPr/>
              <p:nvPr/>
            </p:nvSpPr>
            <p:spPr>
              <a:xfrm>
                <a:off x="7295153" y="3039962"/>
                <a:ext cx="711773" cy="581566"/>
              </a:xfrm>
              <a:prstGeom prst="roundRect">
                <a:avLst/>
              </a:prstGeom>
              <a:gradFill flip="none" rotWithShape="1">
                <a:gsLst>
                  <a:gs pos="49000">
                    <a:schemeClr val="bg1">
                      <a:alpha val="0"/>
                    </a:schemeClr>
                  </a:gs>
                  <a:gs pos="91000">
                    <a:schemeClr val="accent1">
                      <a:lumMod val="50000"/>
                    </a:schemeClr>
                  </a:gs>
                  <a:gs pos="50000">
                    <a:schemeClr val="accent1">
                      <a:lumMod val="75000"/>
                    </a:schemeClr>
                  </a:gs>
                </a:gsLst>
                <a:lin ang="16200000" scaled="0"/>
                <a:tileRect/>
              </a:gradFill>
              <a:ln>
                <a:noFill/>
              </a:ln>
              <a:effectLst/>
              <a:scene3d>
                <a:camera prst="orthographicFront"/>
                <a:lightRig rig="threePt" dir="t"/>
              </a:scene3d>
              <a:sp3d>
                <a:bevelT w="38100" h="38100"/>
              </a:sp3d>
            </p:spPr>
            <p:style>
              <a:lnRef idx="2">
                <a:schemeClr val="accent1">
                  <a:shade val="50000"/>
                </a:schemeClr>
              </a:lnRef>
              <a:fillRef idx="1">
                <a:schemeClr val="accent1"/>
              </a:fillRef>
              <a:effectRef idx="0">
                <a:schemeClr val="accent1"/>
              </a:effectRef>
              <a:fontRef idx="minor">
                <a:schemeClr val="lt1"/>
              </a:fontRef>
            </p:style>
            <p:txBody>
              <a:bodyPr lIns="34259" tIns="18288" rIns="34259" bIns="17128" rtlCol="0" anchor="t"/>
              <a:lstStyle/>
              <a:p>
                <a:pPr algn="ctr" fontAlgn="base">
                  <a:lnSpc>
                    <a:spcPct val="90000"/>
                  </a:lnSpc>
                  <a:spcBef>
                    <a:spcPts val="1066"/>
                  </a:spcBef>
                  <a:spcAft>
                    <a:spcPct val="0"/>
                  </a:spcAft>
                  <a:buClr>
                    <a:srgbClr val="667263"/>
                  </a:buClr>
                </a:pPr>
                <a:r>
                  <a:rPr lang="en-US" sz="500" b="1" kern="0" dirty="0">
                    <a:solidFill>
                      <a:srgbClr val="FFFFFF"/>
                    </a:solidFill>
                    <a:cs typeface="Arial" pitchFamily="34" charset="0"/>
                  </a:rPr>
                  <a:t>SAAS HCM</a:t>
                </a:r>
              </a:p>
            </p:txBody>
          </p:sp>
          <p:sp>
            <p:nvSpPr>
              <p:cNvPr id="507" name="TextBox 506"/>
              <p:cNvSpPr txBox="1"/>
              <p:nvPr/>
            </p:nvSpPr>
            <p:spPr>
              <a:xfrm>
                <a:off x="7250430" y="3142738"/>
                <a:ext cx="792480" cy="128890"/>
              </a:xfrm>
              <a:prstGeom prst="rect">
                <a:avLst/>
              </a:prstGeom>
              <a:noFill/>
            </p:spPr>
            <p:txBody>
              <a:bodyPr wrap="square" rtlCol="0">
                <a:spAutoFit/>
              </a:bodyPr>
              <a:lstStyle/>
              <a:p>
                <a:pPr algn="ctr" fontAlgn="base">
                  <a:lnSpc>
                    <a:spcPct val="90000"/>
                  </a:lnSpc>
                  <a:spcBef>
                    <a:spcPct val="50000"/>
                  </a:spcBef>
                  <a:spcAft>
                    <a:spcPct val="0"/>
                  </a:spcAft>
                  <a:buClr>
                    <a:srgbClr val="667263"/>
                  </a:buClr>
                </a:pPr>
                <a:r>
                  <a:rPr lang="en-US" sz="400" b="1" kern="0" dirty="0">
                    <a:solidFill>
                      <a:prstClr val="white"/>
                    </a:solidFill>
                    <a:effectLst>
                      <a:outerShdw blurRad="50800" dist="12700" dir="2700000" algn="tl" rotWithShape="0">
                        <a:srgbClr val="000000">
                          <a:alpha val="34000"/>
                        </a:srgbClr>
                      </a:outerShdw>
                    </a:effectLst>
                    <a:cs typeface="Arial"/>
                  </a:rPr>
                  <a:t>CANDIDATE SCREENING</a:t>
                </a:r>
              </a:p>
            </p:txBody>
          </p:sp>
        </p:grpSp>
        <p:grpSp>
          <p:nvGrpSpPr>
            <p:cNvPr id="31" name="Group 210"/>
            <p:cNvGrpSpPr>
              <a:grpSpLocks noChangeAspect="1"/>
            </p:cNvGrpSpPr>
            <p:nvPr/>
          </p:nvGrpSpPr>
          <p:grpSpPr>
            <a:xfrm>
              <a:off x="3448543" y="1545464"/>
              <a:ext cx="552338" cy="433234"/>
              <a:chOff x="788670" y="1880082"/>
              <a:chExt cx="792480" cy="621592"/>
            </a:xfrm>
          </p:grpSpPr>
          <p:pic>
            <p:nvPicPr>
              <p:cNvPr id="502" name="Picture 3"/>
              <p:cNvPicPr>
                <a:picLocks noChangeArrowheads="1"/>
              </p:cNvPicPr>
              <p:nvPr/>
            </p:nvPicPr>
            <p:blipFill rotWithShape="1">
              <a:blip r:embed="rId15" cstate="email">
                <a:extLst>
                  <a:ext uri="{28A0092B-C50C-407E-A947-70E740481C1C}">
                    <a14:useLocalDpi xmlns:a14="http://schemas.microsoft.com/office/drawing/2010/main" val="0"/>
                  </a:ext>
                </a:extLst>
              </a:blip>
              <a:srcRect/>
              <a:stretch/>
            </p:blipFill>
            <p:spPr bwMode="auto">
              <a:xfrm>
                <a:off x="833393" y="2135717"/>
                <a:ext cx="711773" cy="365957"/>
              </a:xfrm>
              <a:prstGeom prst="roundRect">
                <a:avLst/>
              </a:prstGeom>
              <a:noFill/>
              <a:ln w="9525">
                <a:noFill/>
                <a:miter lim="800000"/>
                <a:headEnd/>
                <a:tailEnd/>
              </a:ln>
              <a:effectLst/>
              <a:scene3d>
                <a:camera prst="orthographicFront"/>
                <a:lightRig rig="threePt" dir="t"/>
              </a:scene3d>
              <a:sp3d>
                <a:bevelT w="25400" h="25400"/>
              </a:sp3d>
            </p:spPr>
          </p:pic>
          <p:sp>
            <p:nvSpPr>
              <p:cNvPr id="503" name="Rounded Rectangle 502"/>
              <p:cNvSpPr/>
              <p:nvPr/>
            </p:nvSpPr>
            <p:spPr>
              <a:xfrm>
                <a:off x="833394" y="1880082"/>
                <a:ext cx="711773" cy="581566"/>
              </a:xfrm>
              <a:prstGeom prst="roundRect">
                <a:avLst/>
              </a:prstGeom>
              <a:gradFill flip="none" rotWithShape="1">
                <a:gsLst>
                  <a:gs pos="49000">
                    <a:schemeClr val="bg1">
                      <a:alpha val="0"/>
                    </a:schemeClr>
                  </a:gs>
                  <a:gs pos="91000">
                    <a:schemeClr val="accent1">
                      <a:lumMod val="50000"/>
                    </a:schemeClr>
                  </a:gs>
                  <a:gs pos="50000">
                    <a:schemeClr val="accent1">
                      <a:lumMod val="75000"/>
                    </a:schemeClr>
                  </a:gs>
                </a:gsLst>
                <a:lin ang="16200000" scaled="0"/>
                <a:tileRect/>
              </a:gradFill>
              <a:ln>
                <a:noFill/>
              </a:ln>
              <a:effectLst/>
              <a:scene3d>
                <a:camera prst="orthographicFront"/>
                <a:lightRig rig="threePt" dir="t"/>
              </a:scene3d>
              <a:sp3d>
                <a:bevelT w="38100" h="38100"/>
              </a:sp3d>
            </p:spPr>
            <p:style>
              <a:lnRef idx="2">
                <a:schemeClr val="accent1">
                  <a:shade val="50000"/>
                </a:schemeClr>
              </a:lnRef>
              <a:fillRef idx="1">
                <a:schemeClr val="accent1"/>
              </a:fillRef>
              <a:effectRef idx="0">
                <a:schemeClr val="accent1"/>
              </a:effectRef>
              <a:fontRef idx="minor">
                <a:schemeClr val="lt1"/>
              </a:fontRef>
            </p:style>
            <p:txBody>
              <a:bodyPr lIns="34259" tIns="18288" rIns="34259" bIns="17128" rtlCol="0" anchor="t"/>
              <a:lstStyle/>
              <a:p>
                <a:pPr algn="ctr" fontAlgn="base">
                  <a:lnSpc>
                    <a:spcPct val="90000"/>
                  </a:lnSpc>
                  <a:spcBef>
                    <a:spcPts val="1066"/>
                  </a:spcBef>
                  <a:spcAft>
                    <a:spcPct val="0"/>
                  </a:spcAft>
                  <a:buClr>
                    <a:srgbClr val="667263"/>
                  </a:buClr>
                </a:pPr>
                <a:r>
                  <a:rPr lang="en-US" sz="500" b="1" kern="0" dirty="0">
                    <a:solidFill>
                      <a:srgbClr val="FFFFFF"/>
                    </a:solidFill>
                    <a:cs typeface="Arial" pitchFamily="34" charset="0"/>
                  </a:rPr>
                  <a:t>JD Edwards</a:t>
                </a:r>
              </a:p>
            </p:txBody>
          </p:sp>
          <p:sp>
            <p:nvSpPr>
              <p:cNvPr id="504" name="TextBox 503"/>
              <p:cNvSpPr txBox="1"/>
              <p:nvPr/>
            </p:nvSpPr>
            <p:spPr>
              <a:xfrm>
                <a:off x="788670" y="1982858"/>
                <a:ext cx="792480" cy="128890"/>
              </a:xfrm>
              <a:prstGeom prst="rect">
                <a:avLst/>
              </a:prstGeom>
              <a:noFill/>
            </p:spPr>
            <p:txBody>
              <a:bodyPr wrap="square" rtlCol="0">
                <a:spAutoFit/>
              </a:bodyPr>
              <a:lstStyle/>
              <a:p>
                <a:pPr algn="ctr" fontAlgn="base">
                  <a:lnSpc>
                    <a:spcPct val="90000"/>
                  </a:lnSpc>
                  <a:spcBef>
                    <a:spcPct val="50000"/>
                  </a:spcBef>
                  <a:spcAft>
                    <a:spcPct val="0"/>
                  </a:spcAft>
                  <a:buClr>
                    <a:srgbClr val="667263"/>
                  </a:buClr>
                </a:pPr>
                <a:r>
                  <a:rPr lang="en-US" sz="400" b="1" kern="0" dirty="0">
                    <a:solidFill>
                      <a:prstClr val="white"/>
                    </a:solidFill>
                    <a:effectLst>
                      <a:outerShdw blurRad="50800" dist="12700" dir="2700000" algn="tl" rotWithShape="0">
                        <a:srgbClr val="000000">
                          <a:alpha val="34000"/>
                        </a:srgbClr>
                      </a:outerShdw>
                    </a:effectLst>
                    <a:cs typeface="Arial"/>
                  </a:rPr>
                  <a:t>EXPENSES</a:t>
                </a:r>
              </a:p>
            </p:txBody>
          </p:sp>
        </p:grpSp>
        <p:grpSp>
          <p:nvGrpSpPr>
            <p:cNvPr id="64" name="Group 235"/>
            <p:cNvGrpSpPr>
              <a:grpSpLocks noChangeAspect="1"/>
            </p:cNvGrpSpPr>
            <p:nvPr/>
          </p:nvGrpSpPr>
          <p:grpSpPr>
            <a:xfrm>
              <a:off x="142302" y="2536840"/>
              <a:ext cx="552338" cy="437103"/>
              <a:chOff x="762000" y="3804132"/>
              <a:chExt cx="792480" cy="627144"/>
            </a:xfrm>
          </p:grpSpPr>
          <p:pic>
            <p:nvPicPr>
              <p:cNvPr id="499" name="Picture 3"/>
              <p:cNvPicPr>
                <a:picLocks noChangeArrowheads="1"/>
              </p:cNvPicPr>
              <p:nvPr/>
            </p:nvPicPr>
            <p:blipFill rotWithShape="1">
              <a:blip r:embed="rId22" cstate="email">
                <a:extLst>
                  <a:ext uri="{28A0092B-C50C-407E-A947-70E740481C1C}">
                    <a14:useLocalDpi xmlns:a14="http://schemas.microsoft.com/office/drawing/2010/main" val="0"/>
                  </a:ext>
                </a:extLst>
              </a:blip>
              <a:srcRect/>
              <a:stretch/>
            </p:blipFill>
            <p:spPr bwMode="auto">
              <a:xfrm>
                <a:off x="806723" y="4061884"/>
                <a:ext cx="711773" cy="369392"/>
              </a:xfrm>
              <a:prstGeom prst="roundRect">
                <a:avLst/>
              </a:prstGeom>
              <a:noFill/>
              <a:ln w="9525">
                <a:noFill/>
                <a:miter lim="800000"/>
                <a:headEnd/>
                <a:tailEnd/>
              </a:ln>
              <a:effectLst/>
              <a:scene3d>
                <a:camera prst="orthographicFront"/>
                <a:lightRig rig="threePt" dir="t"/>
              </a:scene3d>
              <a:sp3d>
                <a:bevelT w="25400" h="25400"/>
              </a:sp3d>
            </p:spPr>
          </p:pic>
          <p:sp>
            <p:nvSpPr>
              <p:cNvPr id="500" name="Rounded Rectangle 499"/>
              <p:cNvSpPr/>
              <p:nvPr/>
            </p:nvSpPr>
            <p:spPr>
              <a:xfrm>
                <a:off x="806724" y="3804132"/>
                <a:ext cx="711773" cy="581566"/>
              </a:xfrm>
              <a:prstGeom prst="roundRect">
                <a:avLst/>
              </a:prstGeom>
              <a:gradFill flip="none" rotWithShape="1">
                <a:gsLst>
                  <a:gs pos="49000">
                    <a:schemeClr val="bg1">
                      <a:alpha val="0"/>
                    </a:schemeClr>
                  </a:gs>
                  <a:gs pos="91000">
                    <a:schemeClr val="accent1">
                      <a:lumMod val="50000"/>
                    </a:schemeClr>
                  </a:gs>
                  <a:gs pos="50000">
                    <a:schemeClr val="accent1">
                      <a:lumMod val="75000"/>
                    </a:schemeClr>
                  </a:gs>
                </a:gsLst>
                <a:lin ang="16200000" scaled="0"/>
                <a:tileRect/>
              </a:gradFill>
              <a:ln>
                <a:noFill/>
              </a:ln>
              <a:effectLst/>
              <a:scene3d>
                <a:camera prst="orthographicFront"/>
                <a:lightRig rig="threePt" dir="t"/>
              </a:scene3d>
              <a:sp3d>
                <a:bevelT w="38100" h="38100"/>
              </a:sp3d>
            </p:spPr>
            <p:style>
              <a:lnRef idx="2">
                <a:schemeClr val="accent1">
                  <a:shade val="50000"/>
                </a:schemeClr>
              </a:lnRef>
              <a:fillRef idx="1">
                <a:schemeClr val="accent1"/>
              </a:fillRef>
              <a:effectRef idx="0">
                <a:schemeClr val="accent1"/>
              </a:effectRef>
              <a:fontRef idx="minor">
                <a:schemeClr val="lt1"/>
              </a:fontRef>
            </p:style>
            <p:txBody>
              <a:bodyPr lIns="34259" tIns="18288" rIns="34259" bIns="17128" rtlCol="0" anchor="t"/>
              <a:lstStyle/>
              <a:p>
                <a:pPr algn="ctr" fontAlgn="base">
                  <a:lnSpc>
                    <a:spcPct val="90000"/>
                  </a:lnSpc>
                  <a:spcBef>
                    <a:spcPts val="1066"/>
                  </a:spcBef>
                  <a:spcAft>
                    <a:spcPct val="0"/>
                  </a:spcAft>
                  <a:buClr>
                    <a:srgbClr val="667263"/>
                  </a:buClr>
                </a:pPr>
                <a:r>
                  <a:rPr lang="en-US" sz="500" b="1" kern="0" dirty="0">
                    <a:solidFill>
                      <a:srgbClr val="FFFFFF"/>
                    </a:solidFill>
                    <a:cs typeface="Arial" pitchFamily="34" charset="0"/>
                  </a:rPr>
                  <a:t>SAAS HCM</a:t>
                </a:r>
              </a:p>
            </p:txBody>
          </p:sp>
          <p:sp>
            <p:nvSpPr>
              <p:cNvPr id="501" name="TextBox 500"/>
              <p:cNvSpPr txBox="1"/>
              <p:nvPr/>
            </p:nvSpPr>
            <p:spPr>
              <a:xfrm>
                <a:off x="762000" y="3906906"/>
                <a:ext cx="792480" cy="128890"/>
              </a:xfrm>
              <a:prstGeom prst="rect">
                <a:avLst/>
              </a:prstGeom>
              <a:noFill/>
            </p:spPr>
            <p:txBody>
              <a:bodyPr wrap="square" rtlCol="0">
                <a:spAutoFit/>
              </a:bodyPr>
              <a:lstStyle/>
              <a:p>
                <a:pPr algn="ctr" fontAlgn="base">
                  <a:lnSpc>
                    <a:spcPct val="90000"/>
                  </a:lnSpc>
                  <a:spcBef>
                    <a:spcPct val="50000"/>
                  </a:spcBef>
                  <a:spcAft>
                    <a:spcPct val="0"/>
                  </a:spcAft>
                  <a:buClr>
                    <a:srgbClr val="667263"/>
                  </a:buClr>
                </a:pPr>
                <a:r>
                  <a:rPr lang="en-US" sz="400" b="1" kern="0" dirty="0">
                    <a:solidFill>
                      <a:prstClr val="white"/>
                    </a:solidFill>
                    <a:effectLst>
                      <a:outerShdw blurRad="50800" dist="12700" dir="2700000" algn="tl" rotWithShape="0">
                        <a:srgbClr val="000000">
                          <a:alpha val="34000"/>
                        </a:srgbClr>
                      </a:outerShdw>
                    </a:effectLst>
                    <a:cs typeface="Arial"/>
                  </a:rPr>
                  <a:t>COMPANY DIRECTORY</a:t>
                </a:r>
              </a:p>
            </p:txBody>
          </p:sp>
        </p:grpSp>
        <p:grpSp>
          <p:nvGrpSpPr>
            <p:cNvPr id="65" name="Group 242"/>
            <p:cNvGrpSpPr>
              <a:grpSpLocks noChangeAspect="1"/>
            </p:cNvGrpSpPr>
            <p:nvPr/>
          </p:nvGrpSpPr>
          <p:grpSpPr>
            <a:xfrm>
              <a:off x="1797547" y="2536840"/>
              <a:ext cx="552338" cy="436183"/>
              <a:chOff x="1570990" y="3804132"/>
              <a:chExt cx="792480" cy="625824"/>
            </a:xfrm>
          </p:grpSpPr>
          <p:pic>
            <p:nvPicPr>
              <p:cNvPr id="496" name="Picture 3"/>
              <p:cNvPicPr>
                <a:picLocks noChangeArrowheads="1"/>
              </p:cNvPicPr>
              <p:nvPr/>
            </p:nvPicPr>
            <p:blipFill rotWithShape="1">
              <a:blip r:embed="rId23" cstate="email">
                <a:extLst>
                  <a:ext uri="{28A0092B-C50C-407E-A947-70E740481C1C}">
                    <a14:useLocalDpi xmlns:a14="http://schemas.microsoft.com/office/drawing/2010/main" val="0"/>
                  </a:ext>
                </a:extLst>
              </a:blip>
              <a:srcRect/>
              <a:stretch/>
            </p:blipFill>
            <p:spPr bwMode="auto">
              <a:xfrm>
                <a:off x="1615713" y="4053417"/>
                <a:ext cx="711773" cy="376539"/>
              </a:xfrm>
              <a:prstGeom prst="roundRect">
                <a:avLst/>
              </a:prstGeom>
              <a:noFill/>
              <a:ln w="9525">
                <a:noFill/>
                <a:miter lim="800000"/>
                <a:headEnd/>
                <a:tailEnd/>
              </a:ln>
              <a:effectLst/>
              <a:scene3d>
                <a:camera prst="orthographicFront"/>
                <a:lightRig rig="threePt" dir="t"/>
              </a:scene3d>
              <a:sp3d>
                <a:bevelT w="25400" h="25400"/>
              </a:sp3d>
            </p:spPr>
          </p:pic>
          <p:sp>
            <p:nvSpPr>
              <p:cNvPr id="497" name="Rounded Rectangle 496"/>
              <p:cNvSpPr/>
              <p:nvPr/>
            </p:nvSpPr>
            <p:spPr>
              <a:xfrm>
                <a:off x="1615714" y="3804132"/>
                <a:ext cx="711773" cy="581566"/>
              </a:xfrm>
              <a:prstGeom prst="roundRect">
                <a:avLst/>
              </a:prstGeom>
              <a:gradFill flip="none" rotWithShape="1">
                <a:gsLst>
                  <a:gs pos="49000">
                    <a:schemeClr val="bg1">
                      <a:alpha val="0"/>
                    </a:schemeClr>
                  </a:gs>
                  <a:gs pos="91000">
                    <a:schemeClr val="accent1">
                      <a:lumMod val="50000"/>
                    </a:schemeClr>
                  </a:gs>
                  <a:gs pos="50000">
                    <a:schemeClr val="accent1">
                      <a:lumMod val="75000"/>
                    </a:schemeClr>
                  </a:gs>
                </a:gsLst>
                <a:lin ang="16200000" scaled="0"/>
                <a:tileRect/>
              </a:gradFill>
              <a:ln>
                <a:noFill/>
              </a:ln>
              <a:effectLst/>
              <a:scene3d>
                <a:camera prst="orthographicFront"/>
                <a:lightRig rig="threePt" dir="t"/>
              </a:scene3d>
              <a:sp3d>
                <a:bevelT w="38100" h="38100"/>
              </a:sp3d>
            </p:spPr>
            <p:style>
              <a:lnRef idx="2">
                <a:schemeClr val="accent1">
                  <a:shade val="50000"/>
                </a:schemeClr>
              </a:lnRef>
              <a:fillRef idx="1">
                <a:schemeClr val="accent1"/>
              </a:fillRef>
              <a:effectRef idx="0">
                <a:schemeClr val="accent1"/>
              </a:effectRef>
              <a:fontRef idx="minor">
                <a:schemeClr val="lt1"/>
              </a:fontRef>
            </p:style>
            <p:txBody>
              <a:bodyPr lIns="34259" tIns="18288" rIns="34259" bIns="17128" rtlCol="0" anchor="t"/>
              <a:lstStyle/>
              <a:p>
                <a:pPr algn="ctr" fontAlgn="base">
                  <a:lnSpc>
                    <a:spcPct val="90000"/>
                  </a:lnSpc>
                  <a:spcBef>
                    <a:spcPts val="1066"/>
                  </a:spcBef>
                  <a:spcAft>
                    <a:spcPct val="0"/>
                  </a:spcAft>
                  <a:buClr>
                    <a:srgbClr val="667263"/>
                  </a:buClr>
                </a:pPr>
                <a:r>
                  <a:rPr lang="en-US" sz="500" b="1" kern="0" dirty="0">
                    <a:solidFill>
                      <a:srgbClr val="FFFFFF"/>
                    </a:solidFill>
                    <a:cs typeface="Arial" pitchFamily="34" charset="0"/>
                  </a:rPr>
                  <a:t>SAAS HCM</a:t>
                </a:r>
              </a:p>
            </p:txBody>
          </p:sp>
          <p:sp>
            <p:nvSpPr>
              <p:cNvPr id="498" name="TextBox 497"/>
              <p:cNvSpPr txBox="1"/>
              <p:nvPr/>
            </p:nvSpPr>
            <p:spPr>
              <a:xfrm>
                <a:off x="1570990" y="3906906"/>
                <a:ext cx="792480" cy="128890"/>
              </a:xfrm>
              <a:prstGeom prst="rect">
                <a:avLst/>
              </a:prstGeom>
              <a:noFill/>
            </p:spPr>
            <p:txBody>
              <a:bodyPr wrap="square" rtlCol="0">
                <a:spAutoFit/>
              </a:bodyPr>
              <a:lstStyle/>
              <a:p>
                <a:pPr algn="ctr" fontAlgn="base">
                  <a:lnSpc>
                    <a:spcPct val="90000"/>
                  </a:lnSpc>
                  <a:spcBef>
                    <a:spcPct val="50000"/>
                  </a:spcBef>
                  <a:spcAft>
                    <a:spcPct val="0"/>
                  </a:spcAft>
                  <a:buClr>
                    <a:srgbClr val="667263"/>
                  </a:buClr>
                </a:pPr>
                <a:r>
                  <a:rPr lang="en-US" sz="400" b="1" kern="0" dirty="0">
                    <a:solidFill>
                      <a:prstClr val="white"/>
                    </a:solidFill>
                    <a:effectLst>
                      <a:outerShdw blurRad="50800" dist="12700" dir="2700000" algn="tl" rotWithShape="0">
                        <a:srgbClr val="000000">
                          <a:alpha val="34000"/>
                        </a:srgbClr>
                      </a:outerShdw>
                    </a:effectLst>
                    <a:cs typeface="Arial"/>
                  </a:rPr>
                  <a:t>RECRUITING</a:t>
                </a:r>
              </a:p>
            </p:txBody>
          </p:sp>
        </p:grpSp>
        <p:grpSp>
          <p:nvGrpSpPr>
            <p:cNvPr id="66" name="Group 255"/>
            <p:cNvGrpSpPr>
              <a:grpSpLocks noChangeAspect="1"/>
            </p:cNvGrpSpPr>
            <p:nvPr/>
          </p:nvGrpSpPr>
          <p:grpSpPr>
            <a:xfrm>
              <a:off x="142302" y="1545464"/>
              <a:ext cx="552338" cy="436118"/>
              <a:chOff x="5787390" y="1213332"/>
              <a:chExt cx="792480" cy="625730"/>
            </a:xfrm>
          </p:grpSpPr>
          <p:pic>
            <p:nvPicPr>
              <p:cNvPr id="493" name="Picture 3"/>
              <p:cNvPicPr>
                <a:picLocks noChangeArrowheads="1"/>
              </p:cNvPicPr>
              <p:nvPr/>
            </p:nvPicPr>
            <p:blipFill rotWithShape="1">
              <a:blip r:embed="rId24" cstate="email">
                <a:extLst>
                  <a:ext uri="{28A0092B-C50C-407E-A947-70E740481C1C}">
                    <a14:useLocalDpi xmlns:a14="http://schemas.microsoft.com/office/drawing/2010/main" val="0"/>
                  </a:ext>
                </a:extLst>
              </a:blip>
              <a:srcRect t="-4808"/>
              <a:stretch/>
            </p:blipFill>
            <p:spPr bwMode="auto">
              <a:xfrm>
                <a:off x="5832113" y="1373716"/>
                <a:ext cx="711773" cy="465346"/>
              </a:xfrm>
              <a:prstGeom prst="roundRect">
                <a:avLst/>
              </a:prstGeom>
              <a:noFill/>
              <a:ln w="9525">
                <a:noFill/>
                <a:miter lim="800000"/>
                <a:headEnd/>
                <a:tailEnd/>
              </a:ln>
              <a:effectLst/>
              <a:scene3d>
                <a:camera prst="orthographicFront"/>
                <a:lightRig rig="threePt" dir="t"/>
              </a:scene3d>
              <a:sp3d>
                <a:bevelT w="25400" h="25400"/>
              </a:sp3d>
            </p:spPr>
          </p:pic>
          <p:sp>
            <p:nvSpPr>
              <p:cNvPr id="494" name="Rounded Rectangle 493"/>
              <p:cNvSpPr/>
              <p:nvPr/>
            </p:nvSpPr>
            <p:spPr>
              <a:xfrm>
                <a:off x="5832114" y="1213332"/>
                <a:ext cx="711773" cy="581566"/>
              </a:xfrm>
              <a:prstGeom prst="roundRect">
                <a:avLst/>
              </a:prstGeom>
              <a:gradFill flip="none" rotWithShape="1">
                <a:gsLst>
                  <a:gs pos="49000">
                    <a:schemeClr val="bg1">
                      <a:alpha val="0"/>
                    </a:schemeClr>
                  </a:gs>
                  <a:gs pos="91000">
                    <a:schemeClr val="accent1">
                      <a:lumMod val="50000"/>
                    </a:schemeClr>
                  </a:gs>
                  <a:gs pos="50000">
                    <a:schemeClr val="accent1">
                      <a:lumMod val="75000"/>
                    </a:schemeClr>
                  </a:gs>
                </a:gsLst>
                <a:lin ang="16200000" scaled="0"/>
                <a:tileRect/>
              </a:gradFill>
              <a:ln>
                <a:noFill/>
              </a:ln>
              <a:effectLst/>
              <a:scene3d>
                <a:camera prst="orthographicFront"/>
                <a:lightRig rig="threePt" dir="t"/>
              </a:scene3d>
              <a:sp3d>
                <a:bevelT w="38100" h="38100"/>
              </a:sp3d>
            </p:spPr>
            <p:style>
              <a:lnRef idx="2">
                <a:schemeClr val="accent1">
                  <a:shade val="50000"/>
                </a:schemeClr>
              </a:lnRef>
              <a:fillRef idx="1">
                <a:schemeClr val="accent1"/>
              </a:fillRef>
              <a:effectRef idx="0">
                <a:schemeClr val="accent1"/>
              </a:effectRef>
              <a:fontRef idx="minor">
                <a:schemeClr val="lt1"/>
              </a:fontRef>
            </p:style>
            <p:txBody>
              <a:bodyPr lIns="34259" tIns="18288" rIns="34259" bIns="17128" rtlCol="0" anchor="t"/>
              <a:lstStyle/>
              <a:p>
                <a:pPr algn="ctr" fontAlgn="base">
                  <a:lnSpc>
                    <a:spcPct val="90000"/>
                  </a:lnSpc>
                  <a:spcBef>
                    <a:spcPts val="1066"/>
                  </a:spcBef>
                  <a:spcAft>
                    <a:spcPct val="0"/>
                  </a:spcAft>
                  <a:buClr>
                    <a:srgbClr val="667263"/>
                  </a:buClr>
                </a:pPr>
                <a:r>
                  <a:rPr lang="en-US" sz="500" b="1" kern="0" dirty="0">
                    <a:solidFill>
                      <a:srgbClr val="FFFFFF"/>
                    </a:solidFill>
                    <a:cs typeface="Arial" pitchFamily="34" charset="0"/>
                  </a:rPr>
                  <a:t>Siebel CRM</a:t>
                </a:r>
              </a:p>
            </p:txBody>
          </p:sp>
          <p:sp>
            <p:nvSpPr>
              <p:cNvPr id="495" name="TextBox 494"/>
              <p:cNvSpPr txBox="1"/>
              <p:nvPr/>
            </p:nvSpPr>
            <p:spPr>
              <a:xfrm>
                <a:off x="5787390" y="1316108"/>
                <a:ext cx="792480" cy="128890"/>
              </a:xfrm>
              <a:prstGeom prst="rect">
                <a:avLst/>
              </a:prstGeom>
              <a:noFill/>
            </p:spPr>
            <p:txBody>
              <a:bodyPr wrap="square" rtlCol="0">
                <a:spAutoFit/>
              </a:bodyPr>
              <a:lstStyle/>
              <a:p>
                <a:pPr algn="ctr" fontAlgn="base">
                  <a:lnSpc>
                    <a:spcPct val="90000"/>
                  </a:lnSpc>
                  <a:spcBef>
                    <a:spcPct val="50000"/>
                  </a:spcBef>
                  <a:spcAft>
                    <a:spcPct val="0"/>
                  </a:spcAft>
                  <a:buClr>
                    <a:srgbClr val="667263"/>
                  </a:buClr>
                </a:pPr>
                <a:r>
                  <a:rPr lang="en-US" sz="400" b="1" kern="0" dirty="0">
                    <a:solidFill>
                      <a:prstClr val="white"/>
                    </a:solidFill>
                    <a:effectLst>
                      <a:outerShdw blurRad="50800" dist="12700" dir="2700000" algn="tl" rotWithShape="0">
                        <a:srgbClr val="000000">
                          <a:alpha val="34000"/>
                        </a:srgbClr>
                      </a:outerShdw>
                    </a:effectLst>
                    <a:cs typeface="Arial"/>
                  </a:rPr>
                  <a:t>SERVICE ORDERS</a:t>
                </a:r>
              </a:p>
            </p:txBody>
          </p:sp>
        </p:grpSp>
        <p:grpSp>
          <p:nvGrpSpPr>
            <p:cNvPr id="70" name="Group 218"/>
            <p:cNvGrpSpPr>
              <a:grpSpLocks noChangeAspect="1"/>
            </p:cNvGrpSpPr>
            <p:nvPr/>
          </p:nvGrpSpPr>
          <p:grpSpPr>
            <a:xfrm>
              <a:off x="696411" y="2041152"/>
              <a:ext cx="552338" cy="436184"/>
              <a:chOff x="3205480" y="3804132"/>
              <a:chExt cx="792480" cy="625825"/>
            </a:xfrm>
          </p:grpSpPr>
          <p:pic>
            <p:nvPicPr>
              <p:cNvPr id="490" name="Picture 3"/>
              <p:cNvPicPr>
                <a:picLocks noChangeArrowheads="1"/>
              </p:cNvPicPr>
              <p:nvPr/>
            </p:nvPicPr>
            <p:blipFill rotWithShape="1">
              <a:blip r:embed="rId59" cstate="email">
                <a:extLst>
                  <a:ext uri="{28A0092B-C50C-407E-A947-70E740481C1C}">
                    <a14:useLocalDpi xmlns:a14="http://schemas.microsoft.com/office/drawing/2010/main" val="0"/>
                  </a:ext>
                </a:extLst>
              </a:blip>
              <a:srcRect t="-6788"/>
              <a:stretch/>
            </p:blipFill>
            <p:spPr bwMode="auto">
              <a:xfrm>
                <a:off x="3250203" y="4028017"/>
                <a:ext cx="711773" cy="401940"/>
              </a:xfrm>
              <a:prstGeom prst="roundRect">
                <a:avLst/>
              </a:prstGeom>
              <a:noFill/>
              <a:ln w="9525">
                <a:noFill/>
                <a:miter lim="800000"/>
                <a:headEnd/>
                <a:tailEnd/>
              </a:ln>
              <a:effectLst/>
              <a:scene3d>
                <a:camera prst="orthographicFront"/>
                <a:lightRig rig="threePt" dir="t"/>
              </a:scene3d>
              <a:sp3d>
                <a:bevelT w="25400" h="25400"/>
              </a:sp3d>
            </p:spPr>
          </p:pic>
          <p:sp>
            <p:nvSpPr>
              <p:cNvPr id="491" name="Rounded Rectangle 490"/>
              <p:cNvSpPr/>
              <p:nvPr/>
            </p:nvSpPr>
            <p:spPr>
              <a:xfrm>
                <a:off x="3250204" y="3804132"/>
                <a:ext cx="711773" cy="581566"/>
              </a:xfrm>
              <a:prstGeom prst="roundRect">
                <a:avLst/>
              </a:prstGeom>
              <a:gradFill flip="none" rotWithShape="1">
                <a:gsLst>
                  <a:gs pos="49000">
                    <a:schemeClr val="bg1">
                      <a:alpha val="0"/>
                    </a:schemeClr>
                  </a:gs>
                  <a:gs pos="91000">
                    <a:schemeClr val="accent1">
                      <a:lumMod val="50000"/>
                    </a:schemeClr>
                  </a:gs>
                  <a:gs pos="50000">
                    <a:schemeClr val="accent1">
                      <a:lumMod val="75000"/>
                    </a:schemeClr>
                  </a:gs>
                </a:gsLst>
                <a:lin ang="16200000" scaled="0"/>
                <a:tileRect/>
              </a:gradFill>
              <a:ln>
                <a:noFill/>
              </a:ln>
              <a:effectLst/>
              <a:scene3d>
                <a:camera prst="orthographicFront"/>
                <a:lightRig rig="threePt" dir="t"/>
              </a:scene3d>
              <a:sp3d>
                <a:bevelT w="38100" h="38100"/>
              </a:sp3d>
            </p:spPr>
            <p:style>
              <a:lnRef idx="2">
                <a:schemeClr val="accent1">
                  <a:shade val="50000"/>
                </a:schemeClr>
              </a:lnRef>
              <a:fillRef idx="1">
                <a:schemeClr val="accent1"/>
              </a:fillRef>
              <a:effectRef idx="0">
                <a:schemeClr val="accent1"/>
              </a:effectRef>
              <a:fontRef idx="minor">
                <a:schemeClr val="lt1"/>
              </a:fontRef>
            </p:style>
            <p:txBody>
              <a:bodyPr lIns="34259" tIns="18288" rIns="34259" bIns="17128" rtlCol="0" anchor="t"/>
              <a:lstStyle/>
              <a:p>
                <a:pPr algn="ctr" fontAlgn="base">
                  <a:lnSpc>
                    <a:spcPct val="90000"/>
                  </a:lnSpc>
                  <a:spcBef>
                    <a:spcPts val="1066"/>
                  </a:spcBef>
                  <a:spcAft>
                    <a:spcPct val="0"/>
                  </a:spcAft>
                  <a:buClr>
                    <a:srgbClr val="667263"/>
                  </a:buClr>
                </a:pPr>
                <a:r>
                  <a:rPr lang="en-US" sz="500" b="1" kern="0" dirty="0">
                    <a:solidFill>
                      <a:srgbClr val="FFFFFF"/>
                    </a:solidFill>
                    <a:cs typeface="Arial" pitchFamily="34" charset="0"/>
                  </a:rPr>
                  <a:t>JD Edwards</a:t>
                </a:r>
              </a:p>
            </p:txBody>
          </p:sp>
          <p:sp>
            <p:nvSpPr>
              <p:cNvPr id="492" name="TextBox 491"/>
              <p:cNvSpPr txBox="1"/>
              <p:nvPr/>
            </p:nvSpPr>
            <p:spPr>
              <a:xfrm>
                <a:off x="3205480" y="3906908"/>
                <a:ext cx="792480" cy="128890"/>
              </a:xfrm>
              <a:prstGeom prst="rect">
                <a:avLst/>
              </a:prstGeom>
              <a:noFill/>
            </p:spPr>
            <p:txBody>
              <a:bodyPr wrap="square" rtlCol="0">
                <a:spAutoFit/>
              </a:bodyPr>
              <a:lstStyle/>
              <a:p>
                <a:pPr algn="ctr" fontAlgn="base">
                  <a:lnSpc>
                    <a:spcPct val="90000"/>
                  </a:lnSpc>
                  <a:spcBef>
                    <a:spcPct val="50000"/>
                  </a:spcBef>
                  <a:spcAft>
                    <a:spcPct val="0"/>
                  </a:spcAft>
                  <a:buClr>
                    <a:srgbClr val="667263"/>
                  </a:buClr>
                </a:pPr>
                <a:r>
                  <a:rPr lang="en-US" sz="400" b="1" kern="0" dirty="0">
                    <a:solidFill>
                      <a:prstClr val="white"/>
                    </a:solidFill>
                    <a:effectLst>
                      <a:outerShdw blurRad="50800" dist="12700" dir="2700000" algn="tl" rotWithShape="0">
                        <a:srgbClr val="000000">
                          <a:alpha val="34000"/>
                        </a:srgbClr>
                      </a:outerShdw>
                    </a:effectLst>
                    <a:cs typeface="Arial"/>
                  </a:rPr>
                  <a:t>PO APPROVAL</a:t>
                </a:r>
              </a:p>
            </p:txBody>
          </p:sp>
        </p:grpSp>
        <p:grpSp>
          <p:nvGrpSpPr>
            <p:cNvPr id="71" name="Group 214"/>
            <p:cNvGrpSpPr>
              <a:grpSpLocks noChangeAspect="1"/>
            </p:cNvGrpSpPr>
            <p:nvPr/>
          </p:nvGrpSpPr>
          <p:grpSpPr>
            <a:xfrm>
              <a:off x="142302" y="2041151"/>
              <a:ext cx="552338" cy="437491"/>
              <a:chOff x="1691217" y="1848332"/>
              <a:chExt cx="792480" cy="627701"/>
            </a:xfrm>
          </p:grpSpPr>
          <p:pic>
            <p:nvPicPr>
              <p:cNvPr id="487" name="Picture 3"/>
              <p:cNvPicPr>
                <a:picLocks noChangeArrowheads="1"/>
              </p:cNvPicPr>
              <p:nvPr/>
            </p:nvPicPr>
            <p:blipFill rotWithShape="1">
              <a:blip r:embed="rId26" cstate="email">
                <a:extLst>
                  <a:ext uri="{28A0092B-C50C-407E-A947-70E740481C1C}">
                    <a14:useLocalDpi xmlns:a14="http://schemas.microsoft.com/office/drawing/2010/main" val="0"/>
                  </a:ext>
                </a:extLst>
              </a:blip>
              <a:srcRect/>
              <a:stretch/>
            </p:blipFill>
            <p:spPr bwMode="auto">
              <a:xfrm>
                <a:off x="1735940" y="2089150"/>
                <a:ext cx="711773" cy="386883"/>
              </a:xfrm>
              <a:prstGeom prst="roundRect">
                <a:avLst/>
              </a:prstGeom>
              <a:noFill/>
              <a:ln w="9525">
                <a:noFill/>
                <a:miter lim="800000"/>
                <a:headEnd/>
                <a:tailEnd/>
              </a:ln>
              <a:effectLst/>
              <a:scene3d>
                <a:camera prst="orthographicFront"/>
                <a:lightRig rig="threePt" dir="t"/>
              </a:scene3d>
              <a:sp3d>
                <a:bevelT w="25400" h="25400"/>
              </a:sp3d>
            </p:spPr>
          </p:pic>
          <p:sp>
            <p:nvSpPr>
              <p:cNvPr id="488" name="Rounded Rectangle 487"/>
              <p:cNvSpPr/>
              <p:nvPr/>
            </p:nvSpPr>
            <p:spPr>
              <a:xfrm>
                <a:off x="1735941" y="1848332"/>
                <a:ext cx="711773" cy="581566"/>
              </a:xfrm>
              <a:prstGeom prst="roundRect">
                <a:avLst/>
              </a:prstGeom>
              <a:gradFill flip="none" rotWithShape="1">
                <a:gsLst>
                  <a:gs pos="49000">
                    <a:schemeClr val="bg1">
                      <a:alpha val="0"/>
                    </a:schemeClr>
                  </a:gs>
                  <a:gs pos="91000">
                    <a:schemeClr val="accent1">
                      <a:lumMod val="50000"/>
                    </a:schemeClr>
                  </a:gs>
                  <a:gs pos="50000">
                    <a:schemeClr val="accent1">
                      <a:lumMod val="75000"/>
                    </a:schemeClr>
                  </a:gs>
                </a:gsLst>
                <a:lin ang="16200000" scaled="0"/>
                <a:tileRect/>
              </a:gradFill>
              <a:ln>
                <a:noFill/>
              </a:ln>
              <a:effectLst/>
              <a:scene3d>
                <a:camera prst="orthographicFront"/>
                <a:lightRig rig="threePt" dir="t"/>
              </a:scene3d>
              <a:sp3d>
                <a:bevelT w="38100" h="38100"/>
              </a:sp3d>
            </p:spPr>
            <p:style>
              <a:lnRef idx="2">
                <a:schemeClr val="accent1">
                  <a:shade val="50000"/>
                </a:schemeClr>
              </a:lnRef>
              <a:fillRef idx="1">
                <a:schemeClr val="accent1"/>
              </a:fillRef>
              <a:effectRef idx="0">
                <a:schemeClr val="accent1"/>
              </a:effectRef>
              <a:fontRef idx="minor">
                <a:schemeClr val="lt1"/>
              </a:fontRef>
            </p:style>
            <p:txBody>
              <a:bodyPr lIns="34259" tIns="18288" rIns="34259" bIns="17128" rtlCol="0" anchor="t"/>
              <a:lstStyle/>
              <a:p>
                <a:pPr algn="ctr" fontAlgn="base">
                  <a:lnSpc>
                    <a:spcPct val="90000"/>
                  </a:lnSpc>
                  <a:spcBef>
                    <a:spcPts val="1066"/>
                  </a:spcBef>
                  <a:spcAft>
                    <a:spcPct val="0"/>
                  </a:spcAft>
                  <a:buClr>
                    <a:srgbClr val="667263"/>
                  </a:buClr>
                </a:pPr>
                <a:r>
                  <a:rPr lang="en-US" sz="500" b="1" kern="0" dirty="0">
                    <a:solidFill>
                      <a:srgbClr val="FFFFFF"/>
                    </a:solidFill>
                    <a:cs typeface="Arial" pitchFamily="34" charset="0"/>
                  </a:rPr>
                  <a:t>JD Edwards</a:t>
                </a:r>
              </a:p>
            </p:txBody>
          </p:sp>
          <p:sp>
            <p:nvSpPr>
              <p:cNvPr id="489" name="TextBox 488"/>
              <p:cNvSpPr txBox="1"/>
              <p:nvPr/>
            </p:nvSpPr>
            <p:spPr>
              <a:xfrm>
                <a:off x="1691217" y="1951106"/>
                <a:ext cx="792480" cy="128890"/>
              </a:xfrm>
              <a:prstGeom prst="rect">
                <a:avLst/>
              </a:prstGeom>
              <a:noFill/>
            </p:spPr>
            <p:txBody>
              <a:bodyPr wrap="square" rtlCol="0">
                <a:spAutoFit/>
              </a:bodyPr>
              <a:lstStyle/>
              <a:p>
                <a:pPr algn="ctr" fontAlgn="base">
                  <a:lnSpc>
                    <a:spcPct val="90000"/>
                  </a:lnSpc>
                  <a:spcBef>
                    <a:spcPct val="50000"/>
                  </a:spcBef>
                  <a:spcAft>
                    <a:spcPct val="0"/>
                  </a:spcAft>
                  <a:buClr>
                    <a:srgbClr val="667263"/>
                  </a:buClr>
                </a:pPr>
                <a:r>
                  <a:rPr lang="en-US" sz="400" b="1" kern="0" dirty="0">
                    <a:solidFill>
                      <a:prstClr val="white"/>
                    </a:solidFill>
                    <a:effectLst>
                      <a:outerShdw blurRad="50800" dist="12700" dir="2700000" algn="tl" rotWithShape="0">
                        <a:srgbClr val="000000">
                          <a:alpha val="34000"/>
                        </a:srgbClr>
                      </a:outerShdw>
                    </a:effectLst>
                    <a:cs typeface="Arial"/>
                  </a:rPr>
                  <a:t>REQUSITIONS</a:t>
                </a:r>
              </a:p>
            </p:txBody>
          </p:sp>
        </p:grpSp>
        <p:grpSp>
          <p:nvGrpSpPr>
            <p:cNvPr id="72" name="Group 246"/>
            <p:cNvGrpSpPr>
              <a:grpSpLocks noChangeAspect="1"/>
            </p:cNvGrpSpPr>
            <p:nvPr/>
          </p:nvGrpSpPr>
          <p:grpSpPr>
            <a:xfrm>
              <a:off x="2896912" y="2536840"/>
              <a:ext cx="552338" cy="436378"/>
              <a:chOff x="4817957" y="3804132"/>
              <a:chExt cx="792480" cy="626103"/>
            </a:xfrm>
          </p:grpSpPr>
          <p:pic>
            <p:nvPicPr>
              <p:cNvPr id="484" name="Picture 3"/>
              <p:cNvPicPr>
                <a:picLocks noChangeArrowheads="1"/>
              </p:cNvPicPr>
              <p:nvPr/>
            </p:nvPicPr>
            <p:blipFill rotWithShape="1">
              <a:blip r:embed="rId27" cstate="email">
                <a:extLst>
                  <a:ext uri="{28A0092B-C50C-407E-A947-70E740481C1C}">
                    <a14:useLocalDpi xmlns:a14="http://schemas.microsoft.com/office/drawing/2010/main" val="0"/>
                  </a:ext>
                </a:extLst>
              </a:blip>
              <a:srcRect t="-6790"/>
              <a:stretch/>
            </p:blipFill>
            <p:spPr bwMode="auto">
              <a:xfrm>
                <a:off x="4862680" y="4032250"/>
                <a:ext cx="711773" cy="397985"/>
              </a:xfrm>
              <a:prstGeom prst="roundRect">
                <a:avLst/>
              </a:prstGeom>
              <a:noFill/>
              <a:ln w="9525">
                <a:noFill/>
                <a:miter lim="800000"/>
                <a:headEnd/>
                <a:tailEnd/>
              </a:ln>
              <a:effectLst/>
              <a:scene3d>
                <a:camera prst="orthographicFront"/>
                <a:lightRig rig="threePt" dir="t"/>
              </a:scene3d>
              <a:sp3d>
                <a:bevelT w="25400" h="25400"/>
              </a:sp3d>
            </p:spPr>
          </p:pic>
          <p:sp>
            <p:nvSpPr>
              <p:cNvPr id="485" name="Rounded Rectangle 484"/>
              <p:cNvSpPr/>
              <p:nvPr/>
            </p:nvSpPr>
            <p:spPr>
              <a:xfrm>
                <a:off x="4862681" y="3804132"/>
                <a:ext cx="711773" cy="581566"/>
              </a:xfrm>
              <a:prstGeom prst="roundRect">
                <a:avLst/>
              </a:prstGeom>
              <a:gradFill flip="none" rotWithShape="1">
                <a:gsLst>
                  <a:gs pos="49000">
                    <a:schemeClr val="bg1">
                      <a:alpha val="0"/>
                    </a:schemeClr>
                  </a:gs>
                  <a:gs pos="91000">
                    <a:schemeClr val="accent1">
                      <a:lumMod val="50000"/>
                    </a:schemeClr>
                  </a:gs>
                  <a:gs pos="50000">
                    <a:schemeClr val="accent1">
                      <a:lumMod val="75000"/>
                    </a:schemeClr>
                  </a:gs>
                </a:gsLst>
                <a:lin ang="16200000" scaled="0"/>
                <a:tileRect/>
              </a:gradFill>
              <a:ln>
                <a:noFill/>
              </a:ln>
              <a:effectLst/>
              <a:scene3d>
                <a:camera prst="orthographicFront"/>
                <a:lightRig rig="threePt" dir="t"/>
              </a:scene3d>
              <a:sp3d>
                <a:bevelT w="38100" h="38100"/>
              </a:sp3d>
            </p:spPr>
            <p:style>
              <a:lnRef idx="2">
                <a:schemeClr val="accent1">
                  <a:shade val="50000"/>
                </a:schemeClr>
              </a:lnRef>
              <a:fillRef idx="1">
                <a:schemeClr val="accent1"/>
              </a:fillRef>
              <a:effectRef idx="0">
                <a:schemeClr val="accent1"/>
              </a:effectRef>
              <a:fontRef idx="minor">
                <a:schemeClr val="lt1"/>
              </a:fontRef>
            </p:style>
            <p:txBody>
              <a:bodyPr lIns="34259" tIns="18288" rIns="34259" bIns="17128" rtlCol="0" anchor="t"/>
              <a:lstStyle/>
              <a:p>
                <a:pPr algn="ctr" fontAlgn="base">
                  <a:lnSpc>
                    <a:spcPct val="90000"/>
                  </a:lnSpc>
                  <a:spcBef>
                    <a:spcPts val="1066"/>
                  </a:spcBef>
                  <a:spcAft>
                    <a:spcPct val="0"/>
                  </a:spcAft>
                  <a:buClr>
                    <a:srgbClr val="667263"/>
                  </a:buClr>
                </a:pPr>
                <a:r>
                  <a:rPr lang="en-US" sz="500" b="1" kern="0" dirty="0">
                    <a:solidFill>
                      <a:srgbClr val="FFFFFF"/>
                    </a:solidFill>
                    <a:cs typeface="Arial" pitchFamily="34" charset="0"/>
                  </a:rPr>
                  <a:t>SAAS HCM</a:t>
                </a:r>
              </a:p>
            </p:txBody>
          </p:sp>
          <p:sp>
            <p:nvSpPr>
              <p:cNvPr id="486" name="TextBox 485"/>
              <p:cNvSpPr txBox="1"/>
              <p:nvPr/>
            </p:nvSpPr>
            <p:spPr>
              <a:xfrm>
                <a:off x="4817957" y="3906908"/>
                <a:ext cx="792480" cy="128890"/>
              </a:xfrm>
              <a:prstGeom prst="rect">
                <a:avLst/>
              </a:prstGeom>
              <a:noFill/>
            </p:spPr>
            <p:txBody>
              <a:bodyPr wrap="square" rtlCol="0">
                <a:spAutoFit/>
              </a:bodyPr>
              <a:lstStyle/>
              <a:p>
                <a:pPr algn="ctr" fontAlgn="base">
                  <a:lnSpc>
                    <a:spcPct val="90000"/>
                  </a:lnSpc>
                  <a:spcBef>
                    <a:spcPct val="50000"/>
                  </a:spcBef>
                  <a:spcAft>
                    <a:spcPct val="0"/>
                  </a:spcAft>
                  <a:buClr>
                    <a:srgbClr val="667263"/>
                  </a:buClr>
                </a:pPr>
                <a:r>
                  <a:rPr lang="en-US" sz="400" b="1" kern="0" dirty="0">
                    <a:solidFill>
                      <a:prstClr val="white"/>
                    </a:solidFill>
                    <a:effectLst>
                      <a:outerShdw blurRad="50800" dist="12700" dir="2700000" algn="tl" rotWithShape="0">
                        <a:srgbClr val="000000">
                          <a:alpha val="34000"/>
                        </a:srgbClr>
                      </a:outerShdw>
                    </a:effectLst>
                    <a:cs typeface="Arial"/>
                  </a:rPr>
                  <a:t>GOALS</a:t>
                </a:r>
              </a:p>
            </p:txBody>
          </p:sp>
        </p:grpSp>
        <p:grpSp>
          <p:nvGrpSpPr>
            <p:cNvPr id="73" name="Group 234"/>
            <p:cNvGrpSpPr/>
            <p:nvPr/>
          </p:nvGrpSpPr>
          <p:grpSpPr>
            <a:xfrm>
              <a:off x="3487490" y="2041152"/>
              <a:ext cx="501294" cy="437493"/>
              <a:chOff x="7497657" y="1899132"/>
              <a:chExt cx="719243" cy="627702"/>
            </a:xfrm>
          </p:grpSpPr>
          <p:pic>
            <p:nvPicPr>
              <p:cNvPr id="481" name="Picture 3"/>
              <p:cNvPicPr>
                <a:picLocks noChangeArrowheads="1"/>
              </p:cNvPicPr>
              <p:nvPr/>
            </p:nvPicPr>
            <p:blipFill rotWithShape="1">
              <a:blip r:embed="rId44" cstate="email">
                <a:extLst>
                  <a:ext uri="{28A0092B-C50C-407E-A947-70E740481C1C}">
                    <a14:useLocalDpi xmlns:a14="http://schemas.microsoft.com/office/drawing/2010/main" val="0"/>
                  </a:ext>
                </a:extLst>
              </a:blip>
              <a:srcRect t="-4527"/>
              <a:stretch/>
            </p:blipFill>
            <p:spPr bwMode="auto">
              <a:xfrm>
                <a:off x="7497930" y="2135718"/>
                <a:ext cx="711773" cy="391116"/>
              </a:xfrm>
              <a:prstGeom prst="roundRect">
                <a:avLst/>
              </a:prstGeom>
              <a:noFill/>
              <a:ln w="9525">
                <a:noFill/>
                <a:miter lim="800000"/>
                <a:headEnd/>
                <a:tailEnd/>
              </a:ln>
              <a:effectLst/>
              <a:scene3d>
                <a:camera prst="orthographicFront"/>
                <a:lightRig rig="threePt" dir="t"/>
              </a:scene3d>
              <a:sp3d>
                <a:bevelT w="25400" h="25400"/>
              </a:sp3d>
            </p:spPr>
          </p:pic>
          <p:sp>
            <p:nvSpPr>
              <p:cNvPr id="482" name="Rounded Rectangle 481"/>
              <p:cNvSpPr/>
              <p:nvPr/>
            </p:nvSpPr>
            <p:spPr>
              <a:xfrm>
                <a:off x="7497931" y="1899132"/>
                <a:ext cx="718969" cy="581566"/>
              </a:xfrm>
              <a:prstGeom prst="roundRect">
                <a:avLst/>
              </a:prstGeom>
              <a:gradFill flip="none" rotWithShape="1">
                <a:gsLst>
                  <a:gs pos="49000">
                    <a:schemeClr val="bg1">
                      <a:alpha val="0"/>
                    </a:schemeClr>
                  </a:gs>
                  <a:gs pos="91000">
                    <a:schemeClr val="accent1">
                      <a:lumMod val="50000"/>
                    </a:schemeClr>
                  </a:gs>
                  <a:gs pos="50000">
                    <a:schemeClr val="accent1">
                      <a:lumMod val="75000"/>
                    </a:schemeClr>
                  </a:gs>
                </a:gsLst>
                <a:lin ang="16200000" scaled="0"/>
                <a:tileRect/>
              </a:gradFill>
              <a:ln>
                <a:noFill/>
              </a:ln>
              <a:effectLst/>
              <a:scene3d>
                <a:camera prst="orthographicFront"/>
                <a:lightRig rig="threePt" dir="t"/>
              </a:scene3d>
              <a:sp3d>
                <a:bevelT w="38100" h="38100"/>
              </a:sp3d>
            </p:spPr>
            <p:style>
              <a:lnRef idx="2">
                <a:schemeClr val="accent1">
                  <a:shade val="50000"/>
                </a:schemeClr>
              </a:lnRef>
              <a:fillRef idx="1">
                <a:schemeClr val="accent1"/>
              </a:fillRef>
              <a:effectRef idx="0">
                <a:schemeClr val="accent1"/>
              </a:effectRef>
              <a:fontRef idx="minor">
                <a:schemeClr val="lt1"/>
              </a:fontRef>
            </p:style>
            <p:txBody>
              <a:bodyPr lIns="0" tIns="18288" rIns="34259" bIns="17128" rtlCol="0" anchor="t"/>
              <a:lstStyle/>
              <a:p>
                <a:pPr algn="ctr" fontAlgn="base">
                  <a:lnSpc>
                    <a:spcPct val="90000"/>
                  </a:lnSpc>
                  <a:spcBef>
                    <a:spcPts val="1066"/>
                  </a:spcBef>
                  <a:spcAft>
                    <a:spcPct val="0"/>
                  </a:spcAft>
                  <a:buClr>
                    <a:srgbClr val="667263"/>
                  </a:buClr>
                </a:pPr>
                <a:r>
                  <a:rPr lang="en-US" sz="500" b="1" kern="0" dirty="0">
                    <a:solidFill>
                      <a:srgbClr val="FFFFFF"/>
                    </a:solidFill>
                    <a:cs typeface="Arial" pitchFamily="34" charset="0"/>
                  </a:rPr>
                  <a:t>E-Business Suite</a:t>
                </a:r>
              </a:p>
            </p:txBody>
          </p:sp>
          <p:sp>
            <p:nvSpPr>
              <p:cNvPr id="483" name="TextBox 482"/>
              <p:cNvSpPr txBox="1"/>
              <p:nvPr/>
            </p:nvSpPr>
            <p:spPr>
              <a:xfrm>
                <a:off x="7497657" y="2033658"/>
                <a:ext cx="712893" cy="128890"/>
              </a:xfrm>
              <a:prstGeom prst="rect">
                <a:avLst/>
              </a:prstGeom>
              <a:noFill/>
            </p:spPr>
            <p:txBody>
              <a:bodyPr wrap="square" rtlCol="0">
                <a:spAutoFit/>
              </a:bodyPr>
              <a:lstStyle/>
              <a:p>
                <a:pPr algn="ctr" fontAlgn="base">
                  <a:lnSpc>
                    <a:spcPct val="90000"/>
                  </a:lnSpc>
                  <a:spcBef>
                    <a:spcPct val="50000"/>
                  </a:spcBef>
                  <a:spcAft>
                    <a:spcPct val="0"/>
                  </a:spcAft>
                  <a:buClr>
                    <a:srgbClr val="667263"/>
                  </a:buClr>
                </a:pPr>
                <a:r>
                  <a:rPr lang="en-US" sz="400" b="1" kern="0" dirty="0">
                    <a:solidFill>
                      <a:prstClr val="white"/>
                    </a:solidFill>
                    <a:effectLst>
                      <a:outerShdw blurRad="50800" dist="12700" dir="2700000" algn="tl" rotWithShape="0">
                        <a:srgbClr val="000000">
                          <a:alpha val="34000"/>
                        </a:srgbClr>
                      </a:outerShdw>
                    </a:effectLst>
                    <a:cs typeface="Arial"/>
                  </a:rPr>
                  <a:t>ORDERS</a:t>
                </a:r>
              </a:p>
            </p:txBody>
          </p:sp>
        </p:grpSp>
        <p:grpSp>
          <p:nvGrpSpPr>
            <p:cNvPr id="74" name="Group 250"/>
            <p:cNvGrpSpPr>
              <a:grpSpLocks noChangeAspect="1"/>
            </p:cNvGrpSpPr>
            <p:nvPr/>
          </p:nvGrpSpPr>
          <p:grpSpPr>
            <a:xfrm>
              <a:off x="1246979" y="2041152"/>
              <a:ext cx="552338" cy="435486"/>
              <a:chOff x="3975947" y="1988032"/>
              <a:chExt cx="792480" cy="624824"/>
            </a:xfrm>
          </p:grpSpPr>
          <p:pic>
            <p:nvPicPr>
              <p:cNvPr id="478" name="Picture 3"/>
              <p:cNvPicPr>
                <a:picLocks noChangeArrowheads="1"/>
              </p:cNvPicPr>
              <p:nvPr/>
            </p:nvPicPr>
            <p:blipFill rotWithShape="1">
              <a:blip r:embed="rId45" cstate="email">
                <a:extLst>
                  <a:ext uri="{28A0092B-C50C-407E-A947-70E740481C1C}">
                    <a14:useLocalDpi xmlns:a14="http://schemas.microsoft.com/office/drawing/2010/main" val="0"/>
                  </a:ext>
                </a:extLst>
              </a:blip>
              <a:srcRect t="-1132"/>
              <a:stretch/>
            </p:blipFill>
            <p:spPr bwMode="auto">
              <a:xfrm>
                <a:off x="4020670" y="2233083"/>
                <a:ext cx="711773" cy="379773"/>
              </a:xfrm>
              <a:prstGeom prst="roundRect">
                <a:avLst/>
              </a:prstGeom>
              <a:noFill/>
              <a:ln w="9525">
                <a:noFill/>
                <a:miter lim="800000"/>
                <a:headEnd/>
                <a:tailEnd/>
              </a:ln>
              <a:effectLst/>
              <a:scene3d>
                <a:camera prst="orthographicFront"/>
                <a:lightRig rig="threePt" dir="t"/>
              </a:scene3d>
              <a:sp3d>
                <a:bevelT w="25400" h="25400"/>
              </a:sp3d>
            </p:spPr>
          </p:pic>
          <p:sp>
            <p:nvSpPr>
              <p:cNvPr id="479" name="Rounded Rectangle 478"/>
              <p:cNvSpPr/>
              <p:nvPr/>
            </p:nvSpPr>
            <p:spPr>
              <a:xfrm>
                <a:off x="4020671" y="1988032"/>
                <a:ext cx="711773" cy="581566"/>
              </a:xfrm>
              <a:prstGeom prst="roundRect">
                <a:avLst/>
              </a:prstGeom>
              <a:gradFill flip="none" rotWithShape="1">
                <a:gsLst>
                  <a:gs pos="49000">
                    <a:schemeClr val="bg1">
                      <a:alpha val="0"/>
                    </a:schemeClr>
                  </a:gs>
                  <a:gs pos="91000">
                    <a:schemeClr val="accent1">
                      <a:lumMod val="50000"/>
                    </a:schemeClr>
                  </a:gs>
                  <a:gs pos="50000">
                    <a:schemeClr val="accent1">
                      <a:lumMod val="75000"/>
                    </a:schemeClr>
                  </a:gs>
                </a:gsLst>
                <a:lin ang="16200000" scaled="0"/>
                <a:tileRect/>
              </a:gradFill>
              <a:ln>
                <a:noFill/>
              </a:ln>
              <a:effectLst/>
              <a:scene3d>
                <a:camera prst="orthographicFront"/>
                <a:lightRig rig="threePt" dir="t"/>
              </a:scene3d>
              <a:sp3d>
                <a:bevelT w="38100" h="38100"/>
              </a:sp3d>
            </p:spPr>
            <p:style>
              <a:lnRef idx="2">
                <a:schemeClr val="accent1">
                  <a:shade val="50000"/>
                </a:schemeClr>
              </a:lnRef>
              <a:fillRef idx="1">
                <a:schemeClr val="accent1"/>
              </a:fillRef>
              <a:effectRef idx="0">
                <a:schemeClr val="accent1"/>
              </a:effectRef>
              <a:fontRef idx="minor">
                <a:schemeClr val="lt1"/>
              </a:fontRef>
            </p:style>
            <p:txBody>
              <a:bodyPr lIns="34259" tIns="18288" rIns="34259" bIns="17128" rtlCol="0" anchor="t"/>
              <a:lstStyle/>
              <a:p>
                <a:pPr algn="ctr" fontAlgn="base">
                  <a:lnSpc>
                    <a:spcPct val="90000"/>
                  </a:lnSpc>
                  <a:spcBef>
                    <a:spcPts val="1066"/>
                  </a:spcBef>
                  <a:spcAft>
                    <a:spcPct val="0"/>
                  </a:spcAft>
                  <a:buClr>
                    <a:srgbClr val="667263"/>
                  </a:buClr>
                </a:pPr>
                <a:r>
                  <a:rPr lang="en-US" sz="500" b="1" kern="0" spc="-27" dirty="0">
                    <a:solidFill>
                      <a:srgbClr val="FFFFFF"/>
                    </a:solidFill>
                    <a:cs typeface="Arial" pitchFamily="34" charset="0"/>
                  </a:rPr>
                  <a:t>E-Business Suite</a:t>
                </a:r>
              </a:p>
            </p:txBody>
          </p:sp>
          <p:sp>
            <p:nvSpPr>
              <p:cNvPr id="480" name="TextBox 479"/>
              <p:cNvSpPr txBox="1"/>
              <p:nvPr/>
            </p:nvSpPr>
            <p:spPr>
              <a:xfrm>
                <a:off x="3975947" y="2090806"/>
                <a:ext cx="792480" cy="128890"/>
              </a:xfrm>
              <a:prstGeom prst="rect">
                <a:avLst/>
              </a:prstGeom>
              <a:noFill/>
            </p:spPr>
            <p:txBody>
              <a:bodyPr wrap="square" rtlCol="0">
                <a:spAutoFit/>
              </a:bodyPr>
              <a:lstStyle/>
              <a:p>
                <a:pPr algn="ctr" fontAlgn="base">
                  <a:lnSpc>
                    <a:spcPct val="90000"/>
                  </a:lnSpc>
                  <a:spcBef>
                    <a:spcPct val="50000"/>
                  </a:spcBef>
                  <a:spcAft>
                    <a:spcPct val="0"/>
                  </a:spcAft>
                  <a:buClr>
                    <a:srgbClr val="667263"/>
                  </a:buClr>
                </a:pPr>
                <a:r>
                  <a:rPr lang="en-US" sz="400" b="1" kern="0" dirty="0">
                    <a:solidFill>
                      <a:prstClr val="white"/>
                    </a:solidFill>
                    <a:effectLst>
                      <a:outerShdw blurRad="50800" dist="12700" dir="2700000" algn="tl" rotWithShape="0">
                        <a:srgbClr val="000000">
                          <a:alpha val="34000"/>
                        </a:srgbClr>
                      </a:outerShdw>
                    </a:effectLst>
                    <a:cs typeface="Arial"/>
                  </a:rPr>
                  <a:t>SERVICE ORDERS</a:t>
                </a:r>
              </a:p>
            </p:txBody>
          </p:sp>
        </p:grpSp>
        <p:grpSp>
          <p:nvGrpSpPr>
            <p:cNvPr id="75" name="Group 251"/>
            <p:cNvGrpSpPr>
              <a:grpSpLocks noChangeAspect="1"/>
            </p:cNvGrpSpPr>
            <p:nvPr/>
          </p:nvGrpSpPr>
          <p:grpSpPr>
            <a:xfrm>
              <a:off x="1797547" y="2041152"/>
              <a:ext cx="552338" cy="435486"/>
              <a:chOff x="4773930" y="1988032"/>
              <a:chExt cx="792480" cy="624824"/>
            </a:xfrm>
          </p:grpSpPr>
          <p:pic>
            <p:nvPicPr>
              <p:cNvPr id="475" name="Picture 3"/>
              <p:cNvPicPr>
                <a:picLocks noChangeArrowheads="1"/>
              </p:cNvPicPr>
              <p:nvPr/>
            </p:nvPicPr>
            <p:blipFill rotWithShape="1">
              <a:blip r:embed="rId46" cstate="email">
                <a:extLst>
                  <a:ext uri="{28A0092B-C50C-407E-A947-70E740481C1C}">
                    <a14:useLocalDpi xmlns:a14="http://schemas.microsoft.com/office/drawing/2010/main" val="0"/>
                  </a:ext>
                </a:extLst>
              </a:blip>
              <a:srcRect/>
              <a:stretch/>
            </p:blipFill>
            <p:spPr bwMode="auto">
              <a:xfrm>
                <a:off x="4818653" y="2250017"/>
                <a:ext cx="711773" cy="362839"/>
              </a:xfrm>
              <a:prstGeom prst="roundRect">
                <a:avLst/>
              </a:prstGeom>
              <a:noFill/>
              <a:ln w="9525">
                <a:noFill/>
                <a:miter lim="800000"/>
                <a:headEnd/>
                <a:tailEnd/>
              </a:ln>
              <a:effectLst/>
              <a:scene3d>
                <a:camera prst="orthographicFront"/>
                <a:lightRig rig="threePt" dir="t"/>
              </a:scene3d>
              <a:sp3d>
                <a:bevelT w="25400" h="25400"/>
              </a:sp3d>
            </p:spPr>
          </p:pic>
          <p:sp>
            <p:nvSpPr>
              <p:cNvPr id="476" name="Rounded Rectangle 475"/>
              <p:cNvSpPr/>
              <p:nvPr/>
            </p:nvSpPr>
            <p:spPr>
              <a:xfrm>
                <a:off x="4818654" y="1988032"/>
                <a:ext cx="711773" cy="581566"/>
              </a:xfrm>
              <a:prstGeom prst="roundRect">
                <a:avLst/>
              </a:prstGeom>
              <a:gradFill flip="none" rotWithShape="1">
                <a:gsLst>
                  <a:gs pos="49000">
                    <a:schemeClr val="bg1">
                      <a:alpha val="0"/>
                    </a:schemeClr>
                  </a:gs>
                  <a:gs pos="91000">
                    <a:schemeClr val="accent1">
                      <a:lumMod val="50000"/>
                    </a:schemeClr>
                  </a:gs>
                  <a:gs pos="50000">
                    <a:schemeClr val="accent1">
                      <a:lumMod val="75000"/>
                    </a:schemeClr>
                  </a:gs>
                </a:gsLst>
                <a:lin ang="16200000" scaled="0"/>
                <a:tileRect/>
              </a:gradFill>
              <a:ln>
                <a:noFill/>
              </a:ln>
              <a:effectLst/>
              <a:scene3d>
                <a:camera prst="orthographicFront"/>
                <a:lightRig rig="threePt" dir="t"/>
              </a:scene3d>
              <a:sp3d>
                <a:bevelT w="38100" h="38100"/>
              </a:sp3d>
            </p:spPr>
            <p:style>
              <a:lnRef idx="2">
                <a:schemeClr val="accent1">
                  <a:shade val="50000"/>
                </a:schemeClr>
              </a:lnRef>
              <a:fillRef idx="1">
                <a:schemeClr val="accent1"/>
              </a:fillRef>
              <a:effectRef idx="0">
                <a:schemeClr val="accent1"/>
              </a:effectRef>
              <a:fontRef idx="minor">
                <a:schemeClr val="lt1"/>
              </a:fontRef>
            </p:style>
            <p:txBody>
              <a:bodyPr lIns="34259" tIns="18288" rIns="34259" bIns="17128" rtlCol="0" anchor="t"/>
              <a:lstStyle/>
              <a:p>
                <a:pPr algn="ctr" fontAlgn="base">
                  <a:lnSpc>
                    <a:spcPct val="90000"/>
                  </a:lnSpc>
                  <a:spcBef>
                    <a:spcPts val="1066"/>
                  </a:spcBef>
                  <a:spcAft>
                    <a:spcPct val="0"/>
                  </a:spcAft>
                  <a:buClr>
                    <a:srgbClr val="667263"/>
                  </a:buClr>
                </a:pPr>
                <a:r>
                  <a:rPr lang="en-US" sz="500" b="1" kern="0" spc="-27" dirty="0">
                    <a:solidFill>
                      <a:srgbClr val="FFFFFF"/>
                    </a:solidFill>
                    <a:cs typeface="Arial" pitchFamily="34" charset="0"/>
                  </a:rPr>
                  <a:t>E-Business Suite</a:t>
                </a:r>
              </a:p>
            </p:txBody>
          </p:sp>
          <p:sp>
            <p:nvSpPr>
              <p:cNvPr id="477" name="TextBox 476"/>
              <p:cNvSpPr txBox="1"/>
              <p:nvPr/>
            </p:nvSpPr>
            <p:spPr>
              <a:xfrm>
                <a:off x="4773930" y="2090806"/>
                <a:ext cx="792480" cy="128890"/>
              </a:xfrm>
              <a:prstGeom prst="rect">
                <a:avLst/>
              </a:prstGeom>
              <a:noFill/>
            </p:spPr>
            <p:txBody>
              <a:bodyPr wrap="square" rtlCol="0">
                <a:spAutoFit/>
              </a:bodyPr>
              <a:lstStyle/>
              <a:p>
                <a:pPr algn="ctr" fontAlgn="base">
                  <a:lnSpc>
                    <a:spcPct val="90000"/>
                  </a:lnSpc>
                  <a:spcBef>
                    <a:spcPct val="50000"/>
                  </a:spcBef>
                  <a:spcAft>
                    <a:spcPct val="0"/>
                  </a:spcAft>
                  <a:buClr>
                    <a:srgbClr val="667263"/>
                  </a:buClr>
                </a:pPr>
                <a:r>
                  <a:rPr lang="en-US" sz="400" b="1" kern="0" dirty="0">
                    <a:solidFill>
                      <a:prstClr val="white"/>
                    </a:solidFill>
                    <a:effectLst>
                      <a:outerShdw blurRad="50800" dist="12700" dir="2700000" algn="tl" rotWithShape="0">
                        <a:srgbClr val="000000">
                          <a:alpha val="34000"/>
                        </a:srgbClr>
                      </a:outerShdw>
                    </a:effectLst>
                    <a:cs typeface="Arial"/>
                  </a:rPr>
                  <a:t>TRANSPORTATION</a:t>
                </a:r>
              </a:p>
            </p:txBody>
          </p:sp>
        </p:grpSp>
        <p:grpSp>
          <p:nvGrpSpPr>
            <p:cNvPr id="76" name="Group 254"/>
            <p:cNvGrpSpPr>
              <a:grpSpLocks noChangeAspect="1"/>
            </p:cNvGrpSpPr>
            <p:nvPr/>
          </p:nvGrpSpPr>
          <p:grpSpPr>
            <a:xfrm>
              <a:off x="2348115" y="2041152"/>
              <a:ext cx="552338" cy="436191"/>
              <a:chOff x="5582920" y="1988032"/>
              <a:chExt cx="792480" cy="625834"/>
            </a:xfrm>
          </p:grpSpPr>
          <p:pic>
            <p:nvPicPr>
              <p:cNvPr id="472" name="Picture 3"/>
              <p:cNvPicPr>
                <a:picLocks noChangeArrowheads="1"/>
              </p:cNvPicPr>
              <p:nvPr/>
            </p:nvPicPr>
            <p:blipFill>
              <a:blip r:embed="rId56" cstate="email">
                <a:extLst>
                  <a:ext uri="{28A0092B-C50C-407E-A947-70E740481C1C}">
                    <a14:useLocalDpi xmlns:a14="http://schemas.microsoft.com/office/drawing/2010/main" val="0"/>
                  </a:ext>
                </a:extLst>
              </a:blip>
              <a:stretch>
                <a:fillRect/>
              </a:stretch>
            </p:blipFill>
            <p:spPr bwMode="auto">
              <a:xfrm>
                <a:off x="5628913" y="2118261"/>
                <a:ext cx="711773" cy="495605"/>
              </a:xfrm>
              <a:prstGeom prst="roundRect">
                <a:avLst/>
              </a:prstGeom>
              <a:noFill/>
              <a:ln w="9525">
                <a:noFill/>
                <a:miter lim="800000"/>
                <a:headEnd/>
                <a:tailEnd/>
              </a:ln>
              <a:effectLst/>
              <a:scene3d>
                <a:camera prst="orthographicFront"/>
                <a:lightRig rig="threePt" dir="t"/>
              </a:scene3d>
              <a:sp3d>
                <a:bevelT w="25400" h="25400"/>
              </a:sp3d>
            </p:spPr>
          </p:pic>
          <p:sp>
            <p:nvSpPr>
              <p:cNvPr id="473" name="Rounded Rectangle 472"/>
              <p:cNvSpPr/>
              <p:nvPr/>
            </p:nvSpPr>
            <p:spPr>
              <a:xfrm>
                <a:off x="5627644" y="1988032"/>
                <a:ext cx="711773" cy="581566"/>
              </a:xfrm>
              <a:prstGeom prst="roundRect">
                <a:avLst/>
              </a:prstGeom>
              <a:gradFill flip="none" rotWithShape="1">
                <a:gsLst>
                  <a:gs pos="49000">
                    <a:schemeClr val="bg1">
                      <a:alpha val="0"/>
                    </a:schemeClr>
                  </a:gs>
                  <a:gs pos="91000">
                    <a:schemeClr val="accent1">
                      <a:lumMod val="50000"/>
                    </a:schemeClr>
                  </a:gs>
                  <a:gs pos="50000">
                    <a:schemeClr val="accent1">
                      <a:lumMod val="75000"/>
                    </a:schemeClr>
                  </a:gs>
                </a:gsLst>
                <a:lin ang="16200000" scaled="0"/>
                <a:tileRect/>
              </a:gradFill>
              <a:ln>
                <a:noFill/>
              </a:ln>
              <a:effectLst/>
              <a:scene3d>
                <a:camera prst="orthographicFront"/>
                <a:lightRig rig="threePt" dir="t"/>
              </a:scene3d>
              <a:sp3d>
                <a:bevelT w="38100" h="38100"/>
              </a:sp3d>
            </p:spPr>
            <p:style>
              <a:lnRef idx="2">
                <a:schemeClr val="accent1">
                  <a:shade val="50000"/>
                </a:schemeClr>
              </a:lnRef>
              <a:fillRef idx="1">
                <a:schemeClr val="accent1"/>
              </a:fillRef>
              <a:effectRef idx="0">
                <a:schemeClr val="accent1"/>
              </a:effectRef>
              <a:fontRef idx="minor">
                <a:schemeClr val="lt1"/>
              </a:fontRef>
            </p:style>
            <p:txBody>
              <a:bodyPr lIns="34259" tIns="18288" rIns="34259" bIns="17128" rtlCol="0" anchor="t"/>
              <a:lstStyle/>
              <a:p>
                <a:pPr algn="ctr" fontAlgn="base">
                  <a:lnSpc>
                    <a:spcPct val="90000"/>
                  </a:lnSpc>
                  <a:spcBef>
                    <a:spcPts val="1066"/>
                  </a:spcBef>
                  <a:spcAft>
                    <a:spcPct val="0"/>
                  </a:spcAft>
                  <a:buClr>
                    <a:srgbClr val="667263"/>
                  </a:buClr>
                </a:pPr>
                <a:r>
                  <a:rPr lang="en-US" sz="500" b="1" kern="0" spc="-27" dirty="0">
                    <a:solidFill>
                      <a:srgbClr val="FFFFFF"/>
                    </a:solidFill>
                    <a:cs typeface="Arial" pitchFamily="34" charset="0"/>
                  </a:rPr>
                  <a:t>E-Business Suite</a:t>
                </a:r>
              </a:p>
            </p:txBody>
          </p:sp>
          <p:sp>
            <p:nvSpPr>
              <p:cNvPr id="474" name="TextBox 473"/>
              <p:cNvSpPr txBox="1"/>
              <p:nvPr/>
            </p:nvSpPr>
            <p:spPr>
              <a:xfrm>
                <a:off x="5582920" y="2090807"/>
                <a:ext cx="792480" cy="128890"/>
              </a:xfrm>
              <a:prstGeom prst="rect">
                <a:avLst/>
              </a:prstGeom>
              <a:noFill/>
            </p:spPr>
            <p:txBody>
              <a:bodyPr wrap="square" rtlCol="0">
                <a:spAutoFit/>
              </a:bodyPr>
              <a:lstStyle/>
              <a:p>
                <a:pPr algn="ctr" fontAlgn="base">
                  <a:lnSpc>
                    <a:spcPct val="90000"/>
                  </a:lnSpc>
                  <a:spcBef>
                    <a:spcPct val="50000"/>
                  </a:spcBef>
                  <a:spcAft>
                    <a:spcPct val="0"/>
                  </a:spcAft>
                  <a:buClr>
                    <a:srgbClr val="667263"/>
                  </a:buClr>
                </a:pPr>
                <a:r>
                  <a:rPr lang="en-US" sz="400" b="1" kern="0" dirty="0">
                    <a:solidFill>
                      <a:prstClr val="white"/>
                    </a:solidFill>
                    <a:effectLst>
                      <a:outerShdw blurRad="50800" dist="12700" dir="2700000" algn="tl" rotWithShape="0">
                        <a:srgbClr val="000000">
                          <a:alpha val="34000"/>
                        </a:srgbClr>
                      </a:outerShdw>
                    </a:effectLst>
                    <a:cs typeface="Arial"/>
                  </a:rPr>
                  <a:t>AGILE PLM</a:t>
                </a:r>
              </a:p>
            </p:txBody>
          </p:sp>
        </p:grpSp>
        <p:grpSp>
          <p:nvGrpSpPr>
            <p:cNvPr id="77" name="Group 206"/>
            <p:cNvGrpSpPr>
              <a:grpSpLocks noChangeAspect="1"/>
            </p:cNvGrpSpPr>
            <p:nvPr/>
          </p:nvGrpSpPr>
          <p:grpSpPr>
            <a:xfrm>
              <a:off x="696411" y="1545464"/>
              <a:ext cx="552338" cy="436118"/>
              <a:chOff x="5668857" y="1708632"/>
              <a:chExt cx="792480" cy="625730"/>
            </a:xfrm>
          </p:grpSpPr>
          <p:pic>
            <p:nvPicPr>
              <p:cNvPr id="469" name="Picture 3"/>
              <p:cNvPicPr>
                <a:picLocks noChangeArrowheads="1"/>
              </p:cNvPicPr>
              <p:nvPr/>
            </p:nvPicPr>
            <p:blipFill rotWithShape="1">
              <a:blip r:embed="rId29" cstate="email">
                <a:extLst>
                  <a:ext uri="{28A0092B-C50C-407E-A947-70E740481C1C}">
                    <a14:useLocalDpi xmlns:a14="http://schemas.microsoft.com/office/drawing/2010/main" val="0"/>
                  </a:ext>
                </a:extLst>
              </a:blip>
              <a:srcRect/>
              <a:stretch/>
            </p:blipFill>
            <p:spPr bwMode="auto">
              <a:xfrm>
                <a:off x="5713580" y="1936332"/>
                <a:ext cx="711773" cy="398030"/>
              </a:xfrm>
              <a:prstGeom prst="roundRect">
                <a:avLst/>
              </a:prstGeom>
              <a:noFill/>
              <a:ln w="9525">
                <a:noFill/>
                <a:miter lim="800000"/>
                <a:headEnd/>
                <a:tailEnd/>
              </a:ln>
              <a:effectLst/>
              <a:scene3d>
                <a:camera prst="orthographicFront"/>
                <a:lightRig rig="threePt" dir="t"/>
              </a:scene3d>
              <a:sp3d>
                <a:bevelT w="25400" h="25400"/>
              </a:sp3d>
            </p:spPr>
          </p:pic>
          <p:sp>
            <p:nvSpPr>
              <p:cNvPr id="470" name="Rounded Rectangle 469"/>
              <p:cNvSpPr/>
              <p:nvPr/>
            </p:nvSpPr>
            <p:spPr>
              <a:xfrm>
                <a:off x="5713581" y="1708632"/>
                <a:ext cx="711773" cy="581566"/>
              </a:xfrm>
              <a:prstGeom prst="roundRect">
                <a:avLst/>
              </a:prstGeom>
              <a:gradFill flip="none" rotWithShape="1">
                <a:gsLst>
                  <a:gs pos="49000">
                    <a:schemeClr val="bg1">
                      <a:alpha val="0"/>
                    </a:schemeClr>
                  </a:gs>
                  <a:gs pos="91000">
                    <a:schemeClr val="accent1">
                      <a:lumMod val="50000"/>
                    </a:schemeClr>
                  </a:gs>
                  <a:gs pos="50000">
                    <a:schemeClr val="accent1">
                      <a:lumMod val="75000"/>
                    </a:schemeClr>
                  </a:gs>
                </a:gsLst>
                <a:lin ang="16200000" scaled="0"/>
                <a:tileRect/>
              </a:gradFill>
              <a:ln>
                <a:noFill/>
              </a:ln>
              <a:effectLst/>
              <a:scene3d>
                <a:camera prst="orthographicFront"/>
                <a:lightRig rig="threePt" dir="t"/>
              </a:scene3d>
              <a:sp3d>
                <a:bevelT w="38100" h="38100"/>
              </a:sp3d>
            </p:spPr>
            <p:style>
              <a:lnRef idx="2">
                <a:schemeClr val="accent1">
                  <a:shade val="50000"/>
                </a:schemeClr>
              </a:lnRef>
              <a:fillRef idx="1">
                <a:schemeClr val="accent1"/>
              </a:fillRef>
              <a:effectRef idx="0">
                <a:schemeClr val="accent1"/>
              </a:effectRef>
              <a:fontRef idx="minor">
                <a:schemeClr val="lt1"/>
              </a:fontRef>
            </p:style>
            <p:txBody>
              <a:bodyPr lIns="34259" tIns="18288" rIns="34259" bIns="17128" rtlCol="0" anchor="t"/>
              <a:lstStyle/>
              <a:p>
                <a:pPr algn="ctr" fontAlgn="base">
                  <a:lnSpc>
                    <a:spcPct val="90000"/>
                  </a:lnSpc>
                  <a:spcBef>
                    <a:spcPts val="1066"/>
                  </a:spcBef>
                  <a:spcAft>
                    <a:spcPct val="0"/>
                  </a:spcAft>
                  <a:buClr>
                    <a:srgbClr val="667263"/>
                  </a:buClr>
                </a:pPr>
                <a:r>
                  <a:rPr lang="en-US" sz="500" b="1" kern="0" dirty="0">
                    <a:solidFill>
                      <a:srgbClr val="FFFFFF"/>
                    </a:solidFill>
                    <a:cs typeface="Arial" pitchFamily="34" charset="0"/>
                  </a:rPr>
                  <a:t>Siebel CRM</a:t>
                </a:r>
              </a:p>
            </p:txBody>
          </p:sp>
          <p:sp>
            <p:nvSpPr>
              <p:cNvPr id="471" name="TextBox 470"/>
              <p:cNvSpPr txBox="1"/>
              <p:nvPr/>
            </p:nvSpPr>
            <p:spPr>
              <a:xfrm>
                <a:off x="5668857" y="1811408"/>
                <a:ext cx="792480" cy="128890"/>
              </a:xfrm>
              <a:prstGeom prst="rect">
                <a:avLst/>
              </a:prstGeom>
              <a:noFill/>
            </p:spPr>
            <p:txBody>
              <a:bodyPr wrap="square" rtlCol="0">
                <a:spAutoFit/>
              </a:bodyPr>
              <a:lstStyle/>
              <a:p>
                <a:pPr algn="ctr" fontAlgn="base">
                  <a:lnSpc>
                    <a:spcPct val="90000"/>
                  </a:lnSpc>
                  <a:spcBef>
                    <a:spcPct val="50000"/>
                  </a:spcBef>
                  <a:spcAft>
                    <a:spcPct val="0"/>
                  </a:spcAft>
                  <a:buClr>
                    <a:srgbClr val="667263"/>
                  </a:buClr>
                </a:pPr>
                <a:r>
                  <a:rPr lang="en-US" sz="400" b="1" kern="0" dirty="0">
                    <a:solidFill>
                      <a:prstClr val="white"/>
                    </a:solidFill>
                    <a:effectLst>
                      <a:outerShdw blurRad="50800" dist="12700" dir="2700000" algn="tl" rotWithShape="0">
                        <a:srgbClr val="000000">
                          <a:alpha val="34000"/>
                        </a:srgbClr>
                      </a:outerShdw>
                    </a:effectLst>
                    <a:cs typeface="Arial"/>
                  </a:rPr>
                  <a:t>SERVICE REQUEST STATUS</a:t>
                </a:r>
              </a:p>
            </p:txBody>
          </p:sp>
        </p:grpSp>
        <p:grpSp>
          <p:nvGrpSpPr>
            <p:cNvPr id="78" name="Group 202"/>
            <p:cNvGrpSpPr>
              <a:grpSpLocks noChangeAspect="1"/>
            </p:cNvGrpSpPr>
            <p:nvPr/>
          </p:nvGrpSpPr>
          <p:grpSpPr>
            <a:xfrm>
              <a:off x="2896912" y="1545464"/>
              <a:ext cx="552338" cy="435212"/>
              <a:chOff x="6477847" y="1708632"/>
              <a:chExt cx="792480" cy="624430"/>
            </a:xfrm>
          </p:grpSpPr>
          <p:pic>
            <p:nvPicPr>
              <p:cNvPr id="466" name="Picture 3"/>
              <p:cNvPicPr>
                <a:picLocks noChangeArrowheads="1"/>
              </p:cNvPicPr>
              <p:nvPr/>
            </p:nvPicPr>
            <p:blipFill rotWithShape="1">
              <a:blip r:embed="rId30" cstate="email">
                <a:extLst>
                  <a:ext uri="{28A0092B-C50C-407E-A947-70E740481C1C}">
                    <a14:useLocalDpi xmlns:a14="http://schemas.microsoft.com/office/drawing/2010/main" val="0"/>
                  </a:ext>
                </a:extLst>
              </a:blip>
              <a:srcRect/>
              <a:stretch/>
            </p:blipFill>
            <p:spPr bwMode="auto">
              <a:xfrm>
                <a:off x="6522570" y="1900768"/>
                <a:ext cx="711773" cy="432294"/>
              </a:xfrm>
              <a:prstGeom prst="roundRect">
                <a:avLst/>
              </a:prstGeom>
              <a:noFill/>
              <a:ln w="9525">
                <a:noFill/>
                <a:miter lim="800000"/>
                <a:headEnd/>
                <a:tailEnd/>
              </a:ln>
              <a:effectLst/>
              <a:scene3d>
                <a:camera prst="orthographicFront"/>
                <a:lightRig rig="threePt" dir="t"/>
              </a:scene3d>
              <a:sp3d>
                <a:bevelT w="25400" h="25400"/>
              </a:sp3d>
            </p:spPr>
          </p:pic>
          <p:sp>
            <p:nvSpPr>
              <p:cNvPr id="467" name="Rounded Rectangle 466"/>
              <p:cNvSpPr/>
              <p:nvPr/>
            </p:nvSpPr>
            <p:spPr>
              <a:xfrm>
                <a:off x="6522571" y="1708632"/>
                <a:ext cx="711773" cy="581566"/>
              </a:xfrm>
              <a:prstGeom prst="roundRect">
                <a:avLst/>
              </a:prstGeom>
              <a:gradFill flip="none" rotWithShape="1">
                <a:gsLst>
                  <a:gs pos="49000">
                    <a:schemeClr val="bg1">
                      <a:alpha val="0"/>
                    </a:schemeClr>
                  </a:gs>
                  <a:gs pos="91000">
                    <a:schemeClr val="accent1">
                      <a:lumMod val="50000"/>
                    </a:schemeClr>
                  </a:gs>
                  <a:gs pos="50000">
                    <a:schemeClr val="accent1">
                      <a:lumMod val="75000"/>
                    </a:schemeClr>
                  </a:gs>
                </a:gsLst>
                <a:lin ang="16200000" scaled="0"/>
                <a:tileRect/>
              </a:gradFill>
              <a:ln>
                <a:noFill/>
              </a:ln>
              <a:effectLst/>
              <a:scene3d>
                <a:camera prst="orthographicFront"/>
                <a:lightRig rig="threePt" dir="t"/>
              </a:scene3d>
              <a:sp3d>
                <a:bevelT w="38100" h="38100"/>
              </a:sp3d>
            </p:spPr>
            <p:style>
              <a:lnRef idx="2">
                <a:schemeClr val="accent1">
                  <a:shade val="50000"/>
                </a:schemeClr>
              </a:lnRef>
              <a:fillRef idx="1">
                <a:schemeClr val="accent1"/>
              </a:fillRef>
              <a:effectRef idx="0">
                <a:schemeClr val="accent1"/>
              </a:effectRef>
              <a:fontRef idx="minor">
                <a:schemeClr val="lt1"/>
              </a:fontRef>
            </p:style>
            <p:txBody>
              <a:bodyPr lIns="34259" tIns="18288" rIns="34259" bIns="17128" rtlCol="0" anchor="t"/>
              <a:lstStyle/>
              <a:p>
                <a:pPr algn="ctr" fontAlgn="base">
                  <a:lnSpc>
                    <a:spcPct val="90000"/>
                  </a:lnSpc>
                  <a:spcBef>
                    <a:spcPts val="1066"/>
                  </a:spcBef>
                  <a:spcAft>
                    <a:spcPct val="0"/>
                  </a:spcAft>
                  <a:buClr>
                    <a:srgbClr val="667263"/>
                  </a:buClr>
                </a:pPr>
                <a:r>
                  <a:rPr lang="en-US" sz="500" b="1" kern="0" dirty="0">
                    <a:solidFill>
                      <a:srgbClr val="FFFFFF"/>
                    </a:solidFill>
                    <a:cs typeface="Arial" pitchFamily="34" charset="0"/>
                  </a:rPr>
                  <a:t>Siebel CRM</a:t>
                </a:r>
              </a:p>
            </p:txBody>
          </p:sp>
          <p:sp>
            <p:nvSpPr>
              <p:cNvPr id="468" name="TextBox 467"/>
              <p:cNvSpPr txBox="1"/>
              <p:nvPr/>
            </p:nvSpPr>
            <p:spPr>
              <a:xfrm>
                <a:off x="6477847" y="1811408"/>
                <a:ext cx="792480" cy="128890"/>
              </a:xfrm>
              <a:prstGeom prst="rect">
                <a:avLst/>
              </a:prstGeom>
              <a:noFill/>
            </p:spPr>
            <p:txBody>
              <a:bodyPr wrap="square" rtlCol="0">
                <a:spAutoFit/>
              </a:bodyPr>
              <a:lstStyle/>
              <a:p>
                <a:pPr algn="ctr" fontAlgn="base">
                  <a:lnSpc>
                    <a:spcPct val="90000"/>
                  </a:lnSpc>
                  <a:spcBef>
                    <a:spcPct val="50000"/>
                  </a:spcBef>
                  <a:spcAft>
                    <a:spcPct val="0"/>
                  </a:spcAft>
                  <a:buClr>
                    <a:srgbClr val="667263"/>
                  </a:buClr>
                </a:pPr>
                <a:r>
                  <a:rPr lang="en-US" sz="400" b="1" kern="0" dirty="0">
                    <a:solidFill>
                      <a:prstClr val="white"/>
                    </a:solidFill>
                    <a:effectLst>
                      <a:outerShdw blurRad="50800" dist="12700" dir="2700000" algn="tl" rotWithShape="0">
                        <a:srgbClr val="000000">
                          <a:alpha val="34000"/>
                        </a:srgbClr>
                      </a:outerShdw>
                    </a:effectLst>
                    <a:cs typeface="Arial"/>
                  </a:rPr>
                  <a:t>FIELD SERVICE</a:t>
                </a:r>
              </a:p>
            </p:txBody>
          </p:sp>
        </p:grpSp>
        <p:grpSp>
          <p:nvGrpSpPr>
            <p:cNvPr id="79" name="Group 230"/>
            <p:cNvGrpSpPr>
              <a:grpSpLocks noChangeAspect="1"/>
            </p:cNvGrpSpPr>
            <p:nvPr/>
          </p:nvGrpSpPr>
          <p:grpSpPr>
            <a:xfrm>
              <a:off x="2896912" y="2041151"/>
              <a:ext cx="552338" cy="431658"/>
              <a:chOff x="787400" y="3194532"/>
              <a:chExt cx="792480" cy="619331"/>
            </a:xfrm>
          </p:grpSpPr>
          <p:pic>
            <p:nvPicPr>
              <p:cNvPr id="463" name="Picture 3"/>
              <p:cNvPicPr>
                <a:picLocks noChangeArrowheads="1"/>
              </p:cNvPicPr>
              <p:nvPr/>
            </p:nvPicPr>
            <p:blipFill>
              <a:blip r:embed="rId60" cstate="email">
                <a:extLst>
                  <a:ext uri="{28A0092B-C50C-407E-A947-70E740481C1C}">
                    <a14:useLocalDpi xmlns:a14="http://schemas.microsoft.com/office/drawing/2010/main" val="0"/>
                  </a:ext>
                </a:extLst>
              </a:blip>
              <a:stretch>
                <a:fillRect/>
              </a:stretch>
            </p:blipFill>
            <p:spPr bwMode="auto">
              <a:xfrm>
                <a:off x="829725" y="3400407"/>
                <a:ext cx="711773" cy="413456"/>
              </a:xfrm>
              <a:prstGeom prst="roundRect">
                <a:avLst/>
              </a:prstGeom>
              <a:noFill/>
              <a:ln w="9525">
                <a:noFill/>
                <a:miter lim="800000"/>
                <a:headEnd/>
                <a:tailEnd/>
              </a:ln>
              <a:effectLst/>
              <a:scene3d>
                <a:camera prst="orthographicFront"/>
                <a:lightRig rig="threePt" dir="t"/>
              </a:scene3d>
              <a:sp3d>
                <a:bevelT w="25400" h="25400"/>
              </a:sp3d>
            </p:spPr>
          </p:pic>
          <p:sp>
            <p:nvSpPr>
              <p:cNvPr id="464" name="Rounded Rectangle 463"/>
              <p:cNvSpPr/>
              <p:nvPr/>
            </p:nvSpPr>
            <p:spPr>
              <a:xfrm>
                <a:off x="832124" y="3194532"/>
                <a:ext cx="711773" cy="581566"/>
              </a:xfrm>
              <a:prstGeom prst="roundRect">
                <a:avLst/>
              </a:prstGeom>
              <a:gradFill flip="none" rotWithShape="1">
                <a:gsLst>
                  <a:gs pos="49000">
                    <a:schemeClr val="bg1">
                      <a:alpha val="0"/>
                    </a:schemeClr>
                  </a:gs>
                  <a:gs pos="91000">
                    <a:schemeClr val="accent1">
                      <a:lumMod val="50000"/>
                    </a:schemeClr>
                  </a:gs>
                  <a:gs pos="50000">
                    <a:schemeClr val="accent1">
                      <a:lumMod val="75000"/>
                    </a:schemeClr>
                  </a:gs>
                </a:gsLst>
                <a:lin ang="16200000" scaled="0"/>
                <a:tileRect/>
              </a:gradFill>
              <a:ln>
                <a:noFill/>
              </a:ln>
              <a:effectLst/>
              <a:scene3d>
                <a:camera prst="orthographicFront"/>
                <a:lightRig rig="threePt" dir="t"/>
              </a:scene3d>
              <a:sp3d>
                <a:bevelT w="38100" h="38100"/>
              </a:sp3d>
            </p:spPr>
            <p:style>
              <a:lnRef idx="2">
                <a:schemeClr val="accent1">
                  <a:shade val="50000"/>
                </a:schemeClr>
              </a:lnRef>
              <a:fillRef idx="1">
                <a:schemeClr val="accent1"/>
              </a:fillRef>
              <a:effectRef idx="0">
                <a:schemeClr val="accent1"/>
              </a:effectRef>
              <a:fontRef idx="minor">
                <a:schemeClr val="lt1"/>
              </a:fontRef>
            </p:style>
            <p:txBody>
              <a:bodyPr lIns="34259" tIns="18288" rIns="34259" bIns="17128" rtlCol="0" anchor="t"/>
              <a:lstStyle/>
              <a:p>
                <a:pPr algn="ctr" fontAlgn="base">
                  <a:lnSpc>
                    <a:spcPct val="90000"/>
                  </a:lnSpc>
                  <a:spcBef>
                    <a:spcPts val="1066"/>
                  </a:spcBef>
                  <a:spcAft>
                    <a:spcPct val="0"/>
                  </a:spcAft>
                  <a:buClr>
                    <a:srgbClr val="667263"/>
                  </a:buClr>
                </a:pPr>
                <a:r>
                  <a:rPr lang="en-US" sz="500" b="1" kern="0" spc="-27" dirty="0">
                    <a:solidFill>
                      <a:srgbClr val="FFFFFF"/>
                    </a:solidFill>
                    <a:cs typeface="Arial" pitchFamily="34" charset="0"/>
                  </a:rPr>
                  <a:t>E-Business Suite</a:t>
                </a:r>
              </a:p>
            </p:txBody>
          </p:sp>
          <p:sp>
            <p:nvSpPr>
              <p:cNvPr id="465" name="TextBox 464"/>
              <p:cNvSpPr txBox="1"/>
              <p:nvPr/>
            </p:nvSpPr>
            <p:spPr>
              <a:xfrm>
                <a:off x="787400" y="3297308"/>
                <a:ext cx="792480" cy="128890"/>
              </a:xfrm>
              <a:prstGeom prst="rect">
                <a:avLst/>
              </a:prstGeom>
              <a:noFill/>
            </p:spPr>
            <p:txBody>
              <a:bodyPr wrap="square" rtlCol="0">
                <a:spAutoFit/>
              </a:bodyPr>
              <a:lstStyle/>
              <a:p>
                <a:pPr algn="ctr" fontAlgn="base">
                  <a:lnSpc>
                    <a:spcPct val="90000"/>
                  </a:lnSpc>
                  <a:spcBef>
                    <a:spcPct val="50000"/>
                  </a:spcBef>
                  <a:spcAft>
                    <a:spcPct val="0"/>
                  </a:spcAft>
                  <a:buClr>
                    <a:srgbClr val="667263"/>
                  </a:buClr>
                </a:pPr>
                <a:r>
                  <a:rPr lang="en-US" sz="400" b="1" kern="0" dirty="0">
                    <a:solidFill>
                      <a:prstClr val="white"/>
                    </a:solidFill>
                    <a:effectLst>
                      <a:outerShdw blurRad="50800" dist="12700" dir="2700000" algn="tl" rotWithShape="0">
                        <a:srgbClr val="000000">
                          <a:alpha val="34000"/>
                        </a:srgbClr>
                      </a:outerShdw>
                    </a:effectLst>
                    <a:cs typeface="Arial"/>
                  </a:rPr>
                  <a:t>REQUEST STATUS</a:t>
                </a:r>
              </a:p>
            </p:txBody>
          </p:sp>
        </p:grpSp>
      </p:grpSp>
      <p:grpSp>
        <p:nvGrpSpPr>
          <p:cNvPr id="80" name="Group 546"/>
          <p:cNvGrpSpPr/>
          <p:nvPr/>
        </p:nvGrpSpPr>
        <p:grpSpPr>
          <a:xfrm>
            <a:off x="1425812" y="1110203"/>
            <a:ext cx="9224570" cy="4741663"/>
            <a:chOff x="933450" y="780770"/>
            <a:chExt cx="6920230" cy="3556247"/>
          </a:xfrm>
        </p:grpSpPr>
        <p:grpSp>
          <p:nvGrpSpPr>
            <p:cNvPr id="81" name="Group 166"/>
            <p:cNvGrpSpPr>
              <a:grpSpLocks noChangeAspect="1"/>
            </p:cNvGrpSpPr>
            <p:nvPr/>
          </p:nvGrpSpPr>
          <p:grpSpPr>
            <a:xfrm>
              <a:off x="933450" y="780770"/>
              <a:ext cx="990600" cy="846443"/>
              <a:chOff x="787400" y="895070"/>
              <a:chExt cx="792480" cy="677154"/>
            </a:xfrm>
          </p:grpSpPr>
          <p:pic>
            <p:nvPicPr>
              <p:cNvPr id="657" name="Picture 3"/>
              <p:cNvPicPr>
                <a:picLocks noChangeArrowheads="1"/>
              </p:cNvPicPr>
              <p:nvPr/>
            </p:nvPicPr>
            <p:blipFill rotWithShape="1">
              <a:blip r:embed="rId61" cstate="email">
                <a:extLst>
                  <a:ext uri="{28A0092B-C50C-407E-A947-70E740481C1C}">
                    <a14:useLocalDpi xmlns:a14="http://schemas.microsoft.com/office/drawing/2010/main" val="0"/>
                  </a:ext>
                </a:extLst>
              </a:blip>
              <a:srcRect t="-52299"/>
              <a:stretch/>
            </p:blipFill>
            <p:spPr bwMode="auto">
              <a:xfrm>
                <a:off x="832123" y="895070"/>
                <a:ext cx="711773" cy="677154"/>
              </a:xfrm>
              <a:prstGeom prst="roundRect">
                <a:avLst/>
              </a:prstGeom>
              <a:noFill/>
              <a:ln w="9525">
                <a:noFill/>
                <a:miter lim="800000"/>
                <a:headEnd/>
                <a:tailEnd/>
              </a:ln>
              <a:effectLst/>
              <a:scene3d>
                <a:camera prst="orthographicFront"/>
                <a:lightRig rig="threePt" dir="t"/>
              </a:scene3d>
              <a:sp3d>
                <a:bevelT w="25400" h="25400"/>
              </a:sp3d>
            </p:spPr>
          </p:pic>
          <p:sp>
            <p:nvSpPr>
              <p:cNvPr id="658" name="Rounded Rectangle 657"/>
              <p:cNvSpPr/>
              <p:nvPr/>
            </p:nvSpPr>
            <p:spPr>
              <a:xfrm>
                <a:off x="832124" y="946632"/>
                <a:ext cx="711773" cy="581566"/>
              </a:xfrm>
              <a:prstGeom prst="roundRect">
                <a:avLst/>
              </a:prstGeom>
              <a:gradFill flip="none" rotWithShape="1">
                <a:gsLst>
                  <a:gs pos="49000">
                    <a:schemeClr val="bg1">
                      <a:alpha val="0"/>
                    </a:schemeClr>
                  </a:gs>
                  <a:gs pos="91000">
                    <a:schemeClr val="accent1">
                      <a:lumMod val="50000"/>
                    </a:schemeClr>
                  </a:gs>
                  <a:gs pos="50000">
                    <a:schemeClr val="accent1">
                      <a:lumMod val="75000"/>
                    </a:schemeClr>
                  </a:gs>
                </a:gsLst>
                <a:lin ang="16200000" scaled="0"/>
                <a:tileRect/>
              </a:gradFill>
              <a:ln>
                <a:noFill/>
              </a:ln>
              <a:effectLst/>
              <a:scene3d>
                <a:camera prst="orthographicFront"/>
                <a:lightRig rig="threePt" dir="t"/>
              </a:scene3d>
              <a:sp3d>
                <a:bevelT w="38100" h="38100"/>
              </a:sp3d>
            </p:spPr>
            <p:style>
              <a:lnRef idx="2">
                <a:schemeClr val="accent1">
                  <a:shade val="50000"/>
                </a:schemeClr>
              </a:lnRef>
              <a:fillRef idx="1">
                <a:schemeClr val="accent1"/>
              </a:fillRef>
              <a:effectRef idx="0">
                <a:schemeClr val="accent1"/>
              </a:effectRef>
              <a:fontRef idx="minor">
                <a:schemeClr val="lt1"/>
              </a:fontRef>
            </p:style>
            <p:txBody>
              <a:bodyPr lIns="34259" tIns="18288" rIns="34259" bIns="17128" rtlCol="0" anchor="t"/>
              <a:lstStyle/>
              <a:p>
                <a:pPr algn="ctr" fontAlgn="base">
                  <a:lnSpc>
                    <a:spcPct val="90000"/>
                  </a:lnSpc>
                  <a:spcBef>
                    <a:spcPts val="1066"/>
                  </a:spcBef>
                  <a:spcAft>
                    <a:spcPct val="0"/>
                  </a:spcAft>
                  <a:buClr>
                    <a:srgbClr val="667263"/>
                  </a:buClr>
                </a:pPr>
                <a:r>
                  <a:rPr lang="en-US" sz="1100" b="1" kern="0" dirty="0">
                    <a:solidFill>
                      <a:srgbClr val="FFFFFF"/>
                    </a:solidFill>
                    <a:cs typeface="Arial" pitchFamily="34" charset="0"/>
                  </a:rPr>
                  <a:t>PeopleSoft</a:t>
                </a:r>
              </a:p>
            </p:txBody>
          </p:sp>
          <p:sp>
            <p:nvSpPr>
              <p:cNvPr id="659" name="TextBox 658"/>
              <p:cNvSpPr txBox="1"/>
              <p:nvPr/>
            </p:nvSpPr>
            <p:spPr>
              <a:xfrm>
                <a:off x="787400" y="1049407"/>
                <a:ext cx="792480" cy="123110"/>
              </a:xfrm>
              <a:prstGeom prst="rect">
                <a:avLst/>
              </a:prstGeom>
              <a:noFill/>
            </p:spPr>
            <p:txBody>
              <a:bodyPr wrap="square" rtlCol="0">
                <a:spAutoFit/>
              </a:bodyPr>
              <a:lstStyle/>
              <a:p>
                <a:pPr algn="ctr" fontAlgn="base">
                  <a:lnSpc>
                    <a:spcPct val="90000"/>
                  </a:lnSpc>
                  <a:spcBef>
                    <a:spcPct val="50000"/>
                  </a:spcBef>
                  <a:spcAft>
                    <a:spcPct val="0"/>
                  </a:spcAft>
                  <a:buClr>
                    <a:srgbClr val="667263"/>
                  </a:buClr>
                </a:pPr>
                <a:r>
                  <a:rPr lang="en-US" sz="800" b="1" dirty="0">
                    <a:solidFill>
                      <a:prstClr val="white"/>
                    </a:solidFill>
                    <a:effectLst>
                      <a:outerShdw blurRad="38100" dist="12700" dir="2700000" algn="tl" rotWithShape="0">
                        <a:srgbClr val="000000">
                          <a:alpha val="43000"/>
                        </a:srgbClr>
                      </a:outerShdw>
                    </a:effectLst>
                  </a:rPr>
                  <a:t>EXPENSES</a:t>
                </a:r>
                <a:endParaRPr lang="en-US" sz="700" b="1" kern="0" dirty="0">
                  <a:solidFill>
                    <a:prstClr val="white"/>
                  </a:solidFill>
                  <a:effectLst>
                    <a:outerShdw blurRad="50800" dist="12700" dir="2700000" algn="tl" rotWithShape="0">
                      <a:srgbClr val="000000">
                        <a:alpha val="34000"/>
                      </a:srgbClr>
                    </a:outerShdw>
                  </a:effectLst>
                  <a:cs typeface="Arial"/>
                </a:endParaRPr>
              </a:p>
            </p:txBody>
          </p:sp>
        </p:grpSp>
        <p:grpSp>
          <p:nvGrpSpPr>
            <p:cNvPr id="82" name="Group 170"/>
            <p:cNvGrpSpPr>
              <a:grpSpLocks noChangeAspect="1"/>
            </p:cNvGrpSpPr>
            <p:nvPr/>
          </p:nvGrpSpPr>
          <p:grpSpPr>
            <a:xfrm>
              <a:off x="1927225" y="844270"/>
              <a:ext cx="990600" cy="767946"/>
              <a:chOff x="1596390" y="946632"/>
              <a:chExt cx="792480" cy="614357"/>
            </a:xfrm>
          </p:grpSpPr>
          <p:pic>
            <p:nvPicPr>
              <p:cNvPr id="654" name="Picture 3"/>
              <p:cNvPicPr>
                <a:picLocks noChangeArrowheads="1"/>
              </p:cNvPicPr>
              <p:nvPr/>
            </p:nvPicPr>
            <p:blipFill rotWithShape="1">
              <a:blip r:embed="rId62" cstate="email">
                <a:extLst>
                  <a:ext uri="{28A0092B-C50C-407E-A947-70E740481C1C}">
                    <a14:useLocalDpi xmlns:a14="http://schemas.microsoft.com/office/drawing/2010/main" val="0"/>
                  </a:ext>
                </a:extLst>
              </a:blip>
              <a:srcRect t="-5704"/>
              <a:stretch/>
            </p:blipFill>
            <p:spPr bwMode="auto">
              <a:xfrm>
                <a:off x="1641113" y="1185333"/>
                <a:ext cx="711773" cy="375656"/>
              </a:xfrm>
              <a:prstGeom prst="roundRect">
                <a:avLst/>
              </a:prstGeom>
              <a:noFill/>
              <a:ln w="9525">
                <a:noFill/>
                <a:miter lim="800000"/>
                <a:headEnd/>
                <a:tailEnd/>
              </a:ln>
              <a:effectLst/>
              <a:scene3d>
                <a:camera prst="orthographicFront"/>
                <a:lightRig rig="threePt" dir="t"/>
              </a:scene3d>
              <a:sp3d>
                <a:bevelT w="25400" h="25400"/>
              </a:sp3d>
            </p:spPr>
          </p:pic>
          <p:sp>
            <p:nvSpPr>
              <p:cNvPr id="655" name="Rounded Rectangle 654"/>
              <p:cNvSpPr/>
              <p:nvPr/>
            </p:nvSpPr>
            <p:spPr>
              <a:xfrm>
                <a:off x="1641114" y="946632"/>
                <a:ext cx="711773" cy="581566"/>
              </a:xfrm>
              <a:prstGeom prst="roundRect">
                <a:avLst/>
              </a:prstGeom>
              <a:gradFill flip="none" rotWithShape="1">
                <a:gsLst>
                  <a:gs pos="49000">
                    <a:schemeClr val="bg1">
                      <a:alpha val="0"/>
                    </a:schemeClr>
                  </a:gs>
                  <a:gs pos="91000">
                    <a:schemeClr val="accent1">
                      <a:lumMod val="50000"/>
                    </a:schemeClr>
                  </a:gs>
                  <a:gs pos="50000">
                    <a:schemeClr val="accent1">
                      <a:lumMod val="75000"/>
                    </a:schemeClr>
                  </a:gs>
                </a:gsLst>
                <a:lin ang="16200000" scaled="0"/>
                <a:tileRect/>
              </a:gradFill>
              <a:ln>
                <a:noFill/>
              </a:ln>
              <a:effectLst/>
              <a:scene3d>
                <a:camera prst="orthographicFront"/>
                <a:lightRig rig="threePt" dir="t"/>
              </a:scene3d>
              <a:sp3d>
                <a:bevelT w="38100" h="38100"/>
              </a:sp3d>
            </p:spPr>
            <p:style>
              <a:lnRef idx="2">
                <a:schemeClr val="accent1">
                  <a:shade val="50000"/>
                </a:schemeClr>
              </a:lnRef>
              <a:fillRef idx="1">
                <a:schemeClr val="accent1"/>
              </a:fillRef>
              <a:effectRef idx="0">
                <a:schemeClr val="accent1"/>
              </a:effectRef>
              <a:fontRef idx="minor">
                <a:schemeClr val="lt1"/>
              </a:fontRef>
            </p:style>
            <p:txBody>
              <a:bodyPr lIns="34259" tIns="18288" rIns="34259" bIns="17128" rtlCol="0" anchor="t"/>
              <a:lstStyle/>
              <a:p>
                <a:pPr algn="ctr" fontAlgn="base">
                  <a:lnSpc>
                    <a:spcPct val="90000"/>
                  </a:lnSpc>
                  <a:spcBef>
                    <a:spcPts val="1066"/>
                  </a:spcBef>
                  <a:spcAft>
                    <a:spcPct val="0"/>
                  </a:spcAft>
                  <a:buClr>
                    <a:srgbClr val="667263"/>
                  </a:buClr>
                </a:pPr>
                <a:r>
                  <a:rPr lang="en-US" sz="1100" b="1" kern="0" dirty="0">
                    <a:solidFill>
                      <a:srgbClr val="FFFFFF"/>
                    </a:solidFill>
                    <a:cs typeface="Arial" pitchFamily="34" charset="0"/>
                  </a:rPr>
                  <a:t>PeopleSoft</a:t>
                </a:r>
              </a:p>
            </p:txBody>
          </p:sp>
          <p:sp>
            <p:nvSpPr>
              <p:cNvPr id="656" name="TextBox 655"/>
              <p:cNvSpPr txBox="1"/>
              <p:nvPr/>
            </p:nvSpPr>
            <p:spPr>
              <a:xfrm>
                <a:off x="1596390" y="1049407"/>
                <a:ext cx="792480" cy="123110"/>
              </a:xfrm>
              <a:prstGeom prst="rect">
                <a:avLst/>
              </a:prstGeom>
              <a:noFill/>
            </p:spPr>
            <p:txBody>
              <a:bodyPr wrap="square" rtlCol="0">
                <a:spAutoFit/>
              </a:bodyPr>
              <a:lstStyle/>
              <a:p>
                <a:pPr algn="ctr" fontAlgn="base">
                  <a:lnSpc>
                    <a:spcPct val="90000"/>
                  </a:lnSpc>
                  <a:spcBef>
                    <a:spcPct val="50000"/>
                  </a:spcBef>
                  <a:spcAft>
                    <a:spcPct val="0"/>
                  </a:spcAft>
                  <a:buClr>
                    <a:srgbClr val="667263"/>
                  </a:buClr>
                </a:pPr>
                <a:r>
                  <a:rPr lang="en-US" sz="800" b="1" kern="0" dirty="0">
                    <a:solidFill>
                      <a:prstClr val="white"/>
                    </a:solidFill>
                    <a:effectLst>
                      <a:outerShdw blurRad="50800" dist="12700" dir="2700000" algn="tl" rotWithShape="0">
                        <a:srgbClr val="000000">
                          <a:alpha val="34000"/>
                        </a:srgbClr>
                      </a:outerShdw>
                    </a:effectLst>
                    <a:cs typeface="Arial"/>
                  </a:rPr>
                  <a:t>REQUISITIONS</a:t>
                </a:r>
              </a:p>
            </p:txBody>
          </p:sp>
        </p:grpSp>
        <p:grpSp>
          <p:nvGrpSpPr>
            <p:cNvPr id="83" name="Group 174"/>
            <p:cNvGrpSpPr>
              <a:grpSpLocks noChangeAspect="1"/>
            </p:cNvGrpSpPr>
            <p:nvPr/>
          </p:nvGrpSpPr>
          <p:grpSpPr>
            <a:xfrm>
              <a:off x="2914650" y="844270"/>
              <a:ext cx="990600" cy="767948"/>
              <a:chOff x="2421890" y="946632"/>
              <a:chExt cx="792480" cy="614358"/>
            </a:xfrm>
          </p:grpSpPr>
          <p:pic>
            <p:nvPicPr>
              <p:cNvPr id="651" name="Picture 3"/>
              <p:cNvPicPr>
                <a:picLocks noChangeArrowheads="1"/>
              </p:cNvPicPr>
              <p:nvPr/>
            </p:nvPicPr>
            <p:blipFill rotWithShape="1">
              <a:blip r:embed="rId63" cstate="email">
                <a:extLst>
                  <a:ext uri="{28A0092B-C50C-407E-A947-70E740481C1C}">
                    <a14:useLocalDpi xmlns:a14="http://schemas.microsoft.com/office/drawing/2010/main" val="0"/>
                  </a:ext>
                </a:extLst>
              </a:blip>
              <a:srcRect t="-1906"/>
              <a:stretch/>
            </p:blipFill>
            <p:spPr bwMode="auto">
              <a:xfrm>
                <a:off x="2466613" y="1202268"/>
                <a:ext cx="711773" cy="358722"/>
              </a:xfrm>
              <a:prstGeom prst="roundRect">
                <a:avLst/>
              </a:prstGeom>
              <a:noFill/>
              <a:ln w="9525">
                <a:noFill/>
                <a:miter lim="800000"/>
                <a:headEnd/>
                <a:tailEnd/>
              </a:ln>
              <a:effectLst/>
              <a:scene3d>
                <a:camera prst="orthographicFront"/>
                <a:lightRig rig="threePt" dir="t"/>
              </a:scene3d>
              <a:sp3d>
                <a:bevelT w="25400" h="25400"/>
              </a:sp3d>
            </p:spPr>
          </p:pic>
          <p:sp>
            <p:nvSpPr>
              <p:cNvPr id="652" name="Rounded Rectangle 651"/>
              <p:cNvSpPr/>
              <p:nvPr/>
            </p:nvSpPr>
            <p:spPr>
              <a:xfrm>
                <a:off x="2466614" y="946632"/>
                <a:ext cx="711773" cy="581566"/>
              </a:xfrm>
              <a:prstGeom prst="roundRect">
                <a:avLst/>
              </a:prstGeom>
              <a:gradFill flip="none" rotWithShape="1">
                <a:gsLst>
                  <a:gs pos="49000">
                    <a:schemeClr val="bg1">
                      <a:alpha val="0"/>
                    </a:schemeClr>
                  </a:gs>
                  <a:gs pos="91000">
                    <a:schemeClr val="accent1">
                      <a:lumMod val="50000"/>
                    </a:schemeClr>
                  </a:gs>
                  <a:gs pos="50000">
                    <a:schemeClr val="accent1">
                      <a:lumMod val="75000"/>
                    </a:schemeClr>
                  </a:gs>
                </a:gsLst>
                <a:lin ang="16200000" scaled="0"/>
                <a:tileRect/>
              </a:gradFill>
              <a:ln>
                <a:noFill/>
              </a:ln>
              <a:effectLst/>
              <a:scene3d>
                <a:camera prst="orthographicFront"/>
                <a:lightRig rig="threePt" dir="t"/>
              </a:scene3d>
              <a:sp3d>
                <a:bevelT w="38100" h="38100"/>
              </a:sp3d>
            </p:spPr>
            <p:style>
              <a:lnRef idx="2">
                <a:schemeClr val="accent1">
                  <a:shade val="50000"/>
                </a:schemeClr>
              </a:lnRef>
              <a:fillRef idx="1">
                <a:schemeClr val="accent1"/>
              </a:fillRef>
              <a:effectRef idx="0">
                <a:schemeClr val="accent1"/>
              </a:effectRef>
              <a:fontRef idx="minor">
                <a:schemeClr val="lt1"/>
              </a:fontRef>
            </p:style>
            <p:txBody>
              <a:bodyPr lIns="34259" tIns="18288" rIns="34259" bIns="17128" rtlCol="0" anchor="t"/>
              <a:lstStyle/>
              <a:p>
                <a:pPr algn="ctr" fontAlgn="base">
                  <a:lnSpc>
                    <a:spcPct val="90000"/>
                  </a:lnSpc>
                  <a:spcBef>
                    <a:spcPts val="1066"/>
                  </a:spcBef>
                  <a:spcAft>
                    <a:spcPct val="0"/>
                  </a:spcAft>
                  <a:buClr>
                    <a:srgbClr val="667263"/>
                  </a:buClr>
                </a:pPr>
                <a:r>
                  <a:rPr lang="en-US" sz="1100" b="1" kern="0" dirty="0">
                    <a:solidFill>
                      <a:srgbClr val="FFFFFF"/>
                    </a:solidFill>
                    <a:cs typeface="Arial" pitchFamily="34" charset="0"/>
                  </a:rPr>
                  <a:t>PeopleSoft</a:t>
                </a:r>
              </a:p>
            </p:txBody>
          </p:sp>
          <p:sp>
            <p:nvSpPr>
              <p:cNvPr id="653" name="TextBox 652"/>
              <p:cNvSpPr txBox="1"/>
              <p:nvPr/>
            </p:nvSpPr>
            <p:spPr>
              <a:xfrm>
                <a:off x="2421890" y="1049407"/>
                <a:ext cx="792480" cy="123110"/>
              </a:xfrm>
              <a:prstGeom prst="rect">
                <a:avLst/>
              </a:prstGeom>
              <a:noFill/>
            </p:spPr>
            <p:txBody>
              <a:bodyPr wrap="square" rtlCol="0">
                <a:spAutoFit/>
              </a:bodyPr>
              <a:lstStyle/>
              <a:p>
                <a:pPr algn="ctr" fontAlgn="base">
                  <a:lnSpc>
                    <a:spcPct val="90000"/>
                  </a:lnSpc>
                  <a:spcBef>
                    <a:spcPct val="50000"/>
                  </a:spcBef>
                  <a:spcAft>
                    <a:spcPct val="0"/>
                  </a:spcAft>
                  <a:buClr>
                    <a:srgbClr val="667263"/>
                  </a:buClr>
                </a:pPr>
                <a:r>
                  <a:rPr lang="en-US" sz="800" b="1" kern="0" dirty="0">
                    <a:solidFill>
                      <a:prstClr val="white"/>
                    </a:solidFill>
                    <a:effectLst>
                      <a:outerShdw blurRad="50800" dist="12700" dir="2700000" algn="tl" rotWithShape="0">
                        <a:srgbClr val="000000">
                          <a:alpha val="34000"/>
                        </a:srgbClr>
                      </a:outerShdw>
                    </a:effectLst>
                    <a:cs typeface="Arial"/>
                  </a:rPr>
                  <a:t>APPROVAL</a:t>
                </a:r>
              </a:p>
            </p:txBody>
          </p:sp>
        </p:grpSp>
        <p:grpSp>
          <p:nvGrpSpPr>
            <p:cNvPr id="84" name="Group 162"/>
            <p:cNvGrpSpPr>
              <a:grpSpLocks noChangeAspect="1"/>
            </p:cNvGrpSpPr>
            <p:nvPr/>
          </p:nvGrpSpPr>
          <p:grpSpPr>
            <a:xfrm>
              <a:off x="3902075" y="844270"/>
              <a:ext cx="990600" cy="767031"/>
              <a:chOff x="3266017" y="933932"/>
              <a:chExt cx="792480" cy="613625"/>
            </a:xfrm>
          </p:grpSpPr>
          <p:pic>
            <p:nvPicPr>
              <p:cNvPr id="648" name="Picture 3"/>
              <p:cNvPicPr>
                <a:picLocks noChangeArrowheads="1"/>
              </p:cNvPicPr>
              <p:nvPr/>
            </p:nvPicPr>
            <p:blipFill>
              <a:blip r:embed="rId64" cstate="email">
                <a:extLst>
                  <a:ext uri="{28A0092B-C50C-407E-A947-70E740481C1C}">
                    <a14:useLocalDpi xmlns:a14="http://schemas.microsoft.com/office/drawing/2010/main" val="0"/>
                  </a:ext>
                </a:extLst>
              </a:blip>
              <a:stretch>
                <a:fillRect/>
              </a:stretch>
            </p:blipFill>
            <p:spPr bwMode="auto">
              <a:xfrm>
                <a:off x="3310740" y="1186437"/>
                <a:ext cx="711773" cy="361120"/>
              </a:xfrm>
              <a:prstGeom prst="roundRect">
                <a:avLst/>
              </a:prstGeom>
              <a:noFill/>
              <a:ln w="9525">
                <a:noFill/>
                <a:miter lim="800000"/>
                <a:headEnd/>
                <a:tailEnd/>
              </a:ln>
              <a:effectLst/>
              <a:scene3d>
                <a:camera prst="orthographicFront"/>
                <a:lightRig rig="threePt" dir="t"/>
              </a:scene3d>
              <a:sp3d>
                <a:bevelT w="25400" h="25400"/>
              </a:sp3d>
            </p:spPr>
          </p:pic>
          <p:sp>
            <p:nvSpPr>
              <p:cNvPr id="649" name="Rounded Rectangle 648"/>
              <p:cNvSpPr/>
              <p:nvPr/>
            </p:nvSpPr>
            <p:spPr>
              <a:xfrm>
                <a:off x="3310741" y="933932"/>
                <a:ext cx="711773" cy="581566"/>
              </a:xfrm>
              <a:prstGeom prst="roundRect">
                <a:avLst/>
              </a:prstGeom>
              <a:gradFill flip="none" rotWithShape="1">
                <a:gsLst>
                  <a:gs pos="49000">
                    <a:schemeClr val="bg1">
                      <a:alpha val="0"/>
                    </a:schemeClr>
                  </a:gs>
                  <a:gs pos="91000">
                    <a:schemeClr val="accent1">
                      <a:lumMod val="50000"/>
                    </a:schemeClr>
                  </a:gs>
                  <a:gs pos="50000">
                    <a:schemeClr val="accent1">
                      <a:lumMod val="75000"/>
                    </a:schemeClr>
                  </a:gs>
                </a:gsLst>
                <a:lin ang="16200000" scaled="0"/>
                <a:tileRect/>
              </a:gradFill>
              <a:ln>
                <a:noFill/>
              </a:ln>
              <a:effectLst/>
              <a:scene3d>
                <a:camera prst="orthographicFront"/>
                <a:lightRig rig="threePt" dir="t"/>
              </a:scene3d>
              <a:sp3d>
                <a:bevelT w="38100" h="38100"/>
              </a:sp3d>
            </p:spPr>
            <p:style>
              <a:lnRef idx="2">
                <a:schemeClr val="accent1">
                  <a:shade val="50000"/>
                </a:schemeClr>
              </a:lnRef>
              <a:fillRef idx="1">
                <a:schemeClr val="accent1"/>
              </a:fillRef>
              <a:effectRef idx="0">
                <a:schemeClr val="accent1"/>
              </a:effectRef>
              <a:fontRef idx="minor">
                <a:schemeClr val="lt1"/>
              </a:fontRef>
            </p:style>
            <p:txBody>
              <a:bodyPr lIns="34259" tIns="18288" rIns="34259" bIns="17128" rtlCol="0" anchor="t"/>
              <a:lstStyle/>
              <a:p>
                <a:pPr algn="ctr" fontAlgn="base">
                  <a:lnSpc>
                    <a:spcPct val="90000"/>
                  </a:lnSpc>
                  <a:spcBef>
                    <a:spcPts val="1066"/>
                  </a:spcBef>
                  <a:spcAft>
                    <a:spcPct val="0"/>
                  </a:spcAft>
                  <a:buClr>
                    <a:srgbClr val="667263"/>
                  </a:buClr>
                </a:pPr>
                <a:r>
                  <a:rPr lang="en-US" sz="900" b="1" kern="0" dirty="0">
                    <a:solidFill>
                      <a:srgbClr val="FFFFFF"/>
                    </a:solidFill>
                    <a:cs typeface="Arial" pitchFamily="34" charset="0"/>
                  </a:rPr>
                  <a:t>PeopleSoft</a:t>
                </a:r>
              </a:p>
            </p:txBody>
          </p:sp>
          <p:sp>
            <p:nvSpPr>
              <p:cNvPr id="650" name="TextBox 649"/>
              <p:cNvSpPr txBox="1"/>
              <p:nvPr/>
            </p:nvSpPr>
            <p:spPr>
              <a:xfrm>
                <a:off x="3266017" y="1036707"/>
                <a:ext cx="792480" cy="123110"/>
              </a:xfrm>
              <a:prstGeom prst="rect">
                <a:avLst/>
              </a:prstGeom>
              <a:noFill/>
            </p:spPr>
            <p:txBody>
              <a:bodyPr wrap="square" rtlCol="0">
                <a:spAutoFit/>
              </a:bodyPr>
              <a:lstStyle/>
              <a:p>
                <a:pPr algn="ctr" fontAlgn="base">
                  <a:lnSpc>
                    <a:spcPct val="90000"/>
                  </a:lnSpc>
                  <a:spcBef>
                    <a:spcPct val="50000"/>
                  </a:spcBef>
                  <a:spcAft>
                    <a:spcPct val="0"/>
                  </a:spcAft>
                  <a:buClr>
                    <a:srgbClr val="667263"/>
                  </a:buClr>
                </a:pPr>
                <a:r>
                  <a:rPr lang="en-US" sz="800" b="1" kern="0" dirty="0">
                    <a:solidFill>
                      <a:prstClr val="white"/>
                    </a:solidFill>
                    <a:effectLst>
                      <a:outerShdw blurRad="50800" dist="12700" dir="2700000" algn="tl" rotWithShape="0">
                        <a:srgbClr val="000000">
                          <a:alpha val="34000"/>
                        </a:srgbClr>
                      </a:outerShdw>
                    </a:effectLst>
                    <a:cs typeface="Arial"/>
                  </a:rPr>
                  <a:t>COMPANY DIRECTORY</a:t>
                </a:r>
              </a:p>
            </p:txBody>
          </p:sp>
        </p:grpSp>
        <p:grpSp>
          <p:nvGrpSpPr>
            <p:cNvPr id="85" name="Group 182"/>
            <p:cNvGrpSpPr>
              <a:grpSpLocks noChangeAspect="1"/>
            </p:cNvGrpSpPr>
            <p:nvPr/>
          </p:nvGrpSpPr>
          <p:grpSpPr>
            <a:xfrm>
              <a:off x="4889500" y="844270"/>
              <a:ext cx="990600" cy="785089"/>
              <a:chOff x="4157557" y="933932"/>
              <a:chExt cx="792480" cy="628071"/>
            </a:xfrm>
          </p:grpSpPr>
          <p:pic>
            <p:nvPicPr>
              <p:cNvPr id="645" name="Picture 3"/>
              <p:cNvPicPr>
                <a:picLocks noChangeArrowheads="1"/>
              </p:cNvPicPr>
              <p:nvPr/>
            </p:nvPicPr>
            <p:blipFill rotWithShape="1">
              <a:blip r:embed="rId65" cstate="email">
                <a:extLst>
                  <a:ext uri="{28A0092B-C50C-407E-A947-70E740481C1C}">
                    <a14:useLocalDpi xmlns:a14="http://schemas.microsoft.com/office/drawing/2010/main" val="0"/>
                  </a:ext>
                </a:extLst>
              </a:blip>
              <a:srcRect/>
              <a:stretch/>
            </p:blipFill>
            <p:spPr bwMode="auto">
              <a:xfrm>
                <a:off x="4202280" y="1159290"/>
                <a:ext cx="711773" cy="402713"/>
              </a:xfrm>
              <a:prstGeom prst="roundRect">
                <a:avLst/>
              </a:prstGeom>
              <a:noFill/>
              <a:ln w="9525">
                <a:noFill/>
                <a:miter lim="800000"/>
                <a:headEnd/>
                <a:tailEnd/>
              </a:ln>
              <a:effectLst/>
              <a:scene3d>
                <a:camera prst="orthographicFront"/>
                <a:lightRig rig="threePt" dir="t"/>
              </a:scene3d>
              <a:sp3d>
                <a:bevelT w="25400" h="25400"/>
              </a:sp3d>
            </p:spPr>
          </p:pic>
          <p:sp>
            <p:nvSpPr>
              <p:cNvPr id="646" name="Rounded Rectangle 645"/>
              <p:cNvSpPr/>
              <p:nvPr/>
            </p:nvSpPr>
            <p:spPr>
              <a:xfrm>
                <a:off x="4202281" y="933932"/>
                <a:ext cx="711773" cy="581566"/>
              </a:xfrm>
              <a:prstGeom prst="roundRect">
                <a:avLst/>
              </a:prstGeom>
              <a:gradFill flip="none" rotWithShape="1">
                <a:gsLst>
                  <a:gs pos="49000">
                    <a:schemeClr val="bg1">
                      <a:alpha val="0"/>
                    </a:schemeClr>
                  </a:gs>
                  <a:gs pos="91000">
                    <a:schemeClr val="accent1">
                      <a:lumMod val="50000"/>
                    </a:schemeClr>
                  </a:gs>
                  <a:gs pos="50000">
                    <a:schemeClr val="accent1">
                      <a:lumMod val="75000"/>
                    </a:schemeClr>
                  </a:gs>
                </a:gsLst>
                <a:lin ang="16200000" scaled="0"/>
                <a:tileRect/>
              </a:gradFill>
              <a:ln>
                <a:noFill/>
              </a:ln>
              <a:effectLst/>
              <a:scene3d>
                <a:camera prst="orthographicFront"/>
                <a:lightRig rig="threePt" dir="t"/>
              </a:scene3d>
              <a:sp3d>
                <a:bevelT w="38100" h="38100"/>
              </a:sp3d>
            </p:spPr>
            <p:style>
              <a:lnRef idx="2">
                <a:schemeClr val="accent1">
                  <a:shade val="50000"/>
                </a:schemeClr>
              </a:lnRef>
              <a:fillRef idx="1">
                <a:schemeClr val="accent1"/>
              </a:fillRef>
              <a:effectRef idx="0">
                <a:schemeClr val="accent1"/>
              </a:effectRef>
              <a:fontRef idx="minor">
                <a:schemeClr val="lt1"/>
              </a:fontRef>
            </p:style>
            <p:txBody>
              <a:bodyPr lIns="34259" tIns="18288" rIns="34259" bIns="17128" rtlCol="0" anchor="t"/>
              <a:lstStyle/>
              <a:p>
                <a:pPr algn="ctr" fontAlgn="base">
                  <a:lnSpc>
                    <a:spcPct val="90000"/>
                  </a:lnSpc>
                  <a:spcBef>
                    <a:spcPts val="1066"/>
                  </a:spcBef>
                  <a:spcAft>
                    <a:spcPct val="0"/>
                  </a:spcAft>
                  <a:buClr>
                    <a:srgbClr val="667263"/>
                  </a:buClr>
                </a:pPr>
                <a:r>
                  <a:rPr lang="en-US" sz="900" b="1" kern="0" dirty="0">
                    <a:solidFill>
                      <a:srgbClr val="FFFFFF"/>
                    </a:solidFill>
                    <a:cs typeface="Arial" pitchFamily="34" charset="0"/>
                  </a:rPr>
                  <a:t>Siebel CRM</a:t>
                </a:r>
              </a:p>
            </p:txBody>
          </p:sp>
          <p:sp>
            <p:nvSpPr>
              <p:cNvPr id="647" name="TextBox 646"/>
              <p:cNvSpPr txBox="1"/>
              <p:nvPr/>
            </p:nvSpPr>
            <p:spPr>
              <a:xfrm>
                <a:off x="4157557" y="1036707"/>
                <a:ext cx="792480" cy="189590"/>
              </a:xfrm>
              <a:prstGeom prst="rect">
                <a:avLst/>
              </a:prstGeom>
              <a:noFill/>
            </p:spPr>
            <p:txBody>
              <a:bodyPr wrap="square" rtlCol="0">
                <a:spAutoFit/>
              </a:bodyPr>
              <a:lstStyle/>
              <a:p>
                <a:pPr algn="ctr" fontAlgn="base">
                  <a:lnSpc>
                    <a:spcPct val="90000"/>
                  </a:lnSpc>
                  <a:spcBef>
                    <a:spcPct val="50000"/>
                  </a:spcBef>
                  <a:spcAft>
                    <a:spcPct val="0"/>
                  </a:spcAft>
                  <a:buClr>
                    <a:srgbClr val="667263"/>
                  </a:buClr>
                </a:pPr>
                <a:r>
                  <a:rPr lang="en-US" sz="800" b="1" kern="0" dirty="0">
                    <a:solidFill>
                      <a:prstClr val="white"/>
                    </a:solidFill>
                    <a:effectLst>
                      <a:outerShdw blurRad="50800" dist="12700" dir="2700000" algn="tl" rotWithShape="0">
                        <a:srgbClr val="000000">
                          <a:alpha val="34000"/>
                        </a:srgbClr>
                      </a:outerShdw>
                    </a:effectLst>
                    <a:cs typeface="Arial"/>
                  </a:rPr>
                  <a:t>PHARMA SALES LIFE SCIENCES</a:t>
                </a:r>
              </a:p>
            </p:txBody>
          </p:sp>
        </p:grpSp>
        <p:grpSp>
          <p:nvGrpSpPr>
            <p:cNvPr id="86" name="Group 178"/>
            <p:cNvGrpSpPr>
              <a:grpSpLocks noChangeAspect="1"/>
            </p:cNvGrpSpPr>
            <p:nvPr/>
          </p:nvGrpSpPr>
          <p:grpSpPr>
            <a:xfrm>
              <a:off x="5873750" y="837920"/>
              <a:ext cx="990600" cy="769214"/>
              <a:chOff x="4983057" y="933932"/>
              <a:chExt cx="792480" cy="615371"/>
            </a:xfrm>
          </p:grpSpPr>
          <p:pic>
            <p:nvPicPr>
              <p:cNvPr id="642" name="Picture 3"/>
              <p:cNvPicPr>
                <a:picLocks noChangeArrowheads="1"/>
              </p:cNvPicPr>
              <p:nvPr/>
            </p:nvPicPr>
            <p:blipFill rotWithShape="1">
              <a:blip r:embed="rId66" cstate="email">
                <a:extLst>
                  <a:ext uri="{28A0092B-C50C-407E-A947-70E740481C1C}">
                    <a14:useLocalDpi xmlns:a14="http://schemas.microsoft.com/office/drawing/2010/main" val="0"/>
                  </a:ext>
                </a:extLst>
              </a:blip>
              <a:srcRect/>
              <a:stretch/>
            </p:blipFill>
            <p:spPr bwMode="auto">
              <a:xfrm>
                <a:off x="5027780" y="1146590"/>
                <a:ext cx="711773" cy="402713"/>
              </a:xfrm>
              <a:prstGeom prst="roundRect">
                <a:avLst/>
              </a:prstGeom>
              <a:noFill/>
              <a:ln w="9525">
                <a:noFill/>
                <a:miter lim="800000"/>
                <a:headEnd/>
                <a:tailEnd/>
              </a:ln>
              <a:effectLst/>
              <a:scene3d>
                <a:camera prst="orthographicFront"/>
                <a:lightRig rig="threePt" dir="t"/>
              </a:scene3d>
              <a:sp3d>
                <a:bevelT w="25400" h="25400"/>
              </a:sp3d>
            </p:spPr>
          </p:pic>
          <p:sp>
            <p:nvSpPr>
              <p:cNvPr id="643" name="Rounded Rectangle 642"/>
              <p:cNvSpPr/>
              <p:nvPr/>
            </p:nvSpPr>
            <p:spPr>
              <a:xfrm>
                <a:off x="5027781" y="933932"/>
                <a:ext cx="711773" cy="581566"/>
              </a:xfrm>
              <a:prstGeom prst="roundRect">
                <a:avLst/>
              </a:prstGeom>
              <a:gradFill flip="none" rotWithShape="1">
                <a:gsLst>
                  <a:gs pos="49000">
                    <a:schemeClr val="bg1">
                      <a:alpha val="0"/>
                    </a:schemeClr>
                  </a:gs>
                  <a:gs pos="91000">
                    <a:schemeClr val="accent1">
                      <a:lumMod val="50000"/>
                    </a:schemeClr>
                  </a:gs>
                  <a:gs pos="50000">
                    <a:schemeClr val="accent1">
                      <a:lumMod val="75000"/>
                    </a:schemeClr>
                  </a:gs>
                </a:gsLst>
                <a:lin ang="16200000" scaled="0"/>
                <a:tileRect/>
              </a:gradFill>
              <a:ln>
                <a:noFill/>
              </a:ln>
              <a:effectLst/>
              <a:scene3d>
                <a:camera prst="orthographicFront"/>
                <a:lightRig rig="threePt" dir="t"/>
              </a:scene3d>
              <a:sp3d>
                <a:bevelT w="38100" h="38100"/>
              </a:sp3d>
            </p:spPr>
            <p:style>
              <a:lnRef idx="2">
                <a:schemeClr val="accent1">
                  <a:shade val="50000"/>
                </a:schemeClr>
              </a:lnRef>
              <a:fillRef idx="1">
                <a:schemeClr val="accent1"/>
              </a:fillRef>
              <a:effectRef idx="0">
                <a:schemeClr val="accent1"/>
              </a:effectRef>
              <a:fontRef idx="minor">
                <a:schemeClr val="lt1"/>
              </a:fontRef>
            </p:style>
            <p:txBody>
              <a:bodyPr lIns="34259" tIns="18288" rIns="34259" bIns="17128" rtlCol="0" anchor="t"/>
              <a:lstStyle/>
              <a:p>
                <a:pPr algn="ctr" fontAlgn="base">
                  <a:lnSpc>
                    <a:spcPct val="90000"/>
                  </a:lnSpc>
                  <a:spcBef>
                    <a:spcPts val="1066"/>
                  </a:spcBef>
                  <a:spcAft>
                    <a:spcPct val="0"/>
                  </a:spcAft>
                  <a:buClr>
                    <a:srgbClr val="667263"/>
                  </a:buClr>
                </a:pPr>
                <a:r>
                  <a:rPr lang="en-US" sz="900" b="1" kern="0" dirty="0">
                    <a:solidFill>
                      <a:srgbClr val="FFFFFF"/>
                    </a:solidFill>
                    <a:cs typeface="Arial" pitchFamily="34" charset="0"/>
                  </a:rPr>
                  <a:t>Siebel CRM</a:t>
                </a:r>
              </a:p>
              <a:p>
                <a:pPr algn="ctr" fontAlgn="base">
                  <a:lnSpc>
                    <a:spcPct val="90000"/>
                  </a:lnSpc>
                  <a:spcBef>
                    <a:spcPts val="1066"/>
                  </a:spcBef>
                  <a:spcAft>
                    <a:spcPct val="0"/>
                  </a:spcAft>
                  <a:buClr>
                    <a:srgbClr val="667263"/>
                  </a:buClr>
                </a:pPr>
                <a:endParaRPr lang="en-US" sz="800" b="1" kern="0" dirty="0">
                  <a:solidFill>
                    <a:srgbClr val="FFFFFF"/>
                  </a:solidFill>
                  <a:cs typeface="Arial" pitchFamily="34" charset="0"/>
                </a:endParaRPr>
              </a:p>
            </p:txBody>
          </p:sp>
          <p:sp>
            <p:nvSpPr>
              <p:cNvPr id="644" name="TextBox 643"/>
              <p:cNvSpPr txBox="1"/>
              <p:nvPr/>
            </p:nvSpPr>
            <p:spPr>
              <a:xfrm>
                <a:off x="4983057" y="1036707"/>
                <a:ext cx="792480" cy="123110"/>
              </a:xfrm>
              <a:prstGeom prst="rect">
                <a:avLst/>
              </a:prstGeom>
              <a:noFill/>
            </p:spPr>
            <p:txBody>
              <a:bodyPr wrap="square" rtlCol="0">
                <a:spAutoFit/>
              </a:bodyPr>
              <a:lstStyle/>
              <a:p>
                <a:pPr algn="ctr" fontAlgn="base">
                  <a:lnSpc>
                    <a:spcPct val="90000"/>
                  </a:lnSpc>
                  <a:spcBef>
                    <a:spcPct val="50000"/>
                  </a:spcBef>
                  <a:spcAft>
                    <a:spcPct val="0"/>
                  </a:spcAft>
                  <a:buClr>
                    <a:srgbClr val="667263"/>
                  </a:buClr>
                </a:pPr>
                <a:r>
                  <a:rPr lang="en-US" sz="800" b="1" kern="0" dirty="0">
                    <a:solidFill>
                      <a:prstClr val="white"/>
                    </a:solidFill>
                    <a:effectLst>
                      <a:outerShdw blurRad="50800" dist="12700" dir="2700000" algn="tl" rotWithShape="0">
                        <a:srgbClr val="000000">
                          <a:alpha val="34000"/>
                        </a:srgbClr>
                      </a:outerShdw>
                    </a:effectLst>
                    <a:cs typeface="Arial"/>
                  </a:rPr>
                  <a:t>PHARMA SALES REP</a:t>
                </a:r>
              </a:p>
            </p:txBody>
          </p:sp>
        </p:grpSp>
        <p:grpSp>
          <p:nvGrpSpPr>
            <p:cNvPr id="87" name="Group 243"/>
            <p:cNvGrpSpPr>
              <a:grpSpLocks noChangeAspect="1"/>
            </p:cNvGrpSpPr>
            <p:nvPr/>
          </p:nvGrpSpPr>
          <p:grpSpPr>
            <a:xfrm>
              <a:off x="4889500" y="3543782"/>
              <a:ext cx="990600" cy="774969"/>
              <a:chOff x="2890097" y="3797782"/>
              <a:chExt cx="792480" cy="619975"/>
            </a:xfrm>
          </p:grpSpPr>
          <p:pic>
            <p:nvPicPr>
              <p:cNvPr id="639" name="Picture 3"/>
              <p:cNvPicPr>
                <a:picLocks noChangeArrowheads="1"/>
              </p:cNvPicPr>
              <p:nvPr/>
            </p:nvPicPr>
            <p:blipFill>
              <a:blip r:embed="rId67" cstate="email">
                <a:extLst>
                  <a:ext uri="{28A0092B-C50C-407E-A947-70E740481C1C}">
                    <a14:useLocalDpi xmlns:a14="http://schemas.microsoft.com/office/drawing/2010/main" val="0"/>
                  </a:ext>
                </a:extLst>
              </a:blip>
              <a:stretch>
                <a:fillRect/>
              </a:stretch>
            </p:blipFill>
            <p:spPr bwMode="auto">
              <a:xfrm>
                <a:off x="2934820" y="4056637"/>
                <a:ext cx="711773" cy="361120"/>
              </a:xfrm>
              <a:prstGeom prst="roundRect">
                <a:avLst/>
              </a:prstGeom>
              <a:noFill/>
              <a:ln w="9525">
                <a:noFill/>
                <a:miter lim="800000"/>
                <a:headEnd/>
                <a:tailEnd/>
              </a:ln>
              <a:effectLst/>
              <a:scene3d>
                <a:camera prst="orthographicFront"/>
                <a:lightRig rig="threePt" dir="t"/>
              </a:scene3d>
              <a:sp3d>
                <a:bevelT w="25400" h="25400"/>
              </a:sp3d>
            </p:spPr>
          </p:pic>
          <p:sp>
            <p:nvSpPr>
              <p:cNvPr id="640" name="Rounded Rectangle 639"/>
              <p:cNvSpPr/>
              <p:nvPr/>
            </p:nvSpPr>
            <p:spPr>
              <a:xfrm>
                <a:off x="2934821" y="3797782"/>
                <a:ext cx="711773" cy="581566"/>
              </a:xfrm>
              <a:prstGeom prst="roundRect">
                <a:avLst/>
              </a:prstGeom>
              <a:gradFill flip="none" rotWithShape="1">
                <a:gsLst>
                  <a:gs pos="49000">
                    <a:schemeClr val="bg1">
                      <a:alpha val="0"/>
                    </a:schemeClr>
                  </a:gs>
                  <a:gs pos="91000">
                    <a:schemeClr val="accent1">
                      <a:lumMod val="50000"/>
                    </a:schemeClr>
                  </a:gs>
                  <a:gs pos="50000">
                    <a:schemeClr val="accent1">
                      <a:lumMod val="75000"/>
                    </a:schemeClr>
                  </a:gs>
                </a:gsLst>
                <a:lin ang="16200000" scaled="0"/>
                <a:tileRect/>
              </a:gradFill>
              <a:ln>
                <a:noFill/>
              </a:ln>
              <a:effectLst/>
              <a:scene3d>
                <a:camera prst="orthographicFront"/>
                <a:lightRig rig="threePt" dir="t"/>
              </a:scene3d>
              <a:sp3d>
                <a:bevelT w="38100" h="38100"/>
              </a:sp3d>
            </p:spPr>
            <p:style>
              <a:lnRef idx="2">
                <a:schemeClr val="accent1">
                  <a:shade val="50000"/>
                </a:schemeClr>
              </a:lnRef>
              <a:fillRef idx="1">
                <a:schemeClr val="accent1"/>
              </a:fillRef>
              <a:effectRef idx="0">
                <a:schemeClr val="accent1"/>
              </a:effectRef>
              <a:fontRef idx="minor">
                <a:schemeClr val="lt1"/>
              </a:fontRef>
            </p:style>
            <p:txBody>
              <a:bodyPr lIns="34259" tIns="18288" rIns="34259" bIns="17128" rtlCol="0" anchor="t"/>
              <a:lstStyle/>
              <a:p>
                <a:pPr algn="ctr" fontAlgn="base">
                  <a:lnSpc>
                    <a:spcPct val="90000"/>
                  </a:lnSpc>
                  <a:spcBef>
                    <a:spcPts val="1066"/>
                  </a:spcBef>
                  <a:spcAft>
                    <a:spcPct val="0"/>
                  </a:spcAft>
                  <a:buClr>
                    <a:srgbClr val="667263"/>
                  </a:buClr>
                </a:pPr>
                <a:r>
                  <a:rPr lang="en-US" sz="900" b="1" kern="0" dirty="0">
                    <a:solidFill>
                      <a:srgbClr val="FFFFFF"/>
                    </a:solidFill>
                    <a:cs typeface="Arial" pitchFamily="34" charset="0"/>
                  </a:rPr>
                  <a:t>SAAS HCM</a:t>
                </a:r>
              </a:p>
            </p:txBody>
          </p:sp>
          <p:sp>
            <p:nvSpPr>
              <p:cNvPr id="641" name="TextBox 640"/>
              <p:cNvSpPr txBox="1"/>
              <p:nvPr/>
            </p:nvSpPr>
            <p:spPr>
              <a:xfrm>
                <a:off x="2890097" y="3900557"/>
                <a:ext cx="792480" cy="123110"/>
              </a:xfrm>
              <a:prstGeom prst="rect">
                <a:avLst/>
              </a:prstGeom>
              <a:noFill/>
            </p:spPr>
            <p:txBody>
              <a:bodyPr wrap="square" rtlCol="0">
                <a:spAutoFit/>
              </a:bodyPr>
              <a:lstStyle/>
              <a:p>
                <a:pPr algn="ctr" fontAlgn="base">
                  <a:lnSpc>
                    <a:spcPct val="90000"/>
                  </a:lnSpc>
                  <a:spcBef>
                    <a:spcPct val="50000"/>
                  </a:spcBef>
                  <a:spcAft>
                    <a:spcPct val="0"/>
                  </a:spcAft>
                  <a:buClr>
                    <a:srgbClr val="667263"/>
                  </a:buClr>
                </a:pPr>
                <a:r>
                  <a:rPr lang="en-US" sz="800" b="1" kern="0" dirty="0">
                    <a:solidFill>
                      <a:prstClr val="white"/>
                    </a:solidFill>
                    <a:effectLst>
                      <a:outerShdw blurRad="50800" dist="12700" dir="2700000" algn="tl" rotWithShape="0">
                        <a:srgbClr val="000000">
                          <a:alpha val="34000"/>
                        </a:srgbClr>
                      </a:outerShdw>
                    </a:effectLst>
                    <a:cs typeface="Arial"/>
                  </a:rPr>
                  <a:t>RESUME SCREENING</a:t>
                </a:r>
              </a:p>
            </p:txBody>
          </p:sp>
        </p:grpSp>
        <p:grpSp>
          <p:nvGrpSpPr>
            <p:cNvPr id="88" name="Group 194"/>
            <p:cNvGrpSpPr>
              <a:grpSpLocks noChangeAspect="1"/>
            </p:cNvGrpSpPr>
            <p:nvPr/>
          </p:nvGrpSpPr>
          <p:grpSpPr>
            <a:xfrm>
              <a:off x="3902075" y="1765782"/>
              <a:ext cx="990600" cy="772178"/>
              <a:chOff x="8084820" y="946632"/>
              <a:chExt cx="792480" cy="617742"/>
            </a:xfrm>
          </p:grpSpPr>
          <p:pic>
            <p:nvPicPr>
              <p:cNvPr id="636" name="Picture 3"/>
              <p:cNvPicPr>
                <a:picLocks noChangeArrowheads="1"/>
              </p:cNvPicPr>
              <p:nvPr/>
            </p:nvPicPr>
            <p:blipFill>
              <a:blip r:embed="rId68" cstate="email">
                <a:extLst>
                  <a:ext uri="{28A0092B-C50C-407E-A947-70E740481C1C}">
                    <a14:useLocalDpi xmlns:a14="http://schemas.microsoft.com/office/drawing/2010/main" val="0"/>
                  </a:ext>
                </a:extLst>
              </a:blip>
              <a:stretch>
                <a:fillRect/>
              </a:stretch>
            </p:blipFill>
            <p:spPr bwMode="auto">
              <a:xfrm>
                <a:off x="8129543" y="1182320"/>
                <a:ext cx="711773" cy="382054"/>
              </a:xfrm>
              <a:prstGeom prst="roundRect">
                <a:avLst/>
              </a:prstGeom>
              <a:noFill/>
              <a:ln w="9525">
                <a:noFill/>
                <a:miter lim="800000"/>
                <a:headEnd/>
                <a:tailEnd/>
              </a:ln>
              <a:effectLst/>
              <a:scene3d>
                <a:camera prst="orthographicFront"/>
                <a:lightRig rig="threePt" dir="t"/>
              </a:scene3d>
              <a:sp3d>
                <a:bevelT w="25400" h="25400"/>
              </a:sp3d>
            </p:spPr>
          </p:pic>
          <p:sp>
            <p:nvSpPr>
              <p:cNvPr id="637" name="Rounded Rectangle 636"/>
              <p:cNvSpPr/>
              <p:nvPr/>
            </p:nvSpPr>
            <p:spPr>
              <a:xfrm>
                <a:off x="8129544" y="946632"/>
                <a:ext cx="711773" cy="581566"/>
              </a:xfrm>
              <a:prstGeom prst="roundRect">
                <a:avLst/>
              </a:prstGeom>
              <a:gradFill flip="none" rotWithShape="1">
                <a:gsLst>
                  <a:gs pos="49000">
                    <a:schemeClr val="bg1">
                      <a:alpha val="0"/>
                    </a:schemeClr>
                  </a:gs>
                  <a:gs pos="91000">
                    <a:schemeClr val="accent1">
                      <a:lumMod val="50000"/>
                    </a:schemeClr>
                  </a:gs>
                  <a:gs pos="50000">
                    <a:schemeClr val="accent1">
                      <a:lumMod val="75000"/>
                    </a:schemeClr>
                  </a:gs>
                </a:gsLst>
                <a:lin ang="16200000" scaled="0"/>
                <a:tileRect/>
              </a:gradFill>
              <a:ln>
                <a:noFill/>
              </a:ln>
              <a:effectLst/>
              <a:scene3d>
                <a:camera prst="orthographicFront"/>
                <a:lightRig rig="threePt" dir="t"/>
              </a:scene3d>
              <a:sp3d>
                <a:bevelT w="38100" h="38100"/>
              </a:sp3d>
            </p:spPr>
            <p:style>
              <a:lnRef idx="2">
                <a:schemeClr val="accent1">
                  <a:shade val="50000"/>
                </a:schemeClr>
              </a:lnRef>
              <a:fillRef idx="1">
                <a:schemeClr val="accent1"/>
              </a:fillRef>
              <a:effectRef idx="0">
                <a:schemeClr val="accent1"/>
              </a:effectRef>
              <a:fontRef idx="minor">
                <a:schemeClr val="lt1"/>
              </a:fontRef>
            </p:style>
            <p:txBody>
              <a:bodyPr lIns="34259" tIns="18288" rIns="34259" bIns="17128" rtlCol="0" anchor="t"/>
              <a:lstStyle/>
              <a:p>
                <a:pPr algn="ctr" fontAlgn="base">
                  <a:lnSpc>
                    <a:spcPct val="90000"/>
                  </a:lnSpc>
                  <a:spcBef>
                    <a:spcPts val="1066"/>
                  </a:spcBef>
                  <a:spcAft>
                    <a:spcPct val="0"/>
                  </a:spcAft>
                  <a:buClr>
                    <a:srgbClr val="667263"/>
                  </a:buClr>
                </a:pPr>
                <a:r>
                  <a:rPr lang="en-US" sz="900" b="1" kern="0" dirty="0">
                    <a:solidFill>
                      <a:srgbClr val="FFFFFF"/>
                    </a:solidFill>
                    <a:cs typeface="Arial" pitchFamily="34" charset="0"/>
                  </a:rPr>
                  <a:t>Siebel CRM</a:t>
                </a:r>
              </a:p>
            </p:txBody>
          </p:sp>
          <p:sp>
            <p:nvSpPr>
              <p:cNvPr id="638" name="TextBox 637"/>
              <p:cNvSpPr txBox="1"/>
              <p:nvPr/>
            </p:nvSpPr>
            <p:spPr>
              <a:xfrm>
                <a:off x="8084820" y="1049407"/>
                <a:ext cx="792480" cy="123110"/>
              </a:xfrm>
              <a:prstGeom prst="rect">
                <a:avLst/>
              </a:prstGeom>
              <a:noFill/>
            </p:spPr>
            <p:txBody>
              <a:bodyPr wrap="square" rtlCol="0">
                <a:spAutoFit/>
              </a:bodyPr>
              <a:lstStyle/>
              <a:p>
                <a:pPr algn="ctr" fontAlgn="base">
                  <a:lnSpc>
                    <a:spcPct val="90000"/>
                  </a:lnSpc>
                  <a:spcBef>
                    <a:spcPct val="50000"/>
                  </a:spcBef>
                  <a:spcAft>
                    <a:spcPct val="0"/>
                  </a:spcAft>
                  <a:buClr>
                    <a:srgbClr val="667263"/>
                  </a:buClr>
                </a:pPr>
                <a:r>
                  <a:rPr lang="en-US" sz="800" b="1" kern="0" dirty="0">
                    <a:solidFill>
                      <a:prstClr val="white"/>
                    </a:solidFill>
                    <a:effectLst>
                      <a:outerShdw blurRad="50800" dist="12700" dir="2700000" algn="tl" rotWithShape="0">
                        <a:srgbClr val="000000">
                          <a:alpha val="34000"/>
                        </a:srgbClr>
                      </a:outerShdw>
                    </a:effectLst>
                    <a:cs typeface="Arial"/>
                  </a:rPr>
                  <a:t>TPM  CONSUMER GOODS</a:t>
                </a:r>
              </a:p>
            </p:txBody>
          </p:sp>
        </p:grpSp>
        <p:grpSp>
          <p:nvGrpSpPr>
            <p:cNvPr id="89" name="Group 186"/>
            <p:cNvGrpSpPr>
              <a:grpSpLocks noChangeAspect="1"/>
            </p:cNvGrpSpPr>
            <p:nvPr/>
          </p:nvGrpSpPr>
          <p:grpSpPr>
            <a:xfrm>
              <a:off x="6856730" y="844270"/>
              <a:ext cx="990600" cy="772178"/>
              <a:chOff x="787400" y="1708632"/>
              <a:chExt cx="792480" cy="617742"/>
            </a:xfrm>
          </p:grpSpPr>
          <p:pic>
            <p:nvPicPr>
              <p:cNvPr id="633" name="Picture 3"/>
              <p:cNvPicPr>
                <a:picLocks noChangeArrowheads="1"/>
              </p:cNvPicPr>
              <p:nvPr/>
            </p:nvPicPr>
            <p:blipFill>
              <a:blip r:embed="rId69" cstate="email">
                <a:extLst>
                  <a:ext uri="{28A0092B-C50C-407E-A947-70E740481C1C}">
                    <a14:useLocalDpi xmlns:a14="http://schemas.microsoft.com/office/drawing/2010/main" val="0"/>
                  </a:ext>
                </a:extLst>
              </a:blip>
              <a:stretch>
                <a:fillRect/>
              </a:stretch>
            </p:blipFill>
            <p:spPr bwMode="auto">
              <a:xfrm>
                <a:off x="832123" y="1944320"/>
                <a:ext cx="711773" cy="382054"/>
              </a:xfrm>
              <a:prstGeom prst="roundRect">
                <a:avLst/>
              </a:prstGeom>
              <a:noFill/>
              <a:ln w="9525">
                <a:noFill/>
                <a:miter lim="800000"/>
                <a:headEnd/>
                <a:tailEnd/>
              </a:ln>
              <a:effectLst/>
              <a:scene3d>
                <a:camera prst="orthographicFront"/>
                <a:lightRig rig="threePt" dir="t"/>
              </a:scene3d>
              <a:sp3d>
                <a:bevelT w="25400" h="25400"/>
              </a:sp3d>
            </p:spPr>
          </p:pic>
          <p:sp>
            <p:nvSpPr>
              <p:cNvPr id="634" name="Rounded Rectangle 633"/>
              <p:cNvSpPr/>
              <p:nvPr/>
            </p:nvSpPr>
            <p:spPr>
              <a:xfrm>
                <a:off x="832124" y="1708632"/>
                <a:ext cx="711773" cy="581566"/>
              </a:xfrm>
              <a:prstGeom prst="roundRect">
                <a:avLst/>
              </a:prstGeom>
              <a:gradFill flip="none" rotWithShape="1">
                <a:gsLst>
                  <a:gs pos="49000">
                    <a:schemeClr val="bg1">
                      <a:alpha val="0"/>
                    </a:schemeClr>
                  </a:gs>
                  <a:gs pos="91000">
                    <a:schemeClr val="accent1">
                      <a:lumMod val="50000"/>
                    </a:schemeClr>
                  </a:gs>
                  <a:gs pos="50000">
                    <a:schemeClr val="accent1">
                      <a:lumMod val="75000"/>
                    </a:schemeClr>
                  </a:gs>
                </a:gsLst>
                <a:lin ang="16200000" scaled="0"/>
                <a:tileRect/>
              </a:gradFill>
              <a:ln>
                <a:noFill/>
              </a:ln>
              <a:effectLst/>
              <a:scene3d>
                <a:camera prst="orthographicFront"/>
                <a:lightRig rig="threePt" dir="t"/>
              </a:scene3d>
              <a:sp3d>
                <a:bevelT w="38100" h="38100"/>
              </a:sp3d>
            </p:spPr>
            <p:style>
              <a:lnRef idx="2">
                <a:schemeClr val="accent1">
                  <a:shade val="50000"/>
                </a:schemeClr>
              </a:lnRef>
              <a:fillRef idx="1">
                <a:schemeClr val="accent1"/>
              </a:fillRef>
              <a:effectRef idx="0">
                <a:schemeClr val="accent1"/>
              </a:effectRef>
              <a:fontRef idx="minor">
                <a:schemeClr val="lt1"/>
              </a:fontRef>
            </p:style>
            <p:txBody>
              <a:bodyPr lIns="34259" tIns="18288" rIns="34259" bIns="17128" rtlCol="0" anchor="t"/>
              <a:lstStyle/>
              <a:p>
                <a:pPr algn="ctr" fontAlgn="base">
                  <a:lnSpc>
                    <a:spcPct val="90000"/>
                  </a:lnSpc>
                  <a:spcBef>
                    <a:spcPts val="1066"/>
                  </a:spcBef>
                  <a:spcAft>
                    <a:spcPct val="0"/>
                  </a:spcAft>
                  <a:buClr>
                    <a:srgbClr val="667263"/>
                  </a:buClr>
                </a:pPr>
                <a:r>
                  <a:rPr lang="en-US" sz="900" b="1" kern="0" dirty="0">
                    <a:solidFill>
                      <a:srgbClr val="FFFFFF"/>
                    </a:solidFill>
                    <a:cs typeface="Arial" pitchFamily="34" charset="0"/>
                  </a:rPr>
                  <a:t>Siebel CRM</a:t>
                </a:r>
              </a:p>
            </p:txBody>
          </p:sp>
          <p:sp>
            <p:nvSpPr>
              <p:cNvPr id="635" name="TextBox 634"/>
              <p:cNvSpPr txBox="1"/>
              <p:nvPr/>
            </p:nvSpPr>
            <p:spPr>
              <a:xfrm>
                <a:off x="787400" y="1811407"/>
                <a:ext cx="792480" cy="123110"/>
              </a:xfrm>
              <a:prstGeom prst="rect">
                <a:avLst/>
              </a:prstGeom>
              <a:noFill/>
            </p:spPr>
            <p:txBody>
              <a:bodyPr wrap="square" rtlCol="0">
                <a:spAutoFit/>
              </a:bodyPr>
              <a:lstStyle/>
              <a:p>
                <a:pPr algn="ctr" fontAlgn="base">
                  <a:lnSpc>
                    <a:spcPct val="90000"/>
                  </a:lnSpc>
                  <a:spcBef>
                    <a:spcPct val="50000"/>
                  </a:spcBef>
                  <a:spcAft>
                    <a:spcPct val="0"/>
                  </a:spcAft>
                  <a:buClr>
                    <a:srgbClr val="667263"/>
                  </a:buClr>
                </a:pPr>
                <a:r>
                  <a:rPr lang="en-US" sz="800" b="1" kern="0" dirty="0">
                    <a:solidFill>
                      <a:prstClr val="white"/>
                    </a:solidFill>
                    <a:effectLst>
                      <a:outerShdw blurRad="50800" dist="12700" dir="2700000" algn="tl" rotWithShape="0">
                        <a:srgbClr val="000000">
                          <a:alpha val="34000"/>
                        </a:srgbClr>
                      </a:outerShdw>
                    </a:effectLst>
                    <a:cs typeface="Arial"/>
                  </a:rPr>
                  <a:t>OPPORTUNITIES</a:t>
                </a:r>
              </a:p>
            </p:txBody>
          </p:sp>
        </p:grpSp>
        <p:grpSp>
          <p:nvGrpSpPr>
            <p:cNvPr id="90" name="Group 238"/>
            <p:cNvGrpSpPr>
              <a:grpSpLocks noChangeAspect="1"/>
            </p:cNvGrpSpPr>
            <p:nvPr/>
          </p:nvGrpSpPr>
          <p:grpSpPr>
            <a:xfrm>
              <a:off x="1927225" y="3543782"/>
              <a:ext cx="990600" cy="777470"/>
              <a:chOff x="1570990" y="3048482"/>
              <a:chExt cx="792480" cy="621976"/>
            </a:xfrm>
          </p:grpSpPr>
          <p:pic>
            <p:nvPicPr>
              <p:cNvPr id="630" name="Picture 3"/>
              <p:cNvPicPr>
                <a:picLocks noChangeArrowheads="1"/>
              </p:cNvPicPr>
              <p:nvPr/>
            </p:nvPicPr>
            <p:blipFill>
              <a:blip r:embed="rId70" cstate="email">
                <a:extLst>
                  <a:ext uri="{28A0092B-C50C-407E-A947-70E740481C1C}">
                    <a14:useLocalDpi xmlns:a14="http://schemas.microsoft.com/office/drawing/2010/main" val="0"/>
                  </a:ext>
                </a:extLst>
              </a:blip>
              <a:stretch>
                <a:fillRect/>
              </a:stretch>
            </p:blipFill>
            <p:spPr bwMode="auto">
              <a:xfrm>
                <a:off x="1615713" y="3288404"/>
                <a:ext cx="711773" cy="382054"/>
              </a:xfrm>
              <a:prstGeom prst="roundRect">
                <a:avLst/>
              </a:prstGeom>
              <a:noFill/>
              <a:ln w="9525">
                <a:noFill/>
                <a:miter lim="800000"/>
                <a:headEnd/>
                <a:tailEnd/>
              </a:ln>
              <a:effectLst/>
              <a:scene3d>
                <a:camera prst="orthographicFront"/>
                <a:lightRig rig="threePt" dir="t"/>
              </a:scene3d>
              <a:sp3d>
                <a:bevelT w="25400" h="25400"/>
              </a:sp3d>
            </p:spPr>
          </p:pic>
          <p:sp>
            <p:nvSpPr>
              <p:cNvPr id="631" name="Rounded Rectangle 630"/>
              <p:cNvSpPr/>
              <p:nvPr/>
            </p:nvSpPr>
            <p:spPr>
              <a:xfrm>
                <a:off x="1615714" y="3048482"/>
                <a:ext cx="711773" cy="581566"/>
              </a:xfrm>
              <a:prstGeom prst="roundRect">
                <a:avLst/>
              </a:prstGeom>
              <a:gradFill flip="none" rotWithShape="1">
                <a:gsLst>
                  <a:gs pos="49000">
                    <a:schemeClr val="bg1">
                      <a:alpha val="0"/>
                    </a:schemeClr>
                  </a:gs>
                  <a:gs pos="91000">
                    <a:schemeClr val="accent1">
                      <a:lumMod val="50000"/>
                    </a:schemeClr>
                  </a:gs>
                  <a:gs pos="50000">
                    <a:schemeClr val="accent1">
                      <a:lumMod val="75000"/>
                    </a:schemeClr>
                  </a:gs>
                </a:gsLst>
                <a:lin ang="16200000" scaled="0"/>
                <a:tileRect/>
              </a:gradFill>
              <a:ln>
                <a:noFill/>
              </a:ln>
              <a:effectLst/>
              <a:scene3d>
                <a:camera prst="orthographicFront"/>
                <a:lightRig rig="threePt" dir="t"/>
              </a:scene3d>
              <a:sp3d>
                <a:bevelT w="38100" h="38100"/>
              </a:sp3d>
            </p:spPr>
            <p:style>
              <a:lnRef idx="2">
                <a:schemeClr val="accent1">
                  <a:shade val="50000"/>
                </a:schemeClr>
              </a:lnRef>
              <a:fillRef idx="1">
                <a:schemeClr val="accent1"/>
              </a:fillRef>
              <a:effectRef idx="0">
                <a:schemeClr val="accent1"/>
              </a:effectRef>
              <a:fontRef idx="minor">
                <a:schemeClr val="lt1"/>
              </a:fontRef>
            </p:style>
            <p:txBody>
              <a:bodyPr lIns="34259" tIns="18288" rIns="34259" bIns="17128" rtlCol="0" anchor="t"/>
              <a:lstStyle/>
              <a:p>
                <a:pPr algn="ctr" fontAlgn="base">
                  <a:lnSpc>
                    <a:spcPct val="90000"/>
                  </a:lnSpc>
                  <a:spcBef>
                    <a:spcPts val="1066"/>
                  </a:spcBef>
                  <a:spcAft>
                    <a:spcPct val="0"/>
                  </a:spcAft>
                  <a:buClr>
                    <a:srgbClr val="667263"/>
                  </a:buClr>
                </a:pPr>
                <a:r>
                  <a:rPr lang="en-US" sz="900" b="1" kern="0" dirty="0">
                    <a:solidFill>
                      <a:srgbClr val="FFFFFF"/>
                    </a:solidFill>
                    <a:cs typeface="Arial" pitchFamily="34" charset="0"/>
                  </a:rPr>
                  <a:t>SAAS HCM</a:t>
                </a:r>
              </a:p>
            </p:txBody>
          </p:sp>
          <p:sp>
            <p:nvSpPr>
              <p:cNvPr id="632" name="TextBox 631"/>
              <p:cNvSpPr txBox="1"/>
              <p:nvPr/>
            </p:nvSpPr>
            <p:spPr>
              <a:xfrm>
                <a:off x="1570990" y="3151257"/>
                <a:ext cx="792480" cy="123110"/>
              </a:xfrm>
              <a:prstGeom prst="rect">
                <a:avLst/>
              </a:prstGeom>
              <a:noFill/>
            </p:spPr>
            <p:txBody>
              <a:bodyPr wrap="square" rtlCol="0">
                <a:spAutoFit/>
              </a:bodyPr>
              <a:lstStyle/>
              <a:p>
                <a:pPr algn="ctr" fontAlgn="base">
                  <a:lnSpc>
                    <a:spcPct val="90000"/>
                  </a:lnSpc>
                  <a:spcBef>
                    <a:spcPct val="50000"/>
                  </a:spcBef>
                  <a:spcAft>
                    <a:spcPct val="0"/>
                  </a:spcAft>
                  <a:buClr>
                    <a:srgbClr val="667263"/>
                  </a:buClr>
                </a:pPr>
                <a:r>
                  <a:rPr lang="en-US" sz="800" b="1" kern="0" spc="-40" dirty="0">
                    <a:solidFill>
                      <a:prstClr val="white"/>
                    </a:solidFill>
                    <a:effectLst>
                      <a:outerShdw blurRad="50800" dist="12700" dir="2700000" algn="tl" rotWithShape="0">
                        <a:srgbClr val="000000">
                          <a:alpha val="34000"/>
                        </a:srgbClr>
                      </a:outerShdw>
                    </a:effectLst>
                    <a:cs typeface="Arial"/>
                  </a:rPr>
                  <a:t>WORKER PORTRAIT</a:t>
                </a:r>
              </a:p>
            </p:txBody>
          </p:sp>
        </p:grpSp>
        <p:grpSp>
          <p:nvGrpSpPr>
            <p:cNvPr id="91" name="Group 190"/>
            <p:cNvGrpSpPr>
              <a:grpSpLocks noChangeAspect="1"/>
            </p:cNvGrpSpPr>
            <p:nvPr/>
          </p:nvGrpSpPr>
          <p:grpSpPr>
            <a:xfrm>
              <a:off x="2914650" y="1765782"/>
              <a:ext cx="1017588" cy="779646"/>
              <a:chOff x="2425700" y="1708632"/>
              <a:chExt cx="814070" cy="623717"/>
            </a:xfrm>
          </p:grpSpPr>
          <p:pic>
            <p:nvPicPr>
              <p:cNvPr id="627" name="Picture 3"/>
              <p:cNvPicPr>
                <a:picLocks noChangeArrowheads="1"/>
              </p:cNvPicPr>
              <p:nvPr/>
            </p:nvPicPr>
            <p:blipFill>
              <a:blip r:embed="rId71" cstate="email">
                <a:extLst>
                  <a:ext uri="{28A0092B-C50C-407E-A947-70E740481C1C}">
                    <a14:useLocalDpi xmlns:a14="http://schemas.microsoft.com/office/drawing/2010/main" val="0"/>
                  </a:ext>
                </a:extLst>
              </a:blip>
              <a:stretch>
                <a:fillRect/>
              </a:stretch>
            </p:blipFill>
            <p:spPr bwMode="auto">
              <a:xfrm>
                <a:off x="2466613" y="1836744"/>
                <a:ext cx="711773" cy="495605"/>
              </a:xfrm>
              <a:prstGeom prst="roundRect">
                <a:avLst/>
              </a:prstGeom>
              <a:noFill/>
              <a:ln w="9525">
                <a:noFill/>
                <a:miter lim="800000"/>
                <a:headEnd/>
                <a:tailEnd/>
              </a:ln>
              <a:effectLst/>
              <a:scene3d>
                <a:camera prst="orthographicFront"/>
                <a:lightRig rig="threePt" dir="t"/>
              </a:scene3d>
              <a:sp3d>
                <a:bevelT w="25400" h="25400"/>
              </a:sp3d>
            </p:spPr>
          </p:pic>
          <p:sp>
            <p:nvSpPr>
              <p:cNvPr id="628" name="Rounded Rectangle 627"/>
              <p:cNvSpPr/>
              <p:nvPr/>
            </p:nvSpPr>
            <p:spPr>
              <a:xfrm>
                <a:off x="2466614" y="1708632"/>
                <a:ext cx="711773" cy="581566"/>
              </a:xfrm>
              <a:prstGeom prst="roundRect">
                <a:avLst/>
              </a:prstGeom>
              <a:gradFill flip="none" rotWithShape="1">
                <a:gsLst>
                  <a:gs pos="49000">
                    <a:schemeClr val="bg1">
                      <a:alpha val="0"/>
                    </a:schemeClr>
                  </a:gs>
                  <a:gs pos="91000">
                    <a:schemeClr val="accent1">
                      <a:lumMod val="50000"/>
                    </a:schemeClr>
                  </a:gs>
                  <a:gs pos="50000">
                    <a:schemeClr val="accent1">
                      <a:lumMod val="75000"/>
                    </a:schemeClr>
                  </a:gs>
                </a:gsLst>
                <a:lin ang="16200000" scaled="0"/>
                <a:tileRect/>
              </a:gradFill>
              <a:ln>
                <a:noFill/>
              </a:ln>
              <a:effectLst/>
              <a:scene3d>
                <a:camera prst="orthographicFront"/>
                <a:lightRig rig="threePt" dir="t"/>
              </a:scene3d>
              <a:sp3d>
                <a:bevelT w="38100" h="38100"/>
              </a:sp3d>
            </p:spPr>
            <p:style>
              <a:lnRef idx="2">
                <a:schemeClr val="accent1">
                  <a:shade val="50000"/>
                </a:schemeClr>
              </a:lnRef>
              <a:fillRef idx="1">
                <a:schemeClr val="accent1"/>
              </a:fillRef>
              <a:effectRef idx="0">
                <a:schemeClr val="accent1"/>
              </a:effectRef>
              <a:fontRef idx="minor">
                <a:schemeClr val="lt1"/>
              </a:fontRef>
            </p:style>
            <p:txBody>
              <a:bodyPr lIns="34259" tIns="18288" rIns="34259" bIns="17128" rtlCol="0" anchor="t"/>
              <a:lstStyle/>
              <a:p>
                <a:pPr algn="ctr" fontAlgn="base">
                  <a:lnSpc>
                    <a:spcPct val="90000"/>
                  </a:lnSpc>
                  <a:spcBef>
                    <a:spcPts val="1066"/>
                  </a:spcBef>
                  <a:spcAft>
                    <a:spcPct val="0"/>
                  </a:spcAft>
                  <a:buClr>
                    <a:srgbClr val="667263"/>
                  </a:buClr>
                </a:pPr>
                <a:r>
                  <a:rPr lang="en-US" sz="900" b="1" kern="0" dirty="0">
                    <a:solidFill>
                      <a:srgbClr val="FFFFFF"/>
                    </a:solidFill>
                    <a:cs typeface="Arial" pitchFamily="34" charset="0"/>
                  </a:rPr>
                  <a:t>Siebel CRM</a:t>
                </a:r>
              </a:p>
            </p:txBody>
          </p:sp>
          <p:sp>
            <p:nvSpPr>
              <p:cNvPr id="629" name="TextBox 628"/>
              <p:cNvSpPr txBox="1"/>
              <p:nvPr/>
            </p:nvSpPr>
            <p:spPr>
              <a:xfrm>
                <a:off x="2425700" y="1811407"/>
                <a:ext cx="814070" cy="189590"/>
              </a:xfrm>
              <a:prstGeom prst="rect">
                <a:avLst/>
              </a:prstGeom>
              <a:noFill/>
            </p:spPr>
            <p:txBody>
              <a:bodyPr wrap="square" rtlCol="0">
                <a:spAutoFit/>
              </a:bodyPr>
              <a:lstStyle/>
              <a:p>
                <a:pPr algn="ctr" fontAlgn="base">
                  <a:lnSpc>
                    <a:spcPct val="90000"/>
                  </a:lnSpc>
                  <a:spcBef>
                    <a:spcPct val="50000"/>
                  </a:spcBef>
                  <a:spcAft>
                    <a:spcPct val="0"/>
                  </a:spcAft>
                  <a:buClr>
                    <a:srgbClr val="667263"/>
                  </a:buClr>
                </a:pPr>
                <a:r>
                  <a:rPr lang="en-US" sz="800" b="1" kern="0" dirty="0">
                    <a:solidFill>
                      <a:prstClr val="white"/>
                    </a:solidFill>
                    <a:effectLst>
                      <a:outerShdw blurRad="50800" dist="12700" dir="2700000" algn="tl" rotWithShape="0">
                        <a:srgbClr val="000000">
                          <a:alpha val="34000"/>
                        </a:srgbClr>
                      </a:outerShdw>
                    </a:effectLst>
                    <a:cs typeface="Arial"/>
                  </a:rPr>
                  <a:t>RETAIL EXECUTION CONSUMER GOODS</a:t>
                </a:r>
              </a:p>
            </p:txBody>
          </p:sp>
        </p:grpSp>
        <p:grpSp>
          <p:nvGrpSpPr>
            <p:cNvPr id="92" name="Group 198"/>
            <p:cNvGrpSpPr>
              <a:grpSpLocks noChangeAspect="1"/>
            </p:cNvGrpSpPr>
            <p:nvPr/>
          </p:nvGrpSpPr>
          <p:grpSpPr>
            <a:xfrm>
              <a:off x="4889500" y="1765782"/>
              <a:ext cx="990600" cy="777369"/>
              <a:chOff x="3230880" y="1708632"/>
              <a:chExt cx="792480" cy="621895"/>
            </a:xfrm>
          </p:grpSpPr>
          <p:pic>
            <p:nvPicPr>
              <p:cNvPr id="624" name="Picture 3"/>
              <p:cNvPicPr>
                <a:picLocks noChangeArrowheads="1"/>
              </p:cNvPicPr>
              <p:nvPr/>
            </p:nvPicPr>
            <p:blipFill>
              <a:blip r:embed="rId72" cstate="email">
                <a:extLst>
                  <a:ext uri="{28A0092B-C50C-407E-A947-70E740481C1C}">
                    <a14:useLocalDpi xmlns:a14="http://schemas.microsoft.com/office/drawing/2010/main" val="0"/>
                  </a:ext>
                </a:extLst>
              </a:blip>
              <a:stretch>
                <a:fillRect/>
              </a:stretch>
            </p:blipFill>
            <p:spPr bwMode="auto">
              <a:xfrm>
                <a:off x="3275603" y="1838567"/>
                <a:ext cx="711773" cy="491960"/>
              </a:xfrm>
              <a:prstGeom prst="roundRect">
                <a:avLst/>
              </a:prstGeom>
              <a:noFill/>
              <a:ln w="9525">
                <a:noFill/>
                <a:miter lim="800000"/>
                <a:headEnd/>
                <a:tailEnd/>
              </a:ln>
              <a:effectLst/>
              <a:scene3d>
                <a:camera prst="orthographicFront"/>
                <a:lightRig rig="threePt" dir="t"/>
              </a:scene3d>
              <a:sp3d>
                <a:bevelT w="25400" h="25400"/>
              </a:sp3d>
            </p:spPr>
          </p:pic>
          <p:sp>
            <p:nvSpPr>
              <p:cNvPr id="625" name="Rounded Rectangle 624"/>
              <p:cNvSpPr/>
              <p:nvPr/>
            </p:nvSpPr>
            <p:spPr>
              <a:xfrm>
                <a:off x="3275604" y="1708632"/>
                <a:ext cx="711773" cy="581566"/>
              </a:xfrm>
              <a:prstGeom prst="roundRect">
                <a:avLst/>
              </a:prstGeom>
              <a:gradFill flip="none" rotWithShape="1">
                <a:gsLst>
                  <a:gs pos="49000">
                    <a:schemeClr val="bg1">
                      <a:alpha val="0"/>
                    </a:schemeClr>
                  </a:gs>
                  <a:gs pos="91000">
                    <a:schemeClr val="accent1">
                      <a:lumMod val="50000"/>
                    </a:schemeClr>
                  </a:gs>
                  <a:gs pos="50000">
                    <a:schemeClr val="accent1">
                      <a:lumMod val="75000"/>
                    </a:schemeClr>
                  </a:gs>
                </a:gsLst>
                <a:lin ang="16200000" scaled="0"/>
                <a:tileRect/>
              </a:gradFill>
              <a:ln>
                <a:noFill/>
              </a:ln>
              <a:effectLst/>
              <a:scene3d>
                <a:camera prst="orthographicFront"/>
                <a:lightRig rig="threePt" dir="t"/>
              </a:scene3d>
              <a:sp3d>
                <a:bevelT w="38100" h="38100"/>
              </a:sp3d>
            </p:spPr>
            <p:style>
              <a:lnRef idx="2">
                <a:schemeClr val="accent1">
                  <a:shade val="50000"/>
                </a:schemeClr>
              </a:lnRef>
              <a:fillRef idx="1">
                <a:schemeClr val="accent1"/>
              </a:fillRef>
              <a:effectRef idx="0">
                <a:schemeClr val="accent1"/>
              </a:effectRef>
              <a:fontRef idx="minor">
                <a:schemeClr val="lt1"/>
              </a:fontRef>
            </p:style>
            <p:txBody>
              <a:bodyPr lIns="34259" tIns="18288" rIns="34259" bIns="17128" rtlCol="0" anchor="t"/>
              <a:lstStyle/>
              <a:p>
                <a:pPr algn="ctr" fontAlgn="base">
                  <a:lnSpc>
                    <a:spcPct val="90000"/>
                  </a:lnSpc>
                  <a:spcBef>
                    <a:spcPts val="1066"/>
                  </a:spcBef>
                  <a:spcAft>
                    <a:spcPct val="0"/>
                  </a:spcAft>
                  <a:buClr>
                    <a:srgbClr val="667263"/>
                  </a:buClr>
                </a:pPr>
                <a:r>
                  <a:rPr lang="en-US" sz="900" b="1" kern="0" dirty="0">
                    <a:solidFill>
                      <a:srgbClr val="FFFFFF"/>
                    </a:solidFill>
                    <a:cs typeface="Arial" pitchFamily="34" charset="0"/>
                  </a:rPr>
                  <a:t>Siebel CRM</a:t>
                </a:r>
              </a:p>
            </p:txBody>
          </p:sp>
          <p:sp>
            <p:nvSpPr>
              <p:cNvPr id="626" name="TextBox 625"/>
              <p:cNvSpPr txBox="1"/>
              <p:nvPr/>
            </p:nvSpPr>
            <p:spPr>
              <a:xfrm>
                <a:off x="3230880" y="1811407"/>
                <a:ext cx="792480" cy="123110"/>
              </a:xfrm>
              <a:prstGeom prst="rect">
                <a:avLst/>
              </a:prstGeom>
              <a:noFill/>
            </p:spPr>
            <p:txBody>
              <a:bodyPr wrap="square" rtlCol="0">
                <a:spAutoFit/>
              </a:bodyPr>
              <a:lstStyle/>
              <a:p>
                <a:pPr algn="ctr" fontAlgn="base">
                  <a:lnSpc>
                    <a:spcPct val="90000"/>
                  </a:lnSpc>
                  <a:spcBef>
                    <a:spcPct val="50000"/>
                  </a:spcBef>
                  <a:spcAft>
                    <a:spcPct val="0"/>
                  </a:spcAft>
                  <a:buClr>
                    <a:srgbClr val="667263"/>
                  </a:buClr>
                </a:pPr>
                <a:r>
                  <a:rPr lang="en-US" sz="800" b="1" kern="0" dirty="0">
                    <a:solidFill>
                      <a:prstClr val="white"/>
                    </a:solidFill>
                    <a:effectLst>
                      <a:outerShdw blurRad="50800" dist="12700" dir="2700000" algn="tl" rotWithShape="0">
                        <a:srgbClr val="000000">
                          <a:alpha val="34000"/>
                        </a:srgbClr>
                      </a:outerShdw>
                    </a:effectLst>
                    <a:cs typeface="Arial"/>
                  </a:rPr>
                  <a:t>CONTACTS</a:t>
                </a:r>
              </a:p>
            </p:txBody>
          </p:sp>
        </p:grpSp>
        <p:grpSp>
          <p:nvGrpSpPr>
            <p:cNvPr id="93" name="Group 239"/>
            <p:cNvGrpSpPr>
              <a:grpSpLocks noChangeAspect="1"/>
            </p:cNvGrpSpPr>
            <p:nvPr/>
          </p:nvGrpSpPr>
          <p:grpSpPr>
            <a:xfrm>
              <a:off x="2914650" y="3543782"/>
              <a:ext cx="990600" cy="773909"/>
              <a:chOff x="4008967" y="3048482"/>
              <a:chExt cx="792480" cy="619127"/>
            </a:xfrm>
          </p:grpSpPr>
          <p:pic>
            <p:nvPicPr>
              <p:cNvPr id="621" name="Picture 3"/>
              <p:cNvPicPr>
                <a:picLocks noChangeArrowheads="1"/>
              </p:cNvPicPr>
              <p:nvPr/>
            </p:nvPicPr>
            <p:blipFill>
              <a:blip r:embed="rId73" cstate="email">
                <a:extLst>
                  <a:ext uri="{28A0092B-C50C-407E-A947-70E740481C1C}">
                    <a14:useLocalDpi xmlns:a14="http://schemas.microsoft.com/office/drawing/2010/main" val="0"/>
                  </a:ext>
                </a:extLst>
              </a:blip>
              <a:stretch>
                <a:fillRect/>
              </a:stretch>
            </p:blipFill>
            <p:spPr bwMode="auto">
              <a:xfrm>
                <a:off x="4053690" y="3248919"/>
                <a:ext cx="711773" cy="418690"/>
              </a:xfrm>
              <a:prstGeom prst="roundRect">
                <a:avLst/>
              </a:prstGeom>
              <a:noFill/>
              <a:ln w="9525">
                <a:noFill/>
                <a:miter lim="800000"/>
                <a:headEnd/>
                <a:tailEnd/>
              </a:ln>
              <a:effectLst/>
              <a:scene3d>
                <a:camera prst="orthographicFront"/>
                <a:lightRig rig="threePt" dir="t"/>
              </a:scene3d>
              <a:sp3d>
                <a:bevelT w="25400" h="25400"/>
              </a:sp3d>
            </p:spPr>
          </p:pic>
          <p:sp>
            <p:nvSpPr>
              <p:cNvPr id="622" name="Rounded Rectangle 621"/>
              <p:cNvSpPr/>
              <p:nvPr/>
            </p:nvSpPr>
            <p:spPr>
              <a:xfrm>
                <a:off x="4053691" y="3048482"/>
                <a:ext cx="711773" cy="581566"/>
              </a:xfrm>
              <a:prstGeom prst="roundRect">
                <a:avLst/>
              </a:prstGeom>
              <a:gradFill flip="none" rotWithShape="1">
                <a:gsLst>
                  <a:gs pos="49000">
                    <a:schemeClr val="bg1">
                      <a:alpha val="0"/>
                    </a:schemeClr>
                  </a:gs>
                  <a:gs pos="91000">
                    <a:schemeClr val="accent1">
                      <a:lumMod val="50000"/>
                    </a:schemeClr>
                  </a:gs>
                  <a:gs pos="50000">
                    <a:schemeClr val="accent1">
                      <a:lumMod val="75000"/>
                    </a:schemeClr>
                  </a:gs>
                </a:gsLst>
                <a:lin ang="16200000" scaled="0"/>
                <a:tileRect/>
              </a:gradFill>
              <a:ln>
                <a:noFill/>
              </a:ln>
              <a:effectLst/>
              <a:scene3d>
                <a:camera prst="orthographicFront"/>
                <a:lightRig rig="threePt" dir="t"/>
              </a:scene3d>
              <a:sp3d>
                <a:bevelT w="38100" h="38100"/>
              </a:sp3d>
            </p:spPr>
            <p:style>
              <a:lnRef idx="2">
                <a:schemeClr val="accent1">
                  <a:shade val="50000"/>
                </a:schemeClr>
              </a:lnRef>
              <a:fillRef idx="1">
                <a:schemeClr val="accent1"/>
              </a:fillRef>
              <a:effectRef idx="0">
                <a:schemeClr val="accent1"/>
              </a:effectRef>
              <a:fontRef idx="minor">
                <a:schemeClr val="lt1"/>
              </a:fontRef>
            </p:style>
            <p:txBody>
              <a:bodyPr lIns="34259" tIns="18288" rIns="34259" bIns="17128" rtlCol="0" anchor="t"/>
              <a:lstStyle/>
              <a:p>
                <a:pPr algn="ctr" fontAlgn="base">
                  <a:lnSpc>
                    <a:spcPct val="90000"/>
                  </a:lnSpc>
                  <a:spcBef>
                    <a:spcPts val="1066"/>
                  </a:spcBef>
                  <a:spcAft>
                    <a:spcPct val="0"/>
                  </a:spcAft>
                  <a:buClr>
                    <a:srgbClr val="667263"/>
                  </a:buClr>
                </a:pPr>
                <a:r>
                  <a:rPr lang="en-US" sz="900" b="1" kern="0" dirty="0">
                    <a:solidFill>
                      <a:srgbClr val="FFFFFF"/>
                    </a:solidFill>
                    <a:cs typeface="Arial" pitchFamily="34" charset="0"/>
                  </a:rPr>
                  <a:t>SAAS HCM</a:t>
                </a:r>
              </a:p>
            </p:txBody>
          </p:sp>
          <p:sp>
            <p:nvSpPr>
              <p:cNvPr id="623" name="TextBox 622"/>
              <p:cNvSpPr txBox="1"/>
              <p:nvPr/>
            </p:nvSpPr>
            <p:spPr>
              <a:xfrm>
                <a:off x="4008967" y="3151257"/>
                <a:ext cx="792480" cy="123110"/>
              </a:xfrm>
              <a:prstGeom prst="rect">
                <a:avLst/>
              </a:prstGeom>
              <a:noFill/>
            </p:spPr>
            <p:txBody>
              <a:bodyPr wrap="square" rtlCol="0">
                <a:spAutoFit/>
              </a:bodyPr>
              <a:lstStyle/>
              <a:p>
                <a:pPr algn="ctr" fontAlgn="base">
                  <a:lnSpc>
                    <a:spcPct val="90000"/>
                  </a:lnSpc>
                  <a:spcBef>
                    <a:spcPct val="50000"/>
                  </a:spcBef>
                  <a:spcAft>
                    <a:spcPct val="0"/>
                  </a:spcAft>
                  <a:buClr>
                    <a:srgbClr val="667263"/>
                  </a:buClr>
                </a:pPr>
                <a:r>
                  <a:rPr lang="en-US" sz="800" b="1" kern="0" dirty="0">
                    <a:solidFill>
                      <a:prstClr val="white"/>
                    </a:solidFill>
                    <a:effectLst>
                      <a:outerShdw blurRad="50800" dist="12700" dir="2700000" algn="tl" rotWithShape="0">
                        <a:srgbClr val="000000">
                          <a:alpha val="34000"/>
                        </a:srgbClr>
                      </a:outerShdw>
                    </a:effectLst>
                    <a:cs typeface="Arial"/>
                  </a:rPr>
                  <a:t>APPROVALS</a:t>
                </a:r>
              </a:p>
            </p:txBody>
          </p:sp>
        </p:grpSp>
        <p:grpSp>
          <p:nvGrpSpPr>
            <p:cNvPr id="94" name="Group 247"/>
            <p:cNvGrpSpPr>
              <a:grpSpLocks noChangeAspect="1"/>
            </p:cNvGrpSpPr>
            <p:nvPr/>
          </p:nvGrpSpPr>
          <p:grpSpPr>
            <a:xfrm>
              <a:off x="6856730" y="3556481"/>
              <a:ext cx="990600" cy="780536"/>
              <a:chOff x="7250430" y="3048482"/>
              <a:chExt cx="792480" cy="624429"/>
            </a:xfrm>
          </p:grpSpPr>
          <p:pic>
            <p:nvPicPr>
              <p:cNvPr id="618" name="Picture 3"/>
              <p:cNvPicPr>
                <a:picLocks noChangeArrowheads="1"/>
              </p:cNvPicPr>
              <p:nvPr/>
            </p:nvPicPr>
            <p:blipFill rotWithShape="1">
              <a:blip r:embed="rId74" cstate="email">
                <a:extLst>
                  <a:ext uri="{28A0092B-C50C-407E-A947-70E740481C1C}">
                    <a14:useLocalDpi xmlns:a14="http://schemas.microsoft.com/office/drawing/2010/main" val="0"/>
                  </a:ext>
                </a:extLst>
              </a:blip>
              <a:srcRect t="-1216"/>
              <a:stretch/>
            </p:blipFill>
            <p:spPr bwMode="auto">
              <a:xfrm>
                <a:off x="7295153" y="3277482"/>
                <a:ext cx="711773" cy="395429"/>
              </a:xfrm>
              <a:prstGeom prst="roundRect">
                <a:avLst/>
              </a:prstGeom>
              <a:noFill/>
              <a:ln w="9525">
                <a:noFill/>
                <a:miter lim="800000"/>
                <a:headEnd/>
                <a:tailEnd/>
              </a:ln>
              <a:effectLst/>
              <a:scene3d>
                <a:camera prst="orthographicFront"/>
                <a:lightRig rig="threePt" dir="t"/>
              </a:scene3d>
              <a:sp3d>
                <a:bevelT w="25400" h="25400"/>
              </a:sp3d>
            </p:spPr>
          </p:pic>
          <p:sp>
            <p:nvSpPr>
              <p:cNvPr id="619" name="Rounded Rectangle 618"/>
              <p:cNvSpPr/>
              <p:nvPr/>
            </p:nvSpPr>
            <p:spPr>
              <a:xfrm>
                <a:off x="7295154" y="3048482"/>
                <a:ext cx="711773" cy="581566"/>
              </a:xfrm>
              <a:prstGeom prst="roundRect">
                <a:avLst/>
              </a:prstGeom>
              <a:gradFill flip="none" rotWithShape="1">
                <a:gsLst>
                  <a:gs pos="49000">
                    <a:schemeClr val="bg1">
                      <a:alpha val="0"/>
                    </a:schemeClr>
                  </a:gs>
                  <a:gs pos="91000">
                    <a:schemeClr val="accent1">
                      <a:lumMod val="50000"/>
                    </a:schemeClr>
                  </a:gs>
                  <a:gs pos="50000">
                    <a:schemeClr val="accent1">
                      <a:lumMod val="75000"/>
                    </a:schemeClr>
                  </a:gs>
                </a:gsLst>
                <a:lin ang="16200000" scaled="0"/>
                <a:tileRect/>
              </a:gradFill>
              <a:ln>
                <a:noFill/>
              </a:ln>
              <a:effectLst/>
              <a:scene3d>
                <a:camera prst="orthographicFront"/>
                <a:lightRig rig="threePt" dir="t"/>
              </a:scene3d>
              <a:sp3d>
                <a:bevelT w="38100" h="38100"/>
              </a:sp3d>
            </p:spPr>
            <p:style>
              <a:lnRef idx="2">
                <a:schemeClr val="accent1">
                  <a:shade val="50000"/>
                </a:schemeClr>
              </a:lnRef>
              <a:fillRef idx="1">
                <a:schemeClr val="accent1"/>
              </a:fillRef>
              <a:effectRef idx="0">
                <a:schemeClr val="accent1"/>
              </a:effectRef>
              <a:fontRef idx="minor">
                <a:schemeClr val="lt1"/>
              </a:fontRef>
            </p:style>
            <p:txBody>
              <a:bodyPr lIns="34259" tIns="18288" rIns="34259" bIns="17128" rtlCol="0" anchor="t"/>
              <a:lstStyle/>
              <a:p>
                <a:pPr algn="ctr" fontAlgn="base">
                  <a:lnSpc>
                    <a:spcPct val="90000"/>
                  </a:lnSpc>
                  <a:spcBef>
                    <a:spcPts val="1066"/>
                  </a:spcBef>
                  <a:spcAft>
                    <a:spcPct val="0"/>
                  </a:spcAft>
                  <a:buClr>
                    <a:srgbClr val="667263"/>
                  </a:buClr>
                </a:pPr>
                <a:r>
                  <a:rPr lang="en-US" sz="900" b="1" kern="0" dirty="0">
                    <a:solidFill>
                      <a:srgbClr val="FFFFFF"/>
                    </a:solidFill>
                    <a:cs typeface="Arial" pitchFamily="34" charset="0"/>
                  </a:rPr>
                  <a:t>SAAS HCM</a:t>
                </a:r>
              </a:p>
            </p:txBody>
          </p:sp>
          <p:sp>
            <p:nvSpPr>
              <p:cNvPr id="620" name="TextBox 619"/>
              <p:cNvSpPr txBox="1"/>
              <p:nvPr/>
            </p:nvSpPr>
            <p:spPr>
              <a:xfrm>
                <a:off x="7250430" y="3151257"/>
                <a:ext cx="792480" cy="123110"/>
              </a:xfrm>
              <a:prstGeom prst="rect">
                <a:avLst/>
              </a:prstGeom>
              <a:noFill/>
            </p:spPr>
            <p:txBody>
              <a:bodyPr wrap="square" rtlCol="0">
                <a:spAutoFit/>
              </a:bodyPr>
              <a:lstStyle/>
              <a:p>
                <a:pPr algn="ctr" fontAlgn="base">
                  <a:lnSpc>
                    <a:spcPct val="90000"/>
                  </a:lnSpc>
                  <a:spcBef>
                    <a:spcPct val="50000"/>
                  </a:spcBef>
                  <a:spcAft>
                    <a:spcPct val="0"/>
                  </a:spcAft>
                  <a:buClr>
                    <a:srgbClr val="667263"/>
                  </a:buClr>
                </a:pPr>
                <a:r>
                  <a:rPr lang="en-US" sz="800" b="1" kern="0" dirty="0">
                    <a:solidFill>
                      <a:prstClr val="white"/>
                    </a:solidFill>
                    <a:effectLst>
                      <a:outerShdw blurRad="50800" dist="12700" dir="2700000" algn="tl" rotWithShape="0">
                        <a:srgbClr val="000000">
                          <a:alpha val="34000"/>
                        </a:srgbClr>
                      </a:outerShdw>
                    </a:effectLst>
                    <a:cs typeface="Arial"/>
                  </a:rPr>
                  <a:t>CANDIDATE SCREENING</a:t>
                </a:r>
              </a:p>
            </p:txBody>
          </p:sp>
        </p:grpSp>
        <p:grpSp>
          <p:nvGrpSpPr>
            <p:cNvPr id="95" name="Group 210"/>
            <p:cNvGrpSpPr>
              <a:grpSpLocks noChangeAspect="1"/>
            </p:cNvGrpSpPr>
            <p:nvPr/>
          </p:nvGrpSpPr>
          <p:grpSpPr>
            <a:xfrm>
              <a:off x="6863080" y="1765782"/>
              <a:ext cx="990600" cy="776990"/>
              <a:chOff x="788670" y="1880082"/>
              <a:chExt cx="792480" cy="621592"/>
            </a:xfrm>
          </p:grpSpPr>
          <p:pic>
            <p:nvPicPr>
              <p:cNvPr id="615" name="Picture 3"/>
              <p:cNvPicPr>
                <a:picLocks noChangeArrowheads="1"/>
              </p:cNvPicPr>
              <p:nvPr/>
            </p:nvPicPr>
            <p:blipFill rotWithShape="1">
              <a:blip r:embed="rId75" cstate="email">
                <a:extLst>
                  <a:ext uri="{28A0092B-C50C-407E-A947-70E740481C1C}">
                    <a14:useLocalDpi xmlns:a14="http://schemas.microsoft.com/office/drawing/2010/main" val="0"/>
                  </a:ext>
                </a:extLst>
              </a:blip>
              <a:srcRect/>
              <a:stretch/>
            </p:blipFill>
            <p:spPr bwMode="auto">
              <a:xfrm>
                <a:off x="833393" y="2135717"/>
                <a:ext cx="711773" cy="365957"/>
              </a:xfrm>
              <a:prstGeom prst="roundRect">
                <a:avLst/>
              </a:prstGeom>
              <a:noFill/>
              <a:ln w="9525">
                <a:noFill/>
                <a:miter lim="800000"/>
                <a:headEnd/>
                <a:tailEnd/>
              </a:ln>
              <a:effectLst/>
              <a:scene3d>
                <a:camera prst="orthographicFront"/>
                <a:lightRig rig="threePt" dir="t"/>
              </a:scene3d>
              <a:sp3d>
                <a:bevelT w="25400" h="25400"/>
              </a:sp3d>
            </p:spPr>
          </p:pic>
          <p:sp>
            <p:nvSpPr>
              <p:cNvPr id="616" name="Rounded Rectangle 615"/>
              <p:cNvSpPr/>
              <p:nvPr/>
            </p:nvSpPr>
            <p:spPr>
              <a:xfrm>
                <a:off x="833394" y="1880082"/>
                <a:ext cx="711773" cy="581566"/>
              </a:xfrm>
              <a:prstGeom prst="roundRect">
                <a:avLst/>
              </a:prstGeom>
              <a:gradFill flip="none" rotWithShape="1">
                <a:gsLst>
                  <a:gs pos="49000">
                    <a:schemeClr val="bg1">
                      <a:alpha val="0"/>
                    </a:schemeClr>
                  </a:gs>
                  <a:gs pos="91000">
                    <a:schemeClr val="accent1">
                      <a:lumMod val="50000"/>
                    </a:schemeClr>
                  </a:gs>
                  <a:gs pos="50000">
                    <a:schemeClr val="accent1">
                      <a:lumMod val="75000"/>
                    </a:schemeClr>
                  </a:gs>
                </a:gsLst>
                <a:lin ang="16200000" scaled="0"/>
                <a:tileRect/>
              </a:gradFill>
              <a:ln>
                <a:noFill/>
              </a:ln>
              <a:effectLst/>
              <a:scene3d>
                <a:camera prst="orthographicFront"/>
                <a:lightRig rig="threePt" dir="t"/>
              </a:scene3d>
              <a:sp3d>
                <a:bevelT w="38100" h="38100"/>
              </a:sp3d>
            </p:spPr>
            <p:style>
              <a:lnRef idx="2">
                <a:schemeClr val="accent1">
                  <a:shade val="50000"/>
                </a:schemeClr>
              </a:lnRef>
              <a:fillRef idx="1">
                <a:schemeClr val="accent1"/>
              </a:fillRef>
              <a:effectRef idx="0">
                <a:schemeClr val="accent1"/>
              </a:effectRef>
              <a:fontRef idx="minor">
                <a:schemeClr val="lt1"/>
              </a:fontRef>
            </p:style>
            <p:txBody>
              <a:bodyPr lIns="34259" tIns="18288" rIns="34259" bIns="17128" rtlCol="0" anchor="t"/>
              <a:lstStyle/>
              <a:p>
                <a:pPr algn="ctr" fontAlgn="base">
                  <a:lnSpc>
                    <a:spcPct val="90000"/>
                  </a:lnSpc>
                  <a:spcBef>
                    <a:spcPts val="1066"/>
                  </a:spcBef>
                  <a:spcAft>
                    <a:spcPct val="0"/>
                  </a:spcAft>
                  <a:buClr>
                    <a:srgbClr val="667263"/>
                  </a:buClr>
                </a:pPr>
                <a:r>
                  <a:rPr lang="en-US" sz="900" b="1" kern="0" dirty="0">
                    <a:solidFill>
                      <a:srgbClr val="FFFFFF"/>
                    </a:solidFill>
                    <a:cs typeface="Arial" pitchFamily="34" charset="0"/>
                  </a:rPr>
                  <a:t>JD Edwards</a:t>
                </a:r>
              </a:p>
            </p:txBody>
          </p:sp>
          <p:sp>
            <p:nvSpPr>
              <p:cNvPr id="617" name="TextBox 616"/>
              <p:cNvSpPr txBox="1"/>
              <p:nvPr/>
            </p:nvSpPr>
            <p:spPr>
              <a:xfrm>
                <a:off x="788670" y="1982857"/>
                <a:ext cx="792480" cy="123110"/>
              </a:xfrm>
              <a:prstGeom prst="rect">
                <a:avLst/>
              </a:prstGeom>
              <a:noFill/>
            </p:spPr>
            <p:txBody>
              <a:bodyPr wrap="square" rtlCol="0">
                <a:spAutoFit/>
              </a:bodyPr>
              <a:lstStyle/>
              <a:p>
                <a:pPr algn="ctr" fontAlgn="base">
                  <a:lnSpc>
                    <a:spcPct val="90000"/>
                  </a:lnSpc>
                  <a:spcBef>
                    <a:spcPct val="50000"/>
                  </a:spcBef>
                  <a:spcAft>
                    <a:spcPct val="0"/>
                  </a:spcAft>
                  <a:buClr>
                    <a:srgbClr val="667263"/>
                  </a:buClr>
                </a:pPr>
                <a:r>
                  <a:rPr lang="en-US" sz="800" b="1" kern="0" dirty="0">
                    <a:solidFill>
                      <a:prstClr val="white"/>
                    </a:solidFill>
                    <a:effectLst>
                      <a:outerShdw blurRad="50800" dist="12700" dir="2700000" algn="tl" rotWithShape="0">
                        <a:srgbClr val="000000">
                          <a:alpha val="34000"/>
                        </a:srgbClr>
                      </a:outerShdw>
                    </a:effectLst>
                    <a:cs typeface="Arial"/>
                  </a:rPr>
                  <a:t>EXPENSES</a:t>
                </a:r>
              </a:p>
            </p:txBody>
          </p:sp>
        </p:grpSp>
        <p:grpSp>
          <p:nvGrpSpPr>
            <p:cNvPr id="96" name="Group 235"/>
            <p:cNvGrpSpPr>
              <a:grpSpLocks noChangeAspect="1"/>
            </p:cNvGrpSpPr>
            <p:nvPr/>
          </p:nvGrpSpPr>
          <p:grpSpPr>
            <a:xfrm>
              <a:off x="933450" y="3543782"/>
              <a:ext cx="990600" cy="783930"/>
              <a:chOff x="762000" y="3804132"/>
              <a:chExt cx="792480" cy="627144"/>
            </a:xfrm>
          </p:grpSpPr>
          <p:pic>
            <p:nvPicPr>
              <p:cNvPr id="612" name="Picture 3"/>
              <p:cNvPicPr>
                <a:picLocks noChangeArrowheads="1"/>
              </p:cNvPicPr>
              <p:nvPr/>
            </p:nvPicPr>
            <p:blipFill rotWithShape="1">
              <a:blip r:embed="rId76" cstate="email">
                <a:extLst>
                  <a:ext uri="{28A0092B-C50C-407E-A947-70E740481C1C}">
                    <a14:useLocalDpi xmlns:a14="http://schemas.microsoft.com/office/drawing/2010/main" val="0"/>
                  </a:ext>
                </a:extLst>
              </a:blip>
              <a:srcRect/>
              <a:stretch/>
            </p:blipFill>
            <p:spPr bwMode="auto">
              <a:xfrm>
                <a:off x="806723" y="4061884"/>
                <a:ext cx="711773" cy="369392"/>
              </a:xfrm>
              <a:prstGeom prst="roundRect">
                <a:avLst/>
              </a:prstGeom>
              <a:noFill/>
              <a:ln w="9525">
                <a:noFill/>
                <a:miter lim="800000"/>
                <a:headEnd/>
                <a:tailEnd/>
              </a:ln>
              <a:effectLst/>
              <a:scene3d>
                <a:camera prst="orthographicFront"/>
                <a:lightRig rig="threePt" dir="t"/>
              </a:scene3d>
              <a:sp3d>
                <a:bevelT w="25400" h="25400"/>
              </a:sp3d>
            </p:spPr>
          </p:pic>
          <p:sp>
            <p:nvSpPr>
              <p:cNvPr id="613" name="Rounded Rectangle 612"/>
              <p:cNvSpPr/>
              <p:nvPr/>
            </p:nvSpPr>
            <p:spPr>
              <a:xfrm>
                <a:off x="806724" y="3804132"/>
                <a:ext cx="711773" cy="581566"/>
              </a:xfrm>
              <a:prstGeom prst="roundRect">
                <a:avLst/>
              </a:prstGeom>
              <a:gradFill flip="none" rotWithShape="1">
                <a:gsLst>
                  <a:gs pos="49000">
                    <a:schemeClr val="bg1">
                      <a:alpha val="0"/>
                    </a:schemeClr>
                  </a:gs>
                  <a:gs pos="91000">
                    <a:schemeClr val="accent1">
                      <a:lumMod val="50000"/>
                    </a:schemeClr>
                  </a:gs>
                  <a:gs pos="50000">
                    <a:schemeClr val="accent1">
                      <a:lumMod val="75000"/>
                    </a:schemeClr>
                  </a:gs>
                </a:gsLst>
                <a:lin ang="16200000" scaled="0"/>
                <a:tileRect/>
              </a:gradFill>
              <a:ln>
                <a:noFill/>
              </a:ln>
              <a:effectLst/>
              <a:scene3d>
                <a:camera prst="orthographicFront"/>
                <a:lightRig rig="threePt" dir="t"/>
              </a:scene3d>
              <a:sp3d>
                <a:bevelT w="38100" h="38100"/>
              </a:sp3d>
            </p:spPr>
            <p:style>
              <a:lnRef idx="2">
                <a:schemeClr val="accent1">
                  <a:shade val="50000"/>
                </a:schemeClr>
              </a:lnRef>
              <a:fillRef idx="1">
                <a:schemeClr val="accent1"/>
              </a:fillRef>
              <a:effectRef idx="0">
                <a:schemeClr val="accent1"/>
              </a:effectRef>
              <a:fontRef idx="minor">
                <a:schemeClr val="lt1"/>
              </a:fontRef>
            </p:style>
            <p:txBody>
              <a:bodyPr lIns="34259" tIns="18288" rIns="34259" bIns="17128" rtlCol="0" anchor="t"/>
              <a:lstStyle/>
              <a:p>
                <a:pPr algn="ctr" fontAlgn="base">
                  <a:lnSpc>
                    <a:spcPct val="90000"/>
                  </a:lnSpc>
                  <a:spcBef>
                    <a:spcPts val="1066"/>
                  </a:spcBef>
                  <a:spcAft>
                    <a:spcPct val="0"/>
                  </a:spcAft>
                  <a:buClr>
                    <a:srgbClr val="667263"/>
                  </a:buClr>
                </a:pPr>
                <a:r>
                  <a:rPr lang="en-US" sz="900" b="1" kern="0" dirty="0">
                    <a:solidFill>
                      <a:srgbClr val="FFFFFF"/>
                    </a:solidFill>
                    <a:cs typeface="Arial" pitchFamily="34" charset="0"/>
                  </a:rPr>
                  <a:t>SAAS HCM</a:t>
                </a:r>
              </a:p>
            </p:txBody>
          </p:sp>
          <p:sp>
            <p:nvSpPr>
              <p:cNvPr id="614" name="TextBox 613"/>
              <p:cNvSpPr txBox="1"/>
              <p:nvPr/>
            </p:nvSpPr>
            <p:spPr>
              <a:xfrm>
                <a:off x="762000" y="3906907"/>
                <a:ext cx="792480" cy="123110"/>
              </a:xfrm>
              <a:prstGeom prst="rect">
                <a:avLst/>
              </a:prstGeom>
              <a:noFill/>
            </p:spPr>
            <p:txBody>
              <a:bodyPr wrap="square" rtlCol="0">
                <a:spAutoFit/>
              </a:bodyPr>
              <a:lstStyle/>
              <a:p>
                <a:pPr algn="ctr" fontAlgn="base">
                  <a:lnSpc>
                    <a:spcPct val="90000"/>
                  </a:lnSpc>
                  <a:spcBef>
                    <a:spcPct val="50000"/>
                  </a:spcBef>
                  <a:spcAft>
                    <a:spcPct val="0"/>
                  </a:spcAft>
                  <a:buClr>
                    <a:srgbClr val="667263"/>
                  </a:buClr>
                </a:pPr>
                <a:r>
                  <a:rPr lang="en-US" sz="800" b="1" kern="0" dirty="0">
                    <a:solidFill>
                      <a:prstClr val="white"/>
                    </a:solidFill>
                    <a:effectLst>
                      <a:outerShdw blurRad="50800" dist="12700" dir="2700000" algn="tl" rotWithShape="0">
                        <a:srgbClr val="000000">
                          <a:alpha val="34000"/>
                        </a:srgbClr>
                      </a:outerShdw>
                    </a:effectLst>
                    <a:cs typeface="Arial"/>
                  </a:rPr>
                  <a:t>COMPANY DIRECTORY</a:t>
                </a:r>
              </a:p>
            </p:txBody>
          </p:sp>
        </p:grpSp>
        <p:grpSp>
          <p:nvGrpSpPr>
            <p:cNvPr id="97" name="Group 242"/>
            <p:cNvGrpSpPr>
              <a:grpSpLocks noChangeAspect="1"/>
            </p:cNvGrpSpPr>
            <p:nvPr/>
          </p:nvGrpSpPr>
          <p:grpSpPr>
            <a:xfrm>
              <a:off x="3902075" y="3543782"/>
              <a:ext cx="990600" cy="782280"/>
              <a:chOff x="1570990" y="3804132"/>
              <a:chExt cx="792480" cy="625824"/>
            </a:xfrm>
          </p:grpSpPr>
          <p:pic>
            <p:nvPicPr>
              <p:cNvPr id="609" name="Picture 3"/>
              <p:cNvPicPr>
                <a:picLocks noChangeArrowheads="1"/>
              </p:cNvPicPr>
              <p:nvPr/>
            </p:nvPicPr>
            <p:blipFill rotWithShape="1">
              <a:blip r:embed="rId77" cstate="email">
                <a:extLst>
                  <a:ext uri="{28A0092B-C50C-407E-A947-70E740481C1C}">
                    <a14:useLocalDpi xmlns:a14="http://schemas.microsoft.com/office/drawing/2010/main" val="0"/>
                  </a:ext>
                </a:extLst>
              </a:blip>
              <a:srcRect/>
              <a:stretch/>
            </p:blipFill>
            <p:spPr bwMode="auto">
              <a:xfrm>
                <a:off x="1615713" y="4053417"/>
                <a:ext cx="711773" cy="376539"/>
              </a:xfrm>
              <a:prstGeom prst="roundRect">
                <a:avLst/>
              </a:prstGeom>
              <a:noFill/>
              <a:ln w="9525">
                <a:noFill/>
                <a:miter lim="800000"/>
                <a:headEnd/>
                <a:tailEnd/>
              </a:ln>
              <a:effectLst/>
              <a:scene3d>
                <a:camera prst="orthographicFront"/>
                <a:lightRig rig="threePt" dir="t"/>
              </a:scene3d>
              <a:sp3d>
                <a:bevelT w="25400" h="25400"/>
              </a:sp3d>
            </p:spPr>
          </p:pic>
          <p:sp>
            <p:nvSpPr>
              <p:cNvPr id="610" name="Rounded Rectangle 609"/>
              <p:cNvSpPr/>
              <p:nvPr/>
            </p:nvSpPr>
            <p:spPr>
              <a:xfrm>
                <a:off x="1615714" y="3804132"/>
                <a:ext cx="711773" cy="581566"/>
              </a:xfrm>
              <a:prstGeom prst="roundRect">
                <a:avLst/>
              </a:prstGeom>
              <a:gradFill flip="none" rotWithShape="1">
                <a:gsLst>
                  <a:gs pos="49000">
                    <a:schemeClr val="bg1">
                      <a:alpha val="0"/>
                    </a:schemeClr>
                  </a:gs>
                  <a:gs pos="91000">
                    <a:schemeClr val="accent1">
                      <a:lumMod val="50000"/>
                    </a:schemeClr>
                  </a:gs>
                  <a:gs pos="50000">
                    <a:schemeClr val="accent1">
                      <a:lumMod val="75000"/>
                    </a:schemeClr>
                  </a:gs>
                </a:gsLst>
                <a:lin ang="16200000" scaled="0"/>
                <a:tileRect/>
              </a:gradFill>
              <a:ln>
                <a:noFill/>
              </a:ln>
              <a:effectLst/>
              <a:scene3d>
                <a:camera prst="orthographicFront"/>
                <a:lightRig rig="threePt" dir="t"/>
              </a:scene3d>
              <a:sp3d>
                <a:bevelT w="38100" h="38100"/>
              </a:sp3d>
            </p:spPr>
            <p:style>
              <a:lnRef idx="2">
                <a:schemeClr val="accent1">
                  <a:shade val="50000"/>
                </a:schemeClr>
              </a:lnRef>
              <a:fillRef idx="1">
                <a:schemeClr val="accent1"/>
              </a:fillRef>
              <a:effectRef idx="0">
                <a:schemeClr val="accent1"/>
              </a:effectRef>
              <a:fontRef idx="minor">
                <a:schemeClr val="lt1"/>
              </a:fontRef>
            </p:style>
            <p:txBody>
              <a:bodyPr lIns="34259" tIns="18288" rIns="34259" bIns="17128" rtlCol="0" anchor="t"/>
              <a:lstStyle/>
              <a:p>
                <a:pPr algn="ctr" fontAlgn="base">
                  <a:lnSpc>
                    <a:spcPct val="90000"/>
                  </a:lnSpc>
                  <a:spcBef>
                    <a:spcPts val="1066"/>
                  </a:spcBef>
                  <a:spcAft>
                    <a:spcPct val="0"/>
                  </a:spcAft>
                  <a:buClr>
                    <a:srgbClr val="667263"/>
                  </a:buClr>
                </a:pPr>
                <a:r>
                  <a:rPr lang="en-US" sz="900" b="1" kern="0" dirty="0">
                    <a:solidFill>
                      <a:srgbClr val="FFFFFF"/>
                    </a:solidFill>
                    <a:cs typeface="Arial" pitchFamily="34" charset="0"/>
                  </a:rPr>
                  <a:t>SAAS HCM</a:t>
                </a:r>
              </a:p>
            </p:txBody>
          </p:sp>
          <p:sp>
            <p:nvSpPr>
              <p:cNvPr id="611" name="TextBox 610"/>
              <p:cNvSpPr txBox="1"/>
              <p:nvPr/>
            </p:nvSpPr>
            <p:spPr>
              <a:xfrm>
                <a:off x="1570990" y="3906907"/>
                <a:ext cx="792480" cy="123110"/>
              </a:xfrm>
              <a:prstGeom prst="rect">
                <a:avLst/>
              </a:prstGeom>
              <a:noFill/>
            </p:spPr>
            <p:txBody>
              <a:bodyPr wrap="square" rtlCol="0">
                <a:spAutoFit/>
              </a:bodyPr>
              <a:lstStyle/>
              <a:p>
                <a:pPr algn="ctr" fontAlgn="base">
                  <a:lnSpc>
                    <a:spcPct val="90000"/>
                  </a:lnSpc>
                  <a:spcBef>
                    <a:spcPct val="50000"/>
                  </a:spcBef>
                  <a:spcAft>
                    <a:spcPct val="0"/>
                  </a:spcAft>
                  <a:buClr>
                    <a:srgbClr val="667263"/>
                  </a:buClr>
                </a:pPr>
                <a:r>
                  <a:rPr lang="en-US" sz="800" b="1" kern="0" dirty="0">
                    <a:solidFill>
                      <a:prstClr val="white"/>
                    </a:solidFill>
                    <a:effectLst>
                      <a:outerShdw blurRad="50800" dist="12700" dir="2700000" algn="tl" rotWithShape="0">
                        <a:srgbClr val="000000">
                          <a:alpha val="34000"/>
                        </a:srgbClr>
                      </a:outerShdw>
                    </a:effectLst>
                    <a:cs typeface="Arial"/>
                  </a:rPr>
                  <a:t>RECRUITING</a:t>
                </a:r>
              </a:p>
            </p:txBody>
          </p:sp>
        </p:grpSp>
        <p:grpSp>
          <p:nvGrpSpPr>
            <p:cNvPr id="98" name="Group 255"/>
            <p:cNvGrpSpPr>
              <a:grpSpLocks noChangeAspect="1"/>
            </p:cNvGrpSpPr>
            <p:nvPr/>
          </p:nvGrpSpPr>
          <p:grpSpPr>
            <a:xfrm>
              <a:off x="933450" y="1765782"/>
              <a:ext cx="990600" cy="782163"/>
              <a:chOff x="5787390" y="1213332"/>
              <a:chExt cx="792480" cy="625730"/>
            </a:xfrm>
          </p:grpSpPr>
          <p:pic>
            <p:nvPicPr>
              <p:cNvPr id="606" name="Picture 3"/>
              <p:cNvPicPr>
                <a:picLocks noChangeArrowheads="1"/>
              </p:cNvPicPr>
              <p:nvPr/>
            </p:nvPicPr>
            <p:blipFill rotWithShape="1">
              <a:blip r:embed="rId78" cstate="email">
                <a:extLst>
                  <a:ext uri="{28A0092B-C50C-407E-A947-70E740481C1C}">
                    <a14:useLocalDpi xmlns:a14="http://schemas.microsoft.com/office/drawing/2010/main" val="0"/>
                  </a:ext>
                </a:extLst>
              </a:blip>
              <a:srcRect t="-4789"/>
              <a:stretch/>
            </p:blipFill>
            <p:spPr bwMode="auto">
              <a:xfrm>
                <a:off x="5832113" y="1373716"/>
                <a:ext cx="711773" cy="465346"/>
              </a:xfrm>
              <a:prstGeom prst="roundRect">
                <a:avLst/>
              </a:prstGeom>
              <a:noFill/>
              <a:ln w="9525">
                <a:noFill/>
                <a:miter lim="800000"/>
                <a:headEnd/>
                <a:tailEnd/>
              </a:ln>
              <a:effectLst/>
              <a:scene3d>
                <a:camera prst="orthographicFront"/>
                <a:lightRig rig="threePt" dir="t"/>
              </a:scene3d>
              <a:sp3d>
                <a:bevelT w="25400" h="25400"/>
              </a:sp3d>
            </p:spPr>
          </p:pic>
          <p:sp>
            <p:nvSpPr>
              <p:cNvPr id="607" name="Rounded Rectangle 606"/>
              <p:cNvSpPr/>
              <p:nvPr/>
            </p:nvSpPr>
            <p:spPr>
              <a:xfrm>
                <a:off x="5832114" y="1213332"/>
                <a:ext cx="711773" cy="581566"/>
              </a:xfrm>
              <a:prstGeom prst="roundRect">
                <a:avLst/>
              </a:prstGeom>
              <a:gradFill flip="none" rotWithShape="1">
                <a:gsLst>
                  <a:gs pos="49000">
                    <a:schemeClr val="bg1">
                      <a:alpha val="0"/>
                    </a:schemeClr>
                  </a:gs>
                  <a:gs pos="91000">
                    <a:schemeClr val="accent1">
                      <a:lumMod val="50000"/>
                    </a:schemeClr>
                  </a:gs>
                  <a:gs pos="50000">
                    <a:schemeClr val="accent1">
                      <a:lumMod val="75000"/>
                    </a:schemeClr>
                  </a:gs>
                </a:gsLst>
                <a:lin ang="16200000" scaled="0"/>
                <a:tileRect/>
              </a:gradFill>
              <a:ln>
                <a:noFill/>
              </a:ln>
              <a:effectLst/>
              <a:scene3d>
                <a:camera prst="orthographicFront"/>
                <a:lightRig rig="threePt" dir="t"/>
              </a:scene3d>
              <a:sp3d>
                <a:bevelT w="38100" h="38100"/>
              </a:sp3d>
            </p:spPr>
            <p:style>
              <a:lnRef idx="2">
                <a:schemeClr val="accent1">
                  <a:shade val="50000"/>
                </a:schemeClr>
              </a:lnRef>
              <a:fillRef idx="1">
                <a:schemeClr val="accent1"/>
              </a:fillRef>
              <a:effectRef idx="0">
                <a:schemeClr val="accent1"/>
              </a:effectRef>
              <a:fontRef idx="minor">
                <a:schemeClr val="lt1"/>
              </a:fontRef>
            </p:style>
            <p:txBody>
              <a:bodyPr lIns="34259" tIns="18288" rIns="34259" bIns="17128" rtlCol="0" anchor="t"/>
              <a:lstStyle/>
              <a:p>
                <a:pPr algn="ctr" fontAlgn="base">
                  <a:lnSpc>
                    <a:spcPct val="90000"/>
                  </a:lnSpc>
                  <a:spcBef>
                    <a:spcPts val="1066"/>
                  </a:spcBef>
                  <a:spcAft>
                    <a:spcPct val="0"/>
                  </a:spcAft>
                  <a:buClr>
                    <a:srgbClr val="667263"/>
                  </a:buClr>
                </a:pPr>
                <a:r>
                  <a:rPr lang="en-US" sz="900" b="1" kern="0" dirty="0">
                    <a:solidFill>
                      <a:srgbClr val="FFFFFF"/>
                    </a:solidFill>
                    <a:cs typeface="Arial" pitchFamily="34" charset="0"/>
                  </a:rPr>
                  <a:t>Siebel CRM</a:t>
                </a:r>
              </a:p>
            </p:txBody>
          </p:sp>
          <p:sp>
            <p:nvSpPr>
              <p:cNvPr id="608" name="TextBox 607"/>
              <p:cNvSpPr txBox="1"/>
              <p:nvPr/>
            </p:nvSpPr>
            <p:spPr>
              <a:xfrm>
                <a:off x="5787390" y="1316107"/>
                <a:ext cx="792480" cy="123110"/>
              </a:xfrm>
              <a:prstGeom prst="rect">
                <a:avLst/>
              </a:prstGeom>
              <a:noFill/>
            </p:spPr>
            <p:txBody>
              <a:bodyPr wrap="square" rtlCol="0">
                <a:spAutoFit/>
              </a:bodyPr>
              <a:lstStyle/>
              <a:p>
                <a:pPr algn="ctr" fontAlgn="base">
                  <a:lnSpc>
                    <a:spcPct val="90000"/>
                  </a:lnSpc>
                  <a:spcBef>
                    <a:spcPct val="50000"/>
                  </a:spcBef>
                  <a:spcAft>
                    <a:spcPct val="0"/>
                  </a:spcAft>
                  <a:buClr>
                    <a:srgbClr val="667263"/>
                  </a:buClr>
                </a:pPr>
                <a:r>
                  <a:rPr lang="en-US" sz="800" b="1" kern="0" dirty="0">
                    <a:solidFill>
                      <a:prstClr val="white"/>
                    </a:solidFill>
                    <a:effectLst>
                      <a:outerShdw blurRad="50800" dist="12700" dir="2700000" algn="tl" rotWithShape="0">
                        <a:srgbClr val="000000">
                          <a:alpha val="34000"/>
                        </a:srgbClr>
                      </a:outerShdw>
                    </a:effectLst>
                    <a:cs typeface="Arial"/>
                  </a:rPr>
                  <a:t>SERVICE ORDERS</a:t>
                </a:r>
              </a:p>
            </p:txBody>
          </p:sp>
        </p:grpSp>
        <p:grpSp>
          <p:nvGrpSpPr>
            <p:cNvPr id="99" name="Group 218"/>
            <p:cNvGrpSpPr>
              <a:grpSpLocks noChangeAspect="1"/>
            </p:cNvGrpSpPr>
            <p:nvPr/>
          </p:nvGrpSpPr>
          <p:grpSpPr>
            <a:xfrm>
              <a:off x="1927225" y="2654782"/>
              <a:ext cx="990600" cy="782281"/>
              <a:chOff x="3205480" y="3804132"/>
              <a:chExt cx="792480" cy="625825"/>
            </a:xfrm>
          </p:grpSpPr>
          <p:pic>
            <p:nvPicPr>
              <p:cNvPr id="603" name="Picture 3"/>
              <p:cNvPicPr>
                <a:picLocks noChangeArrowheads="1"/>
              </p:cNvPicPr>
              <p:nvPr/>
            </p:nvPicPr>
            <p:blipFill rotWithShape="1">
              <a:blip r:embed="rId79" cstate="email">
                <a:extLst>
                  <a:ext uri="{28A0092B-C50C-407E-A947-70E740481C1C}">
                    <a14:useLocalDpi xmlns:a14="http://schemas.microsoft.com/office/drawing/2010/main" val="0"/>
                  </a:ext>
                </a:extLst>
              </a:blip>
              <a:srcRect t="-6802"/>
              <a:stretch/>
            </p:blipFill>
            <p:spPr bwMode="auto">
              <a:xfrm>
                <a:off x="3250203" y="4028017"/>
                <a:ext cx="711773" cy="401940"/>
              </a:xfrm>
              <a:prstGeom prst="roundRect">
                <a:avLst/>
              </a:prstGeom>
              <a:noFill/>
              <a:ln w="9525">
                <a:noFill/>
                <a:miter lim="800000"/>
                <a:headEnd/>
                <a:tailEnd/>
              </a:ln>
              <a:effectLst/>
              <a:scene3d>
                <a:camera prst="orthographicFront"/>
                <a:lightRig rig="threePt" dir="t"/>
              </a:scene3d>
              <a:sp3d>
                <a:bevelT w="25400" h="25400"/>
              </a:sp3d>
            </p:spPr>
          </p:pic>
          <p:sp>
            <p:nvSpPr>
              <p:cNvPr id="604" name="Rounded Rectangle 603"/>
              <p:cNvSpPr/>
              <p:nvPr/>
            </p:nvSpPr>
            <p:spPr>
              <a:xfrm>
                <a:off x="3250204" y="3804132"/>
                <a:ext cx="711773" cy="581566"/>
              </a:xfrm>
              <a:prstGeom prst="roundRect">
                <a:avLst/>
              </a:prstGeom>
              <a:gradFill flip="none" rotWithShape="1">
                <a:gsLst>
                  <a:gs pos="49000">
                    <a:schemeClr val="bg1">
                      <a:alpha val="0"/>
                    </a:schemeClr>
                  </a:gs>
                  <a:gs pos="91000">
                    <a:schemeClr val="accent1">
                      <a:lumMod val="50000"/>
                    </a:schemeClr>
                  </a:gs>
                  <a:gs pos="50000">
                    <a:schemeClr val="accent1">
                      <a:lumMod val="75000"/>
                    </a:schemeClr>
                  </a:gs>
                </a:gsLst>
                <a:lin ang="16200000" scaled="0"/>
                <a:tileRect/>
              </a:gradFill>
              <a:ln>
                <a:noFill/>
              </a:ln>
              <a:effectLst/>
              <a:scene3d>
                <a:camera prst="orthographicFront"/>
                <a:lightRig rig="threePt" dir="t"/>
              </a:scene3d>
              <a:sp3d>
                <a:bevelT w="38100" h="38100"/>
              </a:sp3d>
            </p:spPr>
            <p:style>
              <a:lnRef idx="2">
                <a:schemeClr val="accent1">
                  <a:shade val="50000"/>
                </a:schemeClr>
              </a:lnRef>
              <a:fillRef idx="1">
                <a:schemeClr val="accent1"/>
              </a:fillRef>
              <a:effectRef idx="0">
                <a:schemeClr val="accent1"/>
              </a:effectRef>
              <a:fontRef idx="minor">
                <a:schemeClr val="lt1"/>
              </a:fontRef>
            </p:style>
            <p:txBody>
              <a:bodyPr lIns="34259" tIns="18288" rIns="34259" bIns="17128" rtlCol="0" anchor="t"/>
              <a:lstStyle/>
              <a:p>
                <a:pPr algn="ctr" fontAlgn="base">
                  <a:lnSpc>
                    <a:spcPct val="90000"/>
                  </a:lnSpc>
                  <a:spcBef>
                    <a:spcPts val="1066"/>
                  </a:spcBef>
                  <a:spcAft>
                    <a:spcPct val="0"/>
                  </a:spcAft>
                  <a:buClr>
                    <a:srgbClr val="667263"/>
                  </a:buClr>
                </a:pPr>
                <a:r>
                  <a:rPr lang="en-US" sz="900" b="1" kern="0" dirty="0">
                    <a:solidFill>
                      <a:srgbClr val="FFFFFF"/>
                    </a:solidFill>
                    <a:cs typeface="Arial" pitchFamily="34" charset="0"/>
                  </a:rPr>
                  <a:t>JD Edwards</a:t>
                </a:r>
              </a:p>
            </p:txBody>
          </p:sp>
          <p:sp>
            <p:nvSpPr>
              <p:cNvPr id="605" name="TextBox 604"/>
              <p:cNvSpPr txBox="1"/>
              <p:nvPr/>
            </p:nvSpPr>
            <p:spPr>
              <a:xfrm>
                <a:off x="3205480" y="3906907"/>
                <a:ext cx="792480" cy="123110"/>
              </a:xfrm>
              <a:prstGeom prst="rect">
                <a:avLst/>
              </a:prstGeom>
              <a:noFill/>
            </p:spPr>
            <p:txBody>
              <a:bodyPr wrap="square" rtlCol="0">
                <a:spAutoFit/>
              </a:bodyPr>
              <a:lstStyle/>
              <a:p>
                <a:pPr algn="ctr" fontAlgn="base">
                  <a:lnSpc>
                    <a:spcPct val="90000"/>
                  </a:lnSpc>
                  <a:spcBef>
                    <a:spcPct val="50000"/>
                  </a:spcBef>
                  <a:spcAft>
                    <a:spcPct val="0"/>
                  </a:spcAft>
                  <a:buClr>
                    <a:srgbClr val="667263"/>
                  </a:buClr>
                </a:pPr>
                <a:r>
                  <a:rPr lang="en-US" sz="800" b="1" kern="0" dirty="0">
                    <a:solidFill>
                      <a:prstClr val="white"/>
                    </a:solidFill>
                    <a:effectLst>
                      <a:outerShdw blurRad="50800" dist="12700" dir="2700000" algn="tl" rotWithShape="0">
                        <a:srgbClr val="000000">
                          <a:alpha val="34000"/>
                        </a:srgbClr>
                      </a:outerShdw>
                    </a:effectLst>
                    <a:cs typeface="Arial"/>
                  </a:rPr>
                  <a:t>PO APPROVAL</a:t>
                </a:r>
              </a:p>
            </p:txBody>
          </p:sp>
        </p:grpSp>
        <p:grpSp>
          <p:nvGrpSpPr>
            <p:cNvPr id="100" name="Group 214"/>
            <p:cNvGrpSpPr>
              <a:grpSpLocks noChangeAspect="1"/>
            </p:cNvGrpSpPr>
            <p:nvPr/>
          </p:nvGrpSpPr>
          <p:grpSpPr>
            <a:xfrm>
              <a:off x="933450" y="2654781"/>
              <a:ext cx="990600" cy="784626"/>
              <a:chOff x="1691217" y="1848332"/>
              <a:chExt cx="792480" cy="627701"/>
            </a:xfrm>
          </p:grpSpPr>
          <p:pic>
            <p:nvPicPr>
              <p:cNvPr id="600" name="Picture 3"/>
              <p:cNvPicPr>
                <a:picLocks noChangeArrowheads="1"/>
              </p:cNvPicPr>
              <p:nvPr/>
            </p:nvPicPr>
            <p:blipFill rotWithShape="1">
              <a:blip r:embed="rId80" cstate="email">
                <a:extLst>
                  <a:ext uri="{28A0092B-C50C-407E-A947-70E740481C1C}">
                    <a14:useLocalDpi xmlns:a14="http://schemas.microsoft.com/office/drawing/2010/main" val="0"/>
                  </a:ext>
                </a:extLst>
              </a:blip>
              <a:srcRect/>
              <a:stretch/>
            </p:blipFill>
            <p:spPr bwMode="auto">
              <a:xfrm>
                <a:off x="1735940" y="2089150"/>
                <a:ext cx="711773" cy="386883"/>
              </a:xfrm>
              <a:prstGeom prst="roundRect">
                <a:avLst/>
              </a:prstGeom>
              <a:noFill/>
              <a:ln w="9525">
                <a:noFill/>
                <a:miter lim="800000"/>
                <a:headEnd/>
                <a:tailEnd/>
              </a:ln>
              <a:effectLst/>
              <a:scene3d>
                <a:camera prst="orthographicFront"/>
                <a:lightRig rig="threePt" dir="t"/>
              </a:scene3d>
              <a:sp3d>
                <a:bevelT w="25400" h="25400"/>
              </a:sp3d>
            </p:spPr>
          </p:pic>
          <p:sp>
            <p:nvSpPr>
              <p:cNvPr id="601" name="Rounded Rectangle 600"/>
              <p:cNvSpPr/>
              <p:nvPr/>
            </p:nvSpPr>
            <p:spPr>
              <a:xfrm>
                <a:off x="1735941" y="1848332"/>
                <a:ext cx="711773" cy="581566"/>
              </a:xfrm>
              <a:prstGeom prst="roundRect">
                <a:avLst/>
              </a:prstGeom>
              <a:gradFill flip="none" rotWithShape="1">
                <a:gsLst>
                  <a:gs pos="49000">
                    <a:schemeClr val="bg1">
                      <a:alpha val="0"/>
                    </a:schemeClr>
                  </a:gs>
                  <a:gs pos="91000">
                    <a:schemeClr val="accent1">
                      <a:lumMod val="50000"/>
                    </a:schemeClr>
                  </a:gs>
                  <a:gs pos="50000">
                    <a:schemeClr val="accent1">
                      <a:lumMod val="75000"/>
                    </a:schemeClr>
                  </a:gs>
                </a:gsLst>
                <a:lin ang="16200000" scaled="0"/>
                <a:tileRect/>
              </a:gradFill>
              <a:ln>
                <a:noFill/>
              </a:ln>
              <a:effectLst/>
              <a:scene3d>
                <a:camera prst="orthographicFront"/>
                <a:lightRig rig="threePt" dir="t"/>
              </a:scene3d>
              <a:sp3d>
                <a:bevelT w="38100" h="38100"/>
              </a:sp3d>
            </p:spPr>
            <p:style>
              <a:lnRef idx="2">
                <a:schemeClr val="accent1">
                  <a:shade val="50000"/>
                </a:schemeClr>
              </a:lnRef>
              <a:fillRef idx="1">
                <a:schemeClr val="accent1"/>
              </a:fillRef>
              <a:effectRef idx="0">
                <a:schemeClr val="accent1"/>
              </a:effectRef>
              <a:fontRef idx="minor">
                <a:schemeClr val="lt1"/>
              </a:fontRef>
            </p:style>
            <p:txBody>
              <a:bodyPr lIns="34259" tIns="18288" rIns="34259" bIns="17128" rtlCol="0" anchor="t"/>
              <a:lstStyle/>
              <a:p>
                <a:pPr algn="ctr" fontAlgn="base">
                  <a:lnSpc>
                    <a:spcPct val="90000"/>
                  </a:lnSpc>
                  <a:spcBef>
                    <a:spcPts val="1066"/>
                  </a:spcBef>
                  <a:spcAft>
                    <a:spcPct val="0"/>
                  </a:spcAft>
                  <a:buClr>
                    <a:srgbClr val="667263"/>
                  </a:buClr>
                </a:pPr>
                <a:r>
                  <a:rPr lang="en-US" sz="900" b="1" kern="0" dirty="0">
                    <a:solidFill>
                      <a:srgbClr val="FFFFFF"/>
                    </a:solidFill>
                    <a:cs typeface="Arial" pitchFamily="34" charset="0"/>
                  </a:rPr>
                  <a:t>JD Edwards</a:t>
                </a:r>
              </a:p>
            </p:txBody>
          </p:sp>
          <p:sp>
            <p:nvSpPr>
              <p:cNvPr id="602" name="TextBox 601"/>
              <p:cNvSpPr txBox="1"/>
              <p:nvPr/>
            </p:nvSpPr>
            <p:spPr>
              <a:xfrm>
                <a:off x="1691217" y="1951107"/>
                <a:ext cx="792480" cy="123110"/>
              </a:xfrm>
              <a:prstGeom prst="rect">
                <a:avLst/>
              </a:prstGeom>
              <a:noFill/>
            </p:spPr>
            <p:txBody>
              <a:bodyPr wrap="square" rtlCol="0">
                <a:spAutoFit/>
              </a:bodyPr>
              <a:lstStyle/>
              <a:p>
                <a:pPr algn="ctr" fontAlgn="base">
                  <a:lnSpc>
                    <a:spcPct val="90000"/>
                  </a:lnSpc>
                  <a:spcBef>
                    <a:spcPct val="50000"/>
                  </a:spcBef>
                  <a:spcAft>
                    <a:spcPct val="0"/>
                  </a:spcAft>
                  <a:buClr>
                    <a:srgbClr val="667263"/>
                  </a:buClr>
                </a:pPr>
                <a:r>
                  <a:rPr lang="en-US" sz="800" b="1" kern="0" dirty="0">
                    <a:solidFill>
                      <a:prstClr val="white"/>
                    </a:solidFill>
                    <a:effectLst>
                      <a:outerShdw blurRad="50800" dist="12700" dir="2700000" algn="tl" rotWithShape="0">
                        <a:srgbClr val="000000">
                          <a:alpha val="34000"/>
                        </a:srgbClr>
                      </a:outerShdw>
                    </a:effectLst>
                    <a:cs typeface="Arial"/>
                  </a:rPr>
                  <a:t>REQUSITIONS</a:t>
                </a:r>
              </a:p>
            </p:txBody>
          </p:sp>
        </p:grpSp>
        <p:grpSp>
          <p:nvGrpSpPr>
            <p:cNvPr id="101" name="Group 246"/>
            <p:cNvGrpSpPr>
              <a:grpSpLocks noChangeAspect="1"/>
            </p:cNvGrpSpPr>
            <p:nvPr/>
          </p:nvGrpSpPr>
          <p:grpSpPr>
            <a:xfrm>
              <a:off x="5873750" y="3543782"/>
              <a:ext cx="990600" cy="782629"/>
              <a:chOff x="4817957" y="3804132"/>
              <a:chExt cx="792480" cy="626103"/>
            </a:xfrm>
          </p:grpSpPr>
          <p:pic>
            <p:nvPicPr>
              <p:cNvPr id="597" name="Picture 3"/>
              <p:cNvPicPr>
                <a:picLocks noChangeArrowheads="1"/>
              </p:cNvPicPr>
              <p:nvPr/>
            </p:nvPicPr>
            <p:blipFill rotWithShape="1">
              <a:blip r:embed="rId81" cstate="email">
                <a:extLst>
                  <a:ext uri="{28A0092B-C50C-407E-A947-70E740481C1C}">
                    <a14:useLocalDpi xmlns:a14="http://schemas.microsoft.com/office/drawing/2010/main" val="0"/>
                  </a:ext>
                </a:extLst>
              </a:blip>
              <a:srcRect t="-6804"/>
              <a:stretch/>
            </p:blipFill>
            <p:spPr bwMode="auto">
              <a:xfrm>
                <a:off x="4862680" y="4032250"/>
                <a:ext cx="711773" cy="397985"/>
              </a:xfrm>
              <a:prstGeom prst="roundRect">
                <a:avLst/>
              </a:prstGeom>
              <a:noFill/>
              <a:ln w="9525">
                <a:noFill/>
                <a:miter lim="800000"/>
                <a:headEnd/>
                <a:tailEnd/>
              </a:ln>
              <a:effectLst/>
              <a:scene3d>
                <a:camera prst="orthographicFront"/>
                <a:lightRig rig="threePt" dir="t"/>
              </a:scene3d>
              <a:sp3d>
                <a:bevelT w="25400" h="25400"/>
              </a:sp3d>
            </p:spPr>
          </p:pic>
          <p:sp>
            <p:nvSpPr>
              <p:cNvPr id="598" name="Rounded Rectangle 597"/>
              <p:cNvSpPr/>
              <p:nvPr/>
            </p:nvSpPr>
            <p:spPr>
              <a:xfrm>
                <a:off x="4862681" y="3804132"/>
                <a:ext cx="711773" cy="581566"/>
              </a:xfrm>
              <a:prstGeom prst="roundRect">
                <a:avLst/>
              </a:prstGeom>
              <a:gradFill flip="none" rotWithShape="1">
                <a:gsLst>
                  <a:gs pos="49000">
                    <a:schemeClr val="bg1">
                      <a:alpha val="0"/>
                    </a:schemeClr>
                  </a:gs>
                  <a:gs pos="91000">
                    <a:schemeClr val="accent1">
                      <a:lumMod val="50000"/>
                    </a:schemeClr>
                  </a:gs>
                  <a:gs pos="50000">
                    <a:schemeClr val="accent1">
                      <a:lumMod val="75000"/>
                    </a:schemeClr>
                  </a:gs>
                </a:gsLst>
                <a:lin ang="16200000" scaled="0"/>
                <a:tileRect/>
              </a:gradFill>
              <a:ln>
                <a:noFill/>
              </a:ln>
              <a:effectLst/>
              <a:scene3d>
                <a:camera prst="orthographicFront"/>
                <a:lightRig rig="threePt" dir="t"/>
              </a:scene3d>
              <a:sp3d>
                <a:bevelT w="38100" h="38100"/>
              </a:sp3d>
            </p:spPr>
            <p:style>
              <a:lnRef idx="2">
                <a:schemeClr val="accent1">
                  <a:shade val="50000"/>
                </a:schemeClr>
              </a:lnRef>
              <a:fillRef idx="1">
                <a:schemeClr val="accent1"/>
              </a:fillRef>
              <a:effectRef idx="0">
                <a:schemeClr val="accent1"/>
              </a:effectRef>
              <a:fontRef idx="minor">
                <a:schemeClr val="lt1"/>
              </a:fontRef>
            </p:style>
            <p:txBody>
              <a:bodyPr lIns="34259" tIns="18288" rIns="34259" bIns="17128" rtlCol="0" anchor="t"/>
              <a:lstStyle/>
              <a:p>
                <a:pPr algn="ctr" fontAlgn="base">
                  <a:lnSpc>
                    <a:spcPct val="90000"/>
                  </a:lnSpc>
                  <a:spcBef>
                    <a:spcPts val="1066"/>
                  </a:spcBef>
                  <a:spcAft>
                    <a:spcPct val="0"/>
                  </a:spcAft>
                  <a:buClr>
                    <a:srgbClr val="667263"/>
                  </a:buClr>
                </a:pPr>
                <a:r>
                  <a:rPr lang="en-US" sz="900" b="1" kern="0" dirty="0">
                    <a:solidFill>
                      <a:srgbClr val="FFFFFF"/>
                    </a:solidFill>
                    <a:cs typeface="Arial" pitchFamily="34" charset="0"/>
                  </a:rPr>
                  <a:t>SAAS HCM</a:t>
                </a:r>
              </a:p>
            </p:txBody>
          </p:sp>
          <p:sp>
            <p:nvSpPr>
              <p:cNvPr id="599" name="TextBox 598"/>
              <p:cNvSpPr txBox="1"/>
              <p:nvPr/>
            </p:nvSpPr>
            <p:spPr>
              <a:xfrm>
                <a:off x="4817957" y="3906907"/>
                <a:ext cx="792480" cy="123110"/>
              </a:xfrm>
              <a:prstGeom prst="rect">
                <a:avLst/>
              </a:prstGeom>
              <a:noFill/>
            </p:spPr>
            <p:txBody>
              <a:bodyPr wrap="square" rtlCol="0">
                <a:spAutoFit/>
              </a:bodyPr>
              <a:lstStyle/>
              <a:p>
                <a:pPr algn="ctr" fontAlgn="base">
                  <a:lnSpc>
                    <a:spcPct val="90000"/>
                  </a:lnSpc>
                  <a:spcBef>
                    <a:spcPct val="50000"/>
                  </a:spcBef>
                  <a:spcAft>
                    <a:spcPct val="0"/>
                  </a:spcAft>
                  <a:buClr>
                    <a:srgbClr val="667263"/>
                  </a:buClr>
                </a:pPr>
                <a:r>
                  <a:rPr lang="en-US" sz="800" b="1" kern="0" dirty="0">
                    <a:solidFill>
                      <a:prstClr val="white"/>
                    </a:solidFill>
                    <a:effectLst>
                      <a:outerShdw blurRad="50800" dist="12700" dir="2700000" algn="tl" rotWithShape="0">
                        <a:srgbClr val="000000">
                          <a:alpha val="34000"/>
                        </a:srgbClr>
                      </a:outerShdw>
                    </a:effectLst>
                    <a:cs typeface="Arial"/>
                  </a:rPr>
                  <a:t>GOALS</a:t>
                </a:r>
              </a:p>
            </p:txBody>
          </p:sp>
        </p:grpSp>
        <p:grpSp>
          <p:nvGrpSpPr>
            <p:cNvPr id="102" name="Group 234"/>
            <p:cNvGrpSpPr/>
            <p:nvPr/>
          </p:nvGrpSpPr>
          <p:grpSpPr>
            <a:xfrm>
              <a:off x="6932930" y="2654782"/>
              <a:ext cx="899054" cy="784628"/>
              <a:chOff x="7497657" y="1899132"/>
              <a:chExt cx="719243" cy="627702"/>
            </a:xfrm>
          </p:grpSpPr>
          <p:pic>
            <p:nvPicPr>
              <p:cNvPr id="594" name="Picture 3"/>
              <p:cNvPicPr>
                <a:picLocks noChangeArrowheads="1"/>
              </p:cNvPicPr>
              <p:nvPr/>
            </p:nvPicPr>
            <p:blipFill rotWithShape="1">
              <a:blip r:embed="rId82" cstate="email">
                <a:extLst>
                  <a:ext uri="{28A0092B-C50C-407E-A947-70E740481C1C}">
                    <a14:useLocalDpi xmlns:a14="http://schemas.microsoft.com/office/drawing/2010/main" val="0"/>
                  </a:ext>
                </a:extLst>
              </a:blip>
              <a:srcRect t="-4536"/>
              <a:stretch/>
            </p:blipFill>
            <p:spPr bwMode="auto">
              <a:xfrm>
                <a:off x="7497930" y="2135718"/>
                <a:ext cx="711773" cy="391116"/>
              </a:xfrm>
              <a:prstGeom prst="roundRect">
                <a:avLst/>
              </a:prstGeom>
              <a:noFill/>
              <a:ln w="9525">
                <a:noFill/>
                <a:miter lim="800000"/>
                <a:headEnd/>
                <a:tailEnd/>
              </a:ln>
              <a:effectLst/>
              <a:scene3d>
                <a:camera prst="orthographicFront"/>
                <a:lightRig rig="threePt" dir="t"/>
              </a:scene3d>
              <a:sp3d>
                <a:bevelT w="25400" h="25400"/>
              </a:sp3d>
            </p:spPr>
          </p:pic>
          <p:sp>
            <p:nvSpPr>
              <p:cNvPr id="595" name="Rounded Rectangle 594"/>
              <p:cNvSpPr/>
              <p:nvPr/>
            </p:nvSpPr>
            <p:spPr>
              <a:xfrm>
                <a:off x="7497931" y="1899132"/>
                <a:ext cx="718969" cy="581566"/>
              </a:xfrm>
              <a:prstGeom prst="roundRect">
                <a:avLst/>
              </a:prstGeom>
              <a:gradFill flip="none" rotWithShape="1">
                <a:gsLst>
                  <a:gs pos="49000">
                    <a:schemeClr val="bg1">
                      <a:alpha val="0"/>
                    </a:schemeClr>
                  </a:gs>
                  <a:gs pos="91000">
                    <a:schemeClr val="accent1">
                      <a:lumMod val="50000"/>
                    </a:schemeClr>
                  </a:gs>
                  <a:gs pos="50000">
                    <a:schemeClr val="accent1">
                      <a:lumMod val="75000"/>
                    </a:schemeClr>
                  </a:gs>
                </a:gsLst>
                <a:lin ang="16200000" scaled="0"/>
                <a:tileRect/>
              </a:gradFill>
              <a:ln>
                <a:noFill/>
              </a:ln>
              <a:effectLst/>
              <a:scene3d>
                <a:camera prst="orthographicFront"/>
                <a:lightRig rig="threePt" dir="t"/>
              </a:scene3d>
              <a:sp3d>
                <a:bevelT w="38100" h="38100"/>
              </a:sp3d>
            </p:spPr>
            <p:style>
              <a:lnRef idx="2">
                <a:schemeClr val="accent1">
                  <a:shade val="50000"/>
                </a:schemeClr>
              </a:lnRef>
              <a:fillRef idx="1">
                <a:schemeClr val="accent1"/>
              </a:fillRef>
              <a:effectRef idx="0">
                <a:schemeClr val="accent1"/>
              </a:effectRef>
              <a:fontRef idx="minor">
                <a:schemeClr val="lt1"/>
              </a:fontRef>
            </p:style>
            <p:txBody>
              <a:bodyPr lIns="0" tIns="18288" rIns="34259" bIns="17128" rtlCol="0" anchor="t"/>
              <a:lstStyle/>
              <a:p>
                <a:pPr algn="ctr" fontAlgn="base">
                  <a:lnSpc>
                    <a:spcPct val="90000"/>
                  </a:lnSpc>
                  <a:spcBef>
                    <a:spcPts val="1066"/>
                  </a:spcBef>
                  <a:spcAft>
                    <a:spcPct val="0"/>
                  </a:spcAft>
                  <a:buClr>
                    <a:srgbClr val="667263"/>
                  </a:buClr>
                </a:pPr>
                <a:r>
                  <a:rPr lang="en-US" sz="900" b="1" kern="0" dirty="0">
                    <a:solidFill>
                      <a:srgbClr val="FFFFFF"/>
                    </a:solidFill>
                    <a:cs typeface="Arial" pitchFamily="34" charset="0"/>
                  </a:rPr>
                  <a:t>E-Business Suite</a:t>
                </a:r>
              </a:p>
            </p:txBody>
          </p:sp>
          <p:sp>
            <p:nvSpPr>
              <p:cNvPr id="596" name="TextBox 595"/>
              <p:cNvSpPr txBox="1"/>
              <p:nvPr/>
            </p:nvSpPr>
            <p:spPr>
              <a:xfrm>
                <a:off x="7497657" y="2033657"/>
                <a:ext cx="712893" cy="123110"/>
              </a:xfrm>
              <a:prstGeom prst="rect">
                <a:avLst/>
              </a:prstGeom>
              <a:noFill/>
            </p:spPr>
            <p:txBody>
              <a:bodyPr wrap="square" rtlCol="0">
                <a:spAutoFit/>
              </a:bodyPr>
              <a:lstStyle/>
              <a:p>
                <a:pPr algn="ctr" fontAlgn="base">
                  <a:lnSpc>
                    <a:spcPct val="90000"/>
                  </a:lnSpc>
                  <a:spcBef>
                    <a:spcPct val="50000"/>
                  </a:spcBef>
                  <a:spcAft>
                    <a:spcPct val="0"/>
                  </a:spcAft>
                  <a:buClr>
                    <a:srgbClr val="667263"/>
                  </a:buClr>
                </a:pPr>
                <a:r>
                  <a:rPr lang="en-US" sz="800" b="1" kern="0" dirty="0">
                    <a:solidFill>
                      <a:prstClr val="white"/>
                    </a:solidFill>
                    <a:effectLst>
                      <a:outerShdw blurRad="50800" dist="12700" dir="2700000" algn="tl" rotWithShape="0">
                        <a:srgbClr val="000000">
                          <a:alpha val="34000"/>
                        </a:srgbClr>
                      </a:outerShdw>
                    </a:effectLst>
                    <a:cs typeface="Arial"/>
                  </a:rPr>
                  <a:t>ORDERS</a:t>
                </a:r>
              </a:p>
            </p:txBody>
          </p:sp>
        </p:grpSp>
        <p:grpSp>
          <p:nvGrpSpPr>
            <p:cNvPr id="103" name="Group 250"/>
            <p:cNvGrpSpPr>
              <a:grpSpLocks noChangeAspect="1"/>
            </p:cNvGrpSpPr>
            <p:nvPr/>
          </p:nvGrpSpPr>
          <p:grpSpPr>
            <a:xfrm>
              <a:off x="2914650" y="2654782"/>
              <a:ext cx="990600" cy="781030"/>
              <a:chOff x="3975947" y="1988032"/>
              <a:chExt cx="792480" cy="624824"/>
            </a:xfrm>
          </p:grpSpPr>
          <p:pic>
            <p:nvPicPr>
              <p:cNvPr id="591" name="Picture 3"/>
              <p:cNvPicPr>
                <a:picLocks noChangeArrowheads="1"/>
              </p:cNvPicPr>
              <p:nvPr/>
            </p:nvPicPr>
            <p:blipFill rotWithShape="1">
              <a:blip r:embed="rId83" cstate="email">
                <a:extLst>
                  <a:ext uri="{28A0092B-C50C-407E-A947-70E740481C1C}">
                    <a14:useLocalDpi xmlns:a14="http://schemas.microsoft.com/office/drawing/2010/main" val="0"/>
                  </a:ext>
                </a:extLst>
              </a:blip>
              <a:srcRect t="-1134"/>
              <a:stretch/>
            </p:blipFill>
            <p:spPr bwMode="auto">
              <a:xfrm>
                <a:off x="4020670" y="2233083"/>
                <a:ext cx="711773" cy="379773"/>
              </a:xfrm>
              <a:prstGeom prst="roundRect">
                <a:avLst/>
              </a:prstGeom>
              <a:noFill/>
              <a:ln w="9525">
                <a:noFill/>
                <a:miter lim="800000"/>
                <a:headEnd/>
                <a:tailEnd/>
              </a:ln>
              <a:effectLst/>
              <a:scene3d>
                <a:camera prst="orthographicFront"/>
                <a:lightRig rig="threePt" dir="t"/>
              </a:scene3d>
              <a:sp3d>
                <a:bevelT w="25400" h="25400"/>
              </a:sp3d>
            </p:spPr>
          </p:pic>
          <p:sp>
            <p:nvSpPr>
              <p:cNvPr id="592" name="Rounded Rectangle 591"/>
              <p:cNvSpPr/>
              <p:nvPr/>
            </p:nvSpPr>
            <p:spPr>
              <a:xfrm>
                <a:off x="4020671" y="1988032"/>
                <a:ext cx="711773" cy="581566"/>
              </a:xfrm>
              <a:prstGeom prst="roundRect">
                <a:avLst/>
              </a:prstGeom>
              <a:gradFill flip="none" rotWithShape="1">
                <a:gsLst>
                  <a:gs pos="49000">
                    <a:schemeClr val="bg1">
                      <a:alpha val="0"/>
                    </a:schemeClr>
                  </a:gs>
                  <a:gs pos="91000">
                    <a:schemeClr val="accent1">
                      <a:lumMod val="50000"/>
                    </a:schemeClr>
                  </a:gs>
                  <a:gs pos="50000">
                    <a:schemeClr val="accent1">
                      <a:lumMod val="75000"/>
                    </a:schemeClr>
                  </a:gs>
                </a:gsLst>
                <a:lin ang="16200000" scaled="0"/>
                <a:tileRect/>
              </a:gradFill>
              <a:ln>
                <a:noFill/>
              </a:ln>
              <a:effectLst/>
              <a:scene3d>
                <a:camera prst="orthographicFront"/>
                <a:lightRig rig="threePt" dir="t"/>
              </a:scene3d>
              <a:sp3d>
                <a:bevelT w="38100" h="38100"/>
              </a:sp3d>
            </p:spPr>
            <p:style>
              <a:lnRef idx="2">
                <a:schemeClr val="accent1">
                  <a:shade val="50000"/>
                </a:schemeClr>
              </a:lnRef>
              <a:fillRef idx="1">
                <a:schemeClr val="accent1"/>
              </a:fillRef>
              <a:effectRef idx="0">
                <a:schemeClr val="accent1"/>
              </a:effectRef>
              <a:fontRef idx="minor">
                <a:schemeClr val="lt1"/>
              </a:fontRef>
            </p:style>
            <p:txBody>
              <a:bodyPr lIns="34259" tIns="18288" rIns="34259" bIns="17128" rtlCol="0" anchor="t"/>
              <a:lstStyle/>
              <a:p>
                <a:pPr algn="ctr" fontAlgn="base">
                  <a:lnSpc>
                    <a:spcPct val="90000"/>
                  </a:lnSpc>
                  <a:spcBef>
                    <a:spcPts val="1066"/>
                  </a:spcBef>
                  <a:spcAft>
                    <a:spcPct val="0"/>
                  </a:spcAft>
                  <a:buClr>
                    <a:srgbClr val="667263"/>
                  </a:buClr>
                </a:pPr>
                <a:r>
                  <a:rPr lang="en-US" sz="900" b="1" kern="0" spc="-27" dirty="0">
                    <a:solidFill>
                      <a:srgbClr val="FFFFFF"/>
                    </a:solidFill>
                    <a:cs typeface="Arial" pitchFamily="34" charset="0"/>
                  </a:rPr>
                  <a:t>E-Business Suite</a:t>
                </a:r>
              </a:p>
            </p:txBody>
          </p:sp>
          <p:sp>
            <p:nvSpPr>
              <p:cNvPr id="593" name="TextBox 592"/>
              <p:cNvSpPr txBox="1"/>
              <p:nvPr/>
            </p:nvSpPr>
            <p:spPr>
              <a:xfrm>
                <a:off x="3975947" y="2090807"/>
                <a:ext cx="792480" cy="123110"/>
              </a:xfrm>
              <a:prstGeom prst="rect">
                <a:avLst/>
              </a:prstGeom>
              <a:noFill/>
            </p:spPr>
            <p:txBody>
              <a:bodyPr wrap="square" rtlCol="0">
                <a:spAutoFit/>
              </a:bodyPr>
              <a:lstStyle/>
              <a:p>
                <a:pPr algn="ctr" fontAlgn="base">
                  <a:lnSpc>
                    <a:spcPct val="90000"/>
                  </a:lnSpc>
                  <a:spcBef>
                    <a:spcPct val="50000"/>
                  </a:spcBef>
                  <a:spcAft>
                    <a:spcPct val="0"/>
                  </a:spcAft>
                  <a:buClr>
                    <a:srgbClr val="667263"/>
                  </a:buClr>
                </a:pPr>
                <a:r>
                  <a:rPr lang="en-US" sz="800" b="1" kern="0" dirty="0">
                    <a:solidFill>
                      <a:prstClr val="white"/>
                    </a:solidFill>
                    <a:effectLst>
                      <a:outerShdw blurRad="50800" dist="12700" dir="2700000" algn="tl" rotWithShape="0">
                        <a:srgbClr val="000000">
                          <a:alpha val="34000"/>
                        </a:srgbClr>
                      </a:outerShdw>
                    </a:effectLst>
                    <a:cs typeface="Arial"/>
                  </a:rPr>
                  <a:t>SERVICE ORDERS</a:t>
                </a:r>
              </a:p>
            </p:txBody>
          </p:sp>
        </p:grpSp>
        <p:grpSp>
          <p:nvGrpSpPr>
            <p:cNvPr id="104" name="Group 251"/>
            <p:cNvGrpSpPr>
              <a:grpSpLocks noChangeAspect="1"/>
            </p:cNvGrpSpPr>
            <p:nvPr/>
          </p:nvGrpSpPr>
          <p:grpSpPr>
            <a:xfrm>
              <a:off x="3902075" y="2654782"/>
              <a:ext cx="990600" cy="781030"/>
              <a:chOff x="4773930" y="1988032"/>
              <a:chExt cx="792480" cy="624824"/>
            </a:xfrm>
          </p:grpSpPr>
          <p:pic>
            <p:nvPicPr>
              <p:cNvPr id="588" name="Picture 3"/>
              <p:cNvPicPr>
                <a:picLocks noChangeArrowheads="1"/>
              </p:cNvPicPr>
              <p:nvPr/>
            </p:nvPicPr>
            <p:blipFill rotWithShape="1">
              <a:blip r:embed="rId84" cstate="email">
                <a:extLst>
                  <a:ext uri="{28A0092B-C50C-407E-A947-70E740481C1C}">
                    <a14:useLocalDpi xmlns:a14="http://schemas.microsoft.com/office/drawing/2010/main" val="0"/>
                  </a:ext>
                </a:extLst>
              </a:blip>
              <a:srcRect/>
              <a:stretch/>
            </p:blipFill>
            <p:spPr bwMode="auto">
              <a:xfrm>
                <a:off x="4818653" y="2250017"/>
                <a:ext cx="711773" cy="362839"/>
              </a:xfrm>
              <a:prstGeom prst="roundRect">
                <a:avLst/>
              </a:prstGeom>
              <a:noFill/>
              <a:ln w="9525">
                <a:noFill/>
                <a:miter lim="800000"/>
                <a:headEnd/>
                <a:tailEnd/>
              </a:ln>
              <a:effectLst/>
              <a:scene3d>
                <a:camera prst="orthographicFront"/>
                <a:lightRig rig="threePt" dir="t"/>
              </a:scene3d>
              <a:sp3d>
                <a:bevelT w="25400" h="25400"/>
              </a:sp3d>
            </p:spPr>
          </p:pic>
          <p:sp>
            <p:nvSpPr>
              <p:cNvPr id="589" name="Rounded Rectangle 588"/>
              <p:cNvSpPr/>
              <p:nvPr/>
            </p:nvSpPr>
            <p:spPr>
              <a:xfrm>
                <a:off x="4818654" y="1988032"/>
                <a:ext cx="711773" cy="581566"/>
              </a:xfrm>
              <a:prstGeom prst="roundRect">
                <a:avLst/>
              </a:prstGeom>
              <a:gradFill flip="none" rotWithShape="1">
                <a:gsLst>
                  <a:gs pos="49000">
                    <a:schemeClr val="bg1">
                      <a:alpha val="0"/>
                    </a:schemeClr>
                  </a:gs>
                  <a:gs pos="91000">
                    <a:schemeClr val="accent1">
                      <a:lumMod val="50000"/>
                    </a:schemeClr>
                  </a:gs>
                  <a:gs pos="50000">
                    <a:schemeClr val="accent1">
                      <a:lumMod val="75000"/>
                    </a:schemeClr>
                  </a:gs>
                </a:gsLst>
                <a:lin ang="16200000" scaled="0"/>
                <a:tileRect/>
              </a:gradFill>
              <a:ln>
                <a:noFill/>
              </a:ln>
              <a:effectLst/>
              <a:scene3d>
                <a:camera prst="orthographicFront"/>
                <a:lightRig rig="threePt" dir="t"/>
              </a:scene3d>
              <a:sp3d>
                <a:bevelT w="38100" h="38100"/>
              </a:sp3d>
            </p:spPr>
            <p:style>
              <a:lnRef idx="2">
                <a:schemeClr val="accent1">
                  <a:shade val="50000"/>
                </a:schemeClr>
              </a:lnRef>
              <a:fillRef idx="1">
                <a:schemeClr val="accent1"/>
              </a:fillRef>
              <a:effectRef idx="0">
                <a:schemeClr val="accent1"/>
              </a:effectRef>
              <a:fontRef idx="minor">
                <a:schemeClr val="lt1"/>
              </a:fontRef>
            </p:style>
            <p:txBody>
              <a:bodyPr lIns="34259" tIns="18288" rIns="34259" bIns="17128" rtlCol="0" anchor="t"/>
              <a:lstStyle/>
              <a:p>
                <a:pPr algn="ctr" fontAlgn="base">
                  <a:lnSpc>
                    <a:spcPct val="90000"/>
                  </a:lnSpc>
                  <a:spcBef>
                    <a:spcPts val="1066"/>
                  </a:spcBef>
                  <a:spcAft>
                    <a:spcPct val="0"/>
                  </a:spcAft>
                  <a:buClr>
                    <a:srgbClr val="667263"/>
                  </a:buClr>
                </a:pPr>
                <a:r>
                  <a:rPr lang="en-US" sz="900" b="1" kern="0" spc="-27" dirty="0">
                    <a:solidFill>
                      <a:srgbClr val="FFFFFF"/>
                    </a:solidFill>
                    <a:cs typeface="Arial" pitchFamily="34" charset="0"/>
                  </a:rPr>
                  <a:t>E-Business Suite</a:t>
                </a:r>
              </a:p>
            </p:txBody>
          </p:sp>
          <p:sp>
            <p:nvSpPr>
              <p:cNvPr id="590" name="TextBox 589"/>
              <p:cNvSpPr txBox="1"/>
              <p:nvPr/>
            </p:nvSpPr>
            <p:spPr>
              <a:xfrm>
                <a:off x="4773930" y="2090807"/>
                <a:ext cx="792480" cy="123110"/>
              </a:xfrm>
              <a:prstGeom prst="rect">
                <a:avLst/>
              </a:prstGeom>
              <a:noFill/>
            </p:spPr>
            <p:txBody>
              <a:bodyPr wrap="square" rtlCol="0">
                <a:spAutoFit/>
              </a:bodyPr>
              <a:lstStyle/>
              <a:p>
                <a:pPr algn="ctr" fontAlgn="base">
                  <a:lnSpc>
                    <a:spcPct val="90000"/>
                  </a:lnSpc>
                  <a:spcBef>
                    <a:spcPct val="50000"/>
                  </a:spcBef>
                  <a:spcAft>
                    <a:spcPct val="0"/>
                  </a:spcAft>
                  <a:buClr>
                    <a:srgbClr val="667263"/>
                  </a:buClr>
                </a:pPr>
                <a:r>
                  <a:rPr lang="en-US" sz="800" b="1" kern="0" dirty="0">
                    <a:solidFill>
                      <a:prstClr val="white"/>
                    </a:solidFill>
                    <a:effectLst>
                      <a:outerShdw blurRad="50800" dist="12700" dir="2700000" algn="tl" rotWithShape="0">
                        <a:srgbClr val="000000">
                          <a:alpha val="34000"/>
                        </a:srgbClr>
                      </a:outerShdw>
                    </a:effectLst>
                    <a:cs typeface="Arial"/>
                  </a:rPr>
                  <a:t>TRANSPORTATION</a:t>
                </a:r>
              </a:p>
            </p:txBody>
          </p:sp>
        </p:grpSp>
        <p:grpSp>
          <p:nvGrpSpPr>
            <p:cNvPr id="105" name="Group 254"/>
            <p:cNvGrpSpPr>
              <a:grpSpLocks noChangeAspect="1"/>
            </p:cNvGrpSpPr>
            <p:nvPr/>
          </p:nvGrpSpPr>
          <p:grpSpPr>
            <a:xfrm>
              <a:off x="4889500" y="2654782"/>
              <a:ext cx="990600" cy="782293"/>
              <a:chOff x="5582920" y="1988032"/>
              <a:chExt cx="792480" cy="625834"/>
            </a:xfrm>
          </p:grpSpPr>
          <p:pic>
            <p:nvPicPr>
              <p:cNvPr id="585" name="Picture 3"/>
              <p:cNvPicPr>
                <a:picLocks noChangeArrowheads="1"/>
              </p:cNvPicPr>
              <p:nvPr/>
            </p:nvPicPr>
            <p:blipFill>
              <a:blip r:embed="rId71" cstate="email">
                <a:extLst>
                  <a:ext uri="{28A0092B-C50C-407E-A947-70E740481C1C}">
                    <a14:useLocalDpi xmlns:a14="http://schemas.microsoft.com/office/drawing/2010/main" val="0"/>
                  </a:ext>
                </a:extLst>
              </a:blip>
              <a:stretch>
                <a:fillRect/>
              </a:stretch>
            </p:blipFill>
            <p:spPr bwMode="auto">
              <a:xfrm>
                <a:off x="5628913" y="2118261"/>
                <a:ext cx="711773" cy="495605"/>
              </a:xfrm>
              <a:prstGeom prst="roundRect">
                <a:avLst/>
              </a:prstGeom>
              <a:noFill/>
              <a:ln w="9525">
                <a:noFill/>
                <a:miter lim="800000"/>
                <a:headEnd/>
                <a:tailEnd/>
              </a:ln>
              <a:effectLst/>
              <a:scene3d>
                <a:camera prst="orthographicFront"/>
                <a:lightRig rig="threePt" dir="t"/>
              </a:scene3d>
              <a:sp3d>
                <a:bevelT w="25400" h="25400"/>
              </a:sp3d>
            </p:spPr>
          </p:pic>
          <p:sp>
            <p:nvSpPr>
              <p:cNvPr id="586" name="Rounded Rectangle 585"/>
              <p:cNvSpPr/>
              <p:nvPr/>
            </p:nvSpPr>
            <p:spPr>
              <a:xfrm>
                <a:off x="5627644" y="1988032"/>
                <a:ext cx="711773" cy="581566"/>
              </a:xfrm>
              <a:prstGeom prst="roundRect">
                <a:avLst/>
              </a:prstGeom>
              <a:gradFill flip="none" rotWithShape="1">
                <a:gsLst>
                  <a:gs pos="49000">
                    <a:schemeClr val="bg1">
                      <a:alpha val="0"/>
                    </a:schemeClr>
                  </a:gs>
                  <a:gs pos="91000">
                    <a:schemeClr val="accent1">
                      <a:lumMod val="50000"/>
                    </a:schemeClr>
                  </a:gs>
                  <a:gs pos="50000">
                    <a:schemeClr val="accent1">
                      <a:lumMod val="75000"/>
                    </a:schemeClr>
                  </a:gs>
                </a:gsLst>
                <a:lin ang="16200000" scaled="0"/>
                <a:tileRect/>
              </a:gradFill>
              <a:ln>
                <a:noFill/>
              </a:ln>
              <a:effectLst/>
              <a:scene3d>
                <a:camera prst="orthographicFront"/>
                <a:lightRig rig="threePt" dir="t"/>
              </a:scene3d>
              <a:sp3d>
                <a:bevelT w="38100" h="38100"/>
              </a:sp3d>
            </p:spPr>
            <p:style>
              <a:lnRef idx="2">
                <a:schemeClr val="accent1">
                  <a:shade val="50000"/>
                </a:schemeClr>
              </a:lnRef>
              <a:fillRef idx="1">
                <a:schemeClr val="accent1"/>
              </a:fillRef>
              <a:effectRef idx="0">
                <a:schemeClr val="accent1"/>
              </a:effectRef>
              <a:fontRef idx="minor">
                <a:schemeClr val="lt1"/>
              </a:fontRef>
            </p:style>
            <p:txBody>
              <a:bodyPr lIns="34259" tIns="18288" rIns="34259" bIns="17128" rtlCol="0" anchor="t"/>
              <a:lstStyle/>
              <a:p>
                <a:pPr algn="ctr" fontAlgn="base">
                  <a:lnSpc>
                    <a:spcPct val="90000"/>
                  </a:lnSpc>
                  <a:spcBef>
                    <a:spcPts val="1066"/>
                  </a:spcBef>
                  <a:spcAft>
                    <a:spcPct val="0"/>
                  </a:spcAft>
                  <a:buClr>
                    <a:srgbClr val="667263"/>
                  </a:buClr>
                </a:pPr>
                <a:r>
                  <a:rPr lang="en-US" sz="900" b="1" kern="0" spc="-27" dirty="0">
                    <a:solidFill>
                      <a:srgbClr val="FFFFFF"/>
                    </a:solidFill>
                    <a:cs typeface="Arial" pitchFamily="34" charset="0"/>
                  </a:rPr>
                  <a:t>E-Business Suite</a:t>
                </a:r>
              </a:p>
            </p:txBody>
          </p:sp>
          <p:sp>
            <p:nvSpPr>
              <p:cNvPr id="587" name="TextBox 586"/>
              <p:cNvSpPr txBox="1"/>
              <p:nvPr/>
            </p:nvSpPr>
            <p:spPr>
              <a:xfrm>
                <a:off x="5582920" y="2090807"/>
                <a:ext cx="792480" cy="123110"/>
              </a:xfrm>
              <a:prstGeom prst="rect">
                <a:avLst/>
              </a:prstGeom>
              <a:noFill/>
            </p:spPr>
            <p:txBody>
              <a:bodyPr wrap="square" rtlCol="0">
                <a:spAutoFit/>
              </a:bodyPr>
              <a:lstStyle/>
              <a:p>
                <a:pPr algn="ctr" fontAlgn="base">
                  <a:lnSpc>
                    <a:spcPct val="90000"/>
                  </a:lnSpc>
                  <a:spcBef>
                    <a:spcPct val="50000"/>
                  </a:spcBef>
                  <a:spcAft>
                    <a:spcPct val="0"/>
                  </a:spcAft>
                  <a:buClr>
                    <a:srgbClr val="667263"/>
                  </a:buClr>
                </a:pPr>
                <a:r>
                  <a:rPr lang="en-US" sz="800" b="1" kern="0" dirty="0">
                    <a:solidFill>
                      <a:prstClr val="white"/>
                    </a:solidFill>
                    <a:effectLst>
                      <a:outerShdw blurRad="50800" dist="12700" dir="2700000" algn="tl" rotWithShape="0">
                        <a:srgbClr val="000000">
                          <a:alpha val="34000"/>
                        </a:srgbClr>
                      </a:outerShdw>
                    </a:effectLst>
                    <a:cs typeface="Arial"/>
                  </a:rPr>
                  <a:t>AGILE PLM</a:t>
                </a:r>
              </a:p>
            </p:txBody>
          </p:sp>
        </p:grpSp>
        <p:grpSp>
          <p:nvGrpSpPr>
            <p:cNvPr id="106" name="Group 206"/>
            <p:cNvGrpSpPr>
              <a:grpSpLocks noChangeAspect="1"/>
            </p:cNvGrpSpPr>
            <p:nvPr/>
          </p:nvGrpSpPr>
          <p:grpSpPr>
            <a:xfrm>
              <a:off x="1927225" y="1765782"/>
              <a:ext cx="990600" cy="782163"/>
              <a:chOff x="5668857" y="1708632"/>
              <a:chExt cx="792480" cy="625730"/>
            </a:xfrm>
          </p:grpSpPr>
          <p:pic>
            <p:nvPicPr>
              <p:cNvPr id="582" name="Picture 3"/>
              <p:cNvPicPr>
                <a:picLocks noChangeArrowheads="1"/>
              </p:cNvPicPr>
              <p:nvPr/>
            </p:nvPicPr>
            <p:blipFill rotWithShape="1">
              <a:blip r:embed="rId85" cstate="email">
                <a:extLst>
                  <a:ext uri="{28A0092B-C50C-407E-A947-70E740481C1C}">
                    <a14:useLocalDpi xmlns:a14="http://schemas.microsoft.com/office/drawing/2010/main" val="0"/>
                  </a:ext>
                </a:extLst>
              </a:blip>
              <a:srcRect/>
              <a:stretch/>
            </p:blipFill>
            <p:spPr bwMode="auto">
              <a:xfrm>
                <a:off x="5713580" y="1936332"/>
                <a:ext cx="711773" cy="398030"/>
              </a:xfrm>
              <a:prstGeom prst="roundRect">
                <a:avLst/>
              </a:prstGeom>
              <a:noFill/>
              <a:ln w="9525">
                <a:noFill/>
                <a:miter lim="800000"/>
                <a:headEnd/>
                <a:tailEnd/>
              </a:ln>
              <a:effectLst/>
              <a:scene3d>
                <a:camera prst="orthographicFront"/>
                <a:lightRig rig="threePt" dir="t"/>
              </a:scene3d>
              <a:sp3d>
                <a:bevelT w="25400" h="25400"/>
              </a:sp3d>
            </p:spPr>
          </p:pic>
          <p:sp>
            <p:nvSpPr>
              <p:cNvPr id="583" name="Rounded Rectangle 582"/>
              <p:cNvSpPr/>
              <p:nvPr/>
            </p:nvSpPr>
            <p:spPr>
              <a:xfrm>
                <a:off x="5713581" y="1708632"/>
                <a:ext cx="711773" cy="581566"/>
              </a:xfrm>
              <a:prstGeom prst="roundRect">
                <a:avLst/>
              </a:prstGeom>
              <a:gradFill flip="none" rotWithShape="1">
                <a:gsLst>
                  <a:gs pos="49000">
                    <a:schemeClr val="bg1">
                      <a:alpha val="0"/>
                    </a:schemeClr>
                  </a:gs>
                  <a:gs pos="91000">
                    <a:schemeClr val="accent1">
                      <a:lumMod val="50000"/>
                    </a:schemeClr>
                  </a:gs>
                  <a:gs pos="50000">
                    <a:schemeClr val="accent1">
                      <a:lumMod val="75000"/>
                    </a:schemeClr>
                  </a:gs>
                </a:gsLst>
                <a:lin ang="16200000" scaled="0"/>
                <a:tileRect/>
              </a:gradFill>
              <a:ln>
                <a:noFill/>
              </a:ln>
              <a:effectLst/>
              <a:scene3d>
                <a:camera prst="orthographicFront"/>
                <a:lightRig rig="threePt" dir="t"/>
              </a:scene3d>
              <a:sp3d>
                <a:bevelT w="38100" h="38100"/>
              </a:sp3d>
            </p:spPr>
            <p:style>
              <a:lnRef idx="2">
                <a:schemeClr val="accent1">
                  <a:shade val="50000"/>
                </a:schemeClr>
              </a:lnRef>
              <a:fillRef idx="1">
                <a:schemeClr val="accent1"/>
              </a:fillRef>
              <a:effectRef idx="0">
                <a:schemeClr val="accent1"/>
              </a:effectRef>
              <a:fontRef idx="minor">
                <a:schemeClr val="lt1"/>
              </a:fontRef>
            </p:style>
            <p:txBody>
              <a:bodyPr lIns="34259" tIns="18288" rIns="34259" bIns="17128" rtlCol="0" anchor="t"/>
              <a:lstStyle/>
              <a:p>
                <a:pPr algn="ctr" fontAlgn="base">
                  <a:lnSpc>
                    <a:spcPct val="90000"/>
                  </a:lnSpc>
                  <a:spcBef>
                    <a:spcPts val="1066"/>
                  </a:spcBef>
                  <a:spcAft>
                    <a:spcPct val="0"/>
                  </a:spcAft>
                  <a:buClr>
                    <a:srgbClr val="667263"/>
                  </a:buClr>
                </a:pPr>
                <a:r>
                  <a:rPr lang="en-US" sz="900" b="1" kern="0" dirty="0">
                    <a:solidFill>
                      <a:srgbClr val="FFFFFF"/>
                    </a:solidFill>
                    <a:cs typeface="Arial" pitchFamily="34" charset="0"/>
                  </a:rPr>
                  <a:t>Siebel CRM</a:t>
                </a:r>
              </a:p>
            </p:txBody>
          </p:sp>
          <p:sp>
            <p:nvSpPr>
              <p:cNvPr id="584" name="TextBox 583"/>
              <p:cNvSpPr txBox="1"/>
              <p:nvPr/>
            </p:nvSpPr>
            <p:spPr>
              <a:xfrm>
                <a:off x="5668857" y="1811407"/>
                <a:ext cx="792480" cy="123110"/>
              </a:xfrm>
              <a:prstGeom prst="rect">
                <a:avLst/>
              </a:prstGeom>
              <a:noFill/>
            </p:spPr>
            <p:txBody>
              <a:bodyPr wrap="square" rtlCol="0">
                <a:spAutoFit/>
              </a:bodyPr>
              <a:lstStyle/>
              <a:p>
                <a:pPr algn="ctr" fontAlgn="base">
                  <a:lnSpc>
                    <a:spcPct val="90000"/>
                  </a:lnSpc>
                  <a:spcBef>
                    <a:spcPct val="50000"/>
                  </a:spcBef>
                  <a:spcAft>
                    <a:spcPct val="0"/>
                  </a:spcAft>
                  <a:buClr>
                    <a:srgbClr val="667263"/>
                  </a:buClr>
                </a:pPr>
                <a:r>
                  <a:rPr lang="en-US" sz="800" b="1" kern="0" dirty="0">
                    <a:solidFill>
                      <a:prstClr val="white"/>
                    </a:solidFill>
                    <a:effectLst>
                      <a:outerShdw blurRad="50800" dist="12700" dir="2700000" algn="tl" rotWithShape="0">
                        <a:srgbClr val="000000">
                          <a:alpha val="34000"/>
                        </a:srgbClr>
                      </a:outerShdw>
                    </a:effectLst>
                    <a:cs typeface="Arial"/>
                  </a:rPr>
                  <a:t>SERVICE REQUEST STATUS</a:t>
                </a:r>
              </a:p>
            </p:txBody>
          </p:sp>
        </p:grpSp>
        <p:grpSp>
          <p:nvGrpSpPr>
            <p:cNvPr id="107" name="Group 202"/>
            <p:cNvGrpSpPr>
              <a:grpSpLocks noChangeAspect="1"/>
            </p:cNvGrpSpPr>
            <p:nvPr/>
          </p:nvGrpSpPr>
          <p:grpSpPr>
            <a:xfrm>
              <a:off x="5873750" y="1765782"/>
              <a:ext cx="990600" cy="780538"/>
              <a:chOff x="6477847" y="1708632"/>
              <a:chExt cx="792480" cy="624430"/>
            </a:xfrm>
          </p:grpSpPr>
          <p:pic>
            <p:nvPicPr>
              <p:cNvPr id="579" name="Picture 3"/>
              <p:cNvPicPr>
                <a:picLocks noChangeArrowheads="1"/>
              </p:cNvPicPr>
              <p:nvPr/>
            </p:nvPicPr>
            <p:blipFill rotWithShape="1">
              <a:blip r:embed="rId86" cstate="email">
                <a:extLst>
                  <a:ext uri="{28A0092B-C50C-407E-A947-70E740481C1C}">
                    <a14:useLocalDpi xmlns:a14="http://schemas.microsoft.com/office/drawing/2010/main" val="0"/>
                  </a:ext>
                </a:extLst>
              </a:blip>
              <a:srcRect/>
              <a:stretch/>
            </p:blipFill>
            <p:spPr bwMode="auto">
              <a:xfrm>
                <a:off x="6522570" y="1900768"/>
                <a:ext cx="711773" cy="432294"/>
              </a:xfrm>
              <a:prstGeom prst="roundRect">
                <a:avLst/>
              </a:prstGeom>
              <a:noFill/>
              <a:ln w="9525">
                <a:noFill/>
                <a:miter lim="800000"/>
                <a:headEnd/>
                <a:tailEnd/>
              </a:ln>
              <a:effectLst/>
              <a:scene3d>
                <a:camera prst="orthographicFront"/>
                <a:lightRig rig="threePt" dir="t"/>
              </a:scene3d>
              <a:sp3d>
                <a:bevelT w="25400" h="25400"/>
              </a:sp3d>
            </p:spPr>
          </p:pic>
          <p:sp>
            <p:nvSpPr>
              <p:cNvPr id="580" name="Rounded Rectangle 579"/>
              <p:cNvSpPr/>
              <p:nvPr/>
            </p:nvSpPr>
            <p:spPr>
              <a:xfrm>
                <a:off x="6522571" y="1708632"/>
                <a:ext cx="711773" cy="581566"/>
              </a:xfrm>
              <a:prstGeom prst="roundRect">
                <a:avLst/>
              </a:prstGeom>
              <a:gradFill flip="none" rotWithShape="1">
                <a:gsLst>
                  <a:gs pos="49000">
                    <a:schemeClr val="bg1">
                      <a:alpha val="0"/>
                    </a:schemeClr>
                  </a:gs>
                  <a:gs pos="91000">
                    <a:schemeClr val="accent1">
                      <a:lumMod val="50000"/>
                    </a:schemeClr>
                  </a:gs>
                  <a:gs pos="50000">
                    <a:schemeClr val="accent1">
                      <a:lumMod val="75000"/>
                    </a:schemeClr>
                  </a:gs>
                </a:gsLst>
                <a:lin ang="16200000" scaled="0"/>
                <a:tileRect/>
              </a:gradFill>
              <a:ln>
                <a:noFill/>
              </a:ln>
              <a:effectLst/>
              <a:scene3d>
                <a:camera prst="orthographicFront"/>
                <a:lightRig rig="threePt" dir="t"/>
              </a:scene3d>
              <a:sp3d>
                <a:bevelT w="38100" h="38100"/>
              </a:sp3d>
            </p:spPr>
            <p:style>
              <a:lnRef idx="2">
                <a:schemeClr val="accent1">
                  <a:shade val="50000"/>
                </a:schemeClr>
              </a:lnRef>
              <a:fillRef idx="1">
                <a:schemeClr val="accent1"/>
              </a:fillRef>
              <a:effectRef idx="0">
                <a:schemeClr val="accent1"/>
              </a:effectRef>
              <a:fontRef idx="minor">
                <a:schemeClr val="lt1"/>
              </a:fontRef>
            </p:style>
            <p:txBody>
              <a:bodyPr lIns="34259" tIns="18288" rIns="34259" bIns="17128" rtlCol="0" anchor="t"/>
              <a:lstStyle/>
              <a:p>
                <a:pPr algn="ctr" fontAlgn="base">
                  <a:lnSpc>
                    <a:spcPct val="90000"/>
                  </a:lnSpc>
                  <a:spcBef>
                    <a:spcPts val="1066"/>
                  </a:spcBef>
                  <a:spcAft>
                    <a:spcPct val="0"/>
                  </a:spcAft>
                  <a:buClr>
                    <a:srgbClr val="667263"/>
                  </a:buClr>
                </a:pPr>
                <a:r>
                  <a:rPr lang="en-US" sz="900" b="1" kern="0" dirty="0">
                    <a:solidFill>
                      <a:srgbClr val="FFFFFF"/>
                    </a:solidFill>
                    <a:cs typeface="Arial" pitchFamily="34" charset="0"/>
                  </a:rPr>
                  <a:t>Siebel CRM</a:t>
                </a:r>
              </a:p>
            </p:txBody>
          </p:sp>
          <p:sp>
            <p:nvSpPr>
              <p:cNvPr id="581" name="TextBox 580"/>
              <p:cNvSpPr txBox="1"/>
              <p:nvPr/>
            </p:nvSpPr>
            <p:spPr>
              <a:xfrm>
                <a:off x="6477847" y="1811407"/>
                <a:ext cx="792480" cy="123110"/>
              </a:xfrm>
              <a:prstGeom prst="rect">
                <a:avLst/>
              </a:prstGeom>
              <a:noFill/>
            </p:spPr>
            <p:txBody>
              <a:bodyPr wrap="square" rtlCol="0">
                <a:spAutoFit/>
              </a:bodyPr>
              <a:lstStyle/>
              <a:p>
                <a:pPr algn="ctr" fontAlgn="base">
                  <a:lnSpc>
                    <a:spcPct val="90000"/>
                  </a:lnSpc>
                  <a:spcBef>
                    <a:spcPct val="50000"/>
                  </a:spcBef>
                  <a:spcAft>
                    <a:spcPct val="0"/>
                  </a:spcAft>
                  <a:buClr>
                    <a:srgbClr val="667263"/>
                  </a:buClr>
                </a:pPr>
                <a:r>
                  <a:rPr lang="en-US" sz="800" b="1" kern="0" dirty="0">
                    <a:solidFill>
                      <a:prstClr val="white"/>
                    </a:solidFill>
                    <a:effectLst>
                      <a:outerShdw blurRad="50800" dist="12700" dir="2700000" algn="tl" rotWithShape="0">
                        <a:srgbClr val="000000">
                          <a:alpha val="34000"/>
                        </a:srgbClr>
                      </a:outerShdw>
                    </a:effectLst>
                    <a:cs typeface="Arial"/>
                  </a:rPr>
                  <a:t>FIELD SERVICE</a:t>
                </a:r>
              </a:p>
            </p:txBody>
          </p:sp>
        </p:grpSp>
        <p:grpSp>
          <p:nvGrpSpPr>
            <p:cNvPr id="108" name="Group 230"/>
            <p:cNvGrpSpPr>
              <a:grpSpLocks noChangeAspect="1"/>
            </p:cNvGrpSpPr>
            <p:nvPr/>
          </p:nvGrpSpPr>
          <p:grpSpPr>
            <a:xfrm>
              <a:off x="5873750" y="2654781"/>
              <a:ext cx="990600" cy="774164"/>
              <a:chOff x="787400" y="3194532"/>
              <a:chExt cx="792480" cy="619331"/>
            </a:xfrm>
          </p:grpSpPr>
          <p:pic>
            <p:nvPicPr>
              <p:cNvPr id="576" name="Picture 3"/>
              <p:cNvPicPr>
                <a:picLocks noChangeArrowheads="1"/>
              </p:cNvPicPr>
              <p:nvPr/>
            </p:nvPicPr>
            <p:blipFill>
              <a:blip r:embed="rId87" cstate="email">
                <a:extLst>
                  <a:ext uri="{28A0092B-C50C-407E-A947-70E740481C1C}">
                    <a14:useLocalDpi xmlns:a14="http://schemas.microsoft.com/office/drawing/2010/main" val="0"/>
                  </a:ext>
                </a:extLst>
              </a:blip>
              <a:stretch>
                <a:fillRect/>
              </a:stretch>
            </p:blipFill>
            <p:spPr bwMode="auto">
              <a:xfrm>
                <a:off x="829725" y="3400407"/>
                <a:ext cx="711773" cy="413456"/>
              </a:xfrm>
              <a:prstGeom prst="roundRect">
                <a:avLst/>
              </a:prstGeom>
              <a:noFill/>
              <a:ln w="9525">
                <a:noFill/>
                <a:miter lim="800000"/>
                <a:headEnd/>
                <a:tailEnd/>
              </a:ln>
              <a:effectLst/>
              <a:scene3d>
                <a:camera prst="orthographicFront"/>
                <a:lightRig rig="threePt" dir="t"/>
              </a:scene3d>
              <a:sp3d>
                <a:bevelT w="25400" h="25400"/>
              </a:sp3d>
            </p:spPr>
          </p:pic>
          <p:sp>
            <p:nvSpPr>
              <p:cNvPr id="577" name="Rounded Rectangle 576"/>
              <p:cNvSpPr/>
              <p:nvPr/>
            </p:nvSpPr>
            <p:spPr>
              <a:xfrm>
                <a:off x="832124" y="3194532"/>
                <a:ext cx="711773" cy="581566"/>
              </a:xfrm>
              <a:prstGeom prst="roundRect">
                <a:avLst/>
              </a:prstGeom>
              <a:gradFill flip="none" rotWithShape="1">
                <a:gsLst>
                  <a:gs pos="49000">
                    <a:schemeClr val="bg1">
                      <a:alpha val="0"/>
                    </a:schemeClr>
                  </a:gs>
                  <a:gs pos="91000">
                    <a:schemeClr val="accent1">
                      <a:lumMod val="50000"/>
                    </a:schemeClr>
                  </a:gs>
                  <a:gs pos="50000">
                    <a:schemeClr val="accent1">
                      <a:lumMod val="75000"/>
                    </a:schemeClr>
                  </a:gs>
                </a:gsLst>
                <a:lin ang="16200000" scaled="0"/>
                <a:tileRect/>
              </a:gradFill>
              <a:ln>
                <a:noFill/>
              </a:ln>
              <a:effectLst/>
              <a:scene3d>
                <a:camera prst="orthographicFront"/>
                <a:lightRig rig="threePt" dir="t"/>
              </a:scene3d>
              <a:sp3d>
                <a:bevelT w="38100" h="38100"/>
              </a:sp3d>
            </p:spPr>
            <p:style>
              <a:lnRef idx="2">
                <a:schemeClr val="accent1">
                  <a:shade val="50000"/>
                </a:schemeClr>
              </a:lnRef>
              <a:fillRef idx="1">
                <a:schemeClr val="accent1"/>
              </a:fillRef>
              <a:effectRef idx="0">
                <a:schemeClr val="accent1"/>
              </a:effectRef>
              <a:fontRef idx="minor">
                <a:schemeClr val="lt1"/>
              </a:fontRef>
            </p:style>
            <p:txBody>
              <a:bodyPr lIns="34259" tIns="18288" rIns="34259" bIns="17128" rtlCol="0" anchor="t"/>
              <a:lstStyle/>
              <a:p>
                <a:pPr algn="ctr" fontAlgn="base">
                  <a:lnSpc>
                    <a:spcPct val="90000"/>
                  </a:lnSpc>
                  <a:spcBef>
                    <a:spcPts val="1066"/>
                  </a:spcBef>
                  <a:spcAft>
                    <a:spcPct val="0"/>
                  </a:spcAft>
                  <a:buClr>
                    <a:srgbClr val="667263"/>
                  </a:buClr>
                </a:pPr>
                <a:r>
                  <a:rPr lang="en-US" sz="900" b="1" kern="0" spc="-27" dirty="0">
                    <a:solidFill>
                      <a:srgbClr val="FFFFFF"/>
                    </a:solidFill>
                    <a:cs typeface="Arial" pitchFamily="34" charset="0"/>
                  </a:rPr>
                  <a:t>E-Business Suite</a:t>
                </a:r>
              </a:p>
            </p:txBody>
          </p:sp>
          <p:sp>
            <p:nvSpPr>
              <p:cNvPr id="578" name="TextBox 577"/>
              <p:cNvSpPr txBox="1"/>
              <p:nvPr/>
            </p:nvSpPr>
            <p:spPr>
              <a:xfrm>
                <a:off x="787400" y="3297307"/>
                <a:ext cx="792480" cy="123110"/>
              </a:xfrm>
              <a:prstGeom prst="rect">
                <a:avLst/>
              </a:prstGeom>
              <a:noFill/>
            </p:spPr>
            <p:txBody>
              <a:bodyPr wrap="square" rtlCol="0">
                <a:spAutoFit/>
              </a:bodyPr>
              <a:lstStyle/>
              <a:p>
                <a:pPr algn="ctr" fontAlgn="base">
                  <a:lnSpc>
                    <a:spcPct val="90000"/>
                  </a:lnSpc>
                  <a:spcBef>
                    <a:spcPct val="50000"/>
                  </a:spcBef>
                  <a:spcAft>
                    <a:spcPct val="0"/>
                  </a:spcAft>
                  <a:buClr>
                    <a:srgbClr val="667263"/>
                  </a:buClr>
                </a:pPr>
                <a:r>
                  <a:rPr lang="en-US" sz="800" b="1" kern="0" dirty="0">
                    <a:solidFill>
                      <a:prstClr val="white"/>
                    </a:solidFill>
                    <a:effectLst>
                      <a:outerShdw blurRad="50800" dist="12700" dir="2700000" algn="tl" rotWithShape="0">
                        <a:srgbClr val="000000">
                          <a:alpha val="34000"/>
                        </a:srgbClr>
                      </a:outerShdw>
                    </a:effectLst>
                    <a:cs typeface="Arial"/>
                  </a:rPr>
                  <a:t>REQUEST STATUS</a:t>
                </a:r>
              </a:p>
            </p:txBody>
          </p:sp>
        </p:grpSp>
      </p:grpSp>
    </p:spTree>
    <p:extLst>
      <p:ext uri="{BB962C8B-B14F-4D97-AF65-F5344CB8AC3E}">
        <p14:creationId xmlns:p14="http://schemas.microsoft.com/office/powerpoint/2010/main" val="3359672781"/>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1700" fill="hold"/>
                                        <p:tgtEl>
                                          <p:spTgt spid="80"/>
                                        </p:tgtEl>
                                      </p:cBhvr>
                                      <p:by x="65000" y="65000"/>
                                    </p:animScale>
                                  </p:childTnLst>
                                </p:cTn>
                              </p:par>
                              <p:par>
                                <p:cTn id="7" presetID="42" presetClass="path" presetSubtype="0" accel="50000" decel="50000" fill="hold" nodeType="withEffect">
                                  <p:stCondLst>
                                    <p:cond delay="0"/>
                                  </p:stCondLst>
                                  <p:childTnLst>
                                    <p:animMotion origin="layout" path="M -2.5E-6 -4.16487E-6 L -0.21927 -0.10929 " pathEditMode="relative" rAng="0" ptsTypes="AA">
                                      <p:cBhvr>
                                        <p:cTn id="8" dur="1700" fill="hold"/>
                                        <p:tgtEl>
                                          <p:spTgt spid="80"/>
                                        </p:tgtEl>
                                        <p:attrNameLst>
                                          <p:attrName>ppt_x</p:attrName>
                                          <p:attrName>ppt_y</p:attrName>
                                        </p:attrNameLst>
                                      </p:cBhvr>
                                      <p:rCtr x="-10972" y="-5465"/>
                                    </p:animMotion>
                                  </p:childTnLst>
                                </p:cTn>
                              </p:par>
                              <p:par>
                                <p:cTn id="9" presetID="10" presetClass="exit" presetSubtype="0" fill="hold" nodeType="withEffect">
                                  <p:stCondLst>
                                    <p:cond delay="1200"/>
                                  </p:stCondLst>
                                  <p:childTnLst>
                                    <p:animEffect transition="out" filter="fade">
                                      <p:cBhvr>
                                        <p:cTn id="10" dur="500"/>
                                        <p:tgtEl>
                                          <p:spTgt spid="80"/>
                                        </p:tgtEl>
                                      </p:cBhvr>
                                    </p:animEffect>
                                    <p:set>
                                      <p:cBhvr>
                                        <p:cTn id="11" dur="1" fill="hold">
                                          <p:stCondLst>
                                            <p:cond delay="499"/>
                                          </p:stCondLst>
                                        </p:cTn>
                                        <p:tgtEl>
                                          <p:spTgt spid="80"/>
                                        </p:tgtEl>
                                        <p:attrNameLst>
                                          <p:attrName>style.visibility</p:attrName>
                                        </p:attrNameLst>
                                      </p:cBhvr>
                                      <p:to>
                                        <p:strVal val="hidden"/>
                                      </p:to>
                                    </p:set>
                                  </p:childTnLst>
                                </p:cTn>
                              </p:par>
                              <p:par>
                                <p:cTn id="12" presetID="10" presetClass="entr" presetSubtype="0" fill="hold" nodeType="withEffect">
                                  <p:stCondLst>
                                    <p:cond delay="1200"/>
                                  </p:stCondLst>
                                  <p:childTnLst>
                                    <p:set>
                                      <p:cBhvr>
                                        <p:cTn id="13" dur="1" fill="hold">
                                          <p:stCondLst>
                                            <p:cond delay="0"/>
                                          </p:stCondLst>
                                        </p:cTn>
                                        <p:tgtEl>
                                          <p:spTgt spid="16"/>
                                        </p:tgtEl>
                                        <p:attrNameLst>
                                          <p:attrName>style.visibility</p:attrName>
                                        </p:attrNameLst>
                                      </p:cBhvr>
                                      <p:to>
                                        <p:strVal val="visible"/>
                                      </p:to>
                                    </p:set>
                                    <p:animEffect transition="in" filter="fade">
                                      <p:cBhvr>
                                        <p:cTn id="14" dur="500"/>
                                        <p:tgtEl>
                                          <p:spTgt spid="16"/>
                                        </p:tgtEl>
                                      </p:cBhvr>
                                    </p:animEffect>
                                  </p:childTnLst>
                                </p:cTn>
                              </p:par>
                            </p:childTnLst>
                          </p:cTn>
                        </p:par>
                        <p:par>
                          <p:cTn id="15" fill="hold">
                            <p:stCondLst>
                              <p:cond delay="1700"/>
                            </p:stCondLst>
                            <p:childTnLst>
                              <p:par>
                                <p:cTn id="16" presetID="2" presetClass="entr" presetSubtype="2" fill="hold" nodeType="after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additive="base">
                                        <p:cTn id="18" dur="2000" fill="hold"/>
                                        <p:tgtEl>
                                          <p:spTgt spid="4"/>
                                        </p:tgtEl>
                                        <p:attrNameLst>
                                          <p:attrName>ppt_x</p:attrName>
                                        </p:attrNameLst>
                                      </p:cBhvr>
                                      <p:tavLst>
                                        <p:tav tm="0">
                                          <p:val>
                                            <p:strVal val="1+#ppt_w/2"/>
                                          </p:val>
                                        </p:tav>
                                        <p:tav tm="100000">
                                          <p:val>
                                            <p:strVal val="#ppt_x"/>
                                          </p:val>
                                        </p:tav>
                                      </p:tavLst>
                                    </p:anim>
                                    <p:anim calcmode="lin" valueType="num">
                                      <p:cBhvr additive="base">
                                        <p:cTn id="19" dur="2000" fill="hold"/>
                                        <p:tgtEl>
                                          <p:spTgt spid="4"/>
                                        </p:tgtEl>
                                        <p:attrNameLst>
                                          <p:attrName>ppt_y</p:attrName>
                                        </p:attrNameLst>
                                      </p:cBhvr>
                                      <p:tavLst>
                                        <p:tav tm="0">
                                          <p:val>
                                            <p:strVal val="#ppt_y"/>
                                          </p:val>
                                        </p:tav>
                                        <p:tav tm="100000">
                                          <p:val>
                                            <p:strVal val="#ppt_y"/>
                                          </p:val>
                                        </p:tav>
                                      </p:tavLst>
                                    </p:anim>
                                  </p:childTnLst>
                                </p:cTn>
                              </p:par>
                              <p:par>
                                <p:cTn id="20" presetID="2" presetClass="entr" presetSubtype="2" fill="hold" nodeType="withEffect">
                                  <p:stCondLst>
                                    <p:cond delay="20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2000" fill="hold"/>
                                        <p:tgtEl>
                                          <p:spTgt spid="13"/>
                                        </p:tgtEl>
                                        <p:attrNameLst>
                                          <p:attrName>ppt_x</p:attrName>
                                        </p:attrNameLst>
                                      </p:cBhvr>
                                      <p:tavLst>
                                        <p:tav tm="0">
                                          <p:val>
                                            <p:strVal val="1+#ppt_w/2"/>
                                          </p:val>
                                        </p:tav>
                                        <p:tav tm="100000">
                                          <p:val>
                                            <p:strVal val="#ppt_x"/>
                                          </p:val>
                                        </p:tav>
                                      </p:tavLst>
                                    </p:anim>
                                    <p:anim calcmode="lin" valueType="num">
                                      <p:cBhvr additive="base">
                                        <p:cTn id="23" dur="2000" fill="hold"/>
                                        <p:tgtEl>
                                          <p:spTgt spid="13"/>
                                        </p:tgtEl>
                                        <p:attrNameLst>
                                          <p:attrName>ppt_y</p:attrName>
                                        </p:attrNameLst>
                                      </p:cBhvr>
                                      <p:tavLst>
                                        <p:tav tm="0">
                                          <p:val>
                                            <p:strVal val="#ppt_y"/>
                                          </p:val>
                                        </p:tav>
                                        <p:tav tm="100000">
                                          <p:val>
                                            <p:strVal val="#ppt_y"/>
                                          </p:val>
                                        </p:tav>
                                      </p:tavLst>
                                    </p:anim>
                                  </p:childTnLst>
                                </p:cTn>
                              </p:par>
                              <p:par>
                                <p:cTn id="24" presetID="2" presetClass="entr" presetSubtype="2" fill="hold" nodeType="withEffect">
                                  <p:stCondLst>
                                    <p:cond delay="500"/>
                                  </p:stCondLst>
                                  <p:childTnLst>
                                    <p:set>
                                      <p:cBhvr>
                                        <p:cTn id="25" dur="1" fill="hold">
                                          <p:stCondLst>
                                            <p:cond delay="0"/>
                                          </p:stCondLst>
                                        </p:cTn>
                                        <p:tgtEl>
                                          <p:spTgt spid="8"/>
                                        </p:tgtEl>
                                        <p:attrNameLst>
                                          <p:attrName>style.visibility</p:attrName>
                                        </p:attrNameLst>
                                      </p:cBhvr>
                                      <p:to>
                                        <p:strVal val="visible"/>
                                      </p:to>
                                    </p:set>
                                    <p:anim calcmode="lin" valueType="num">
                                      <p:cBhvr additive="base">
                                        <p:cTn id="26" dur="2000" fill="hold"/>
                                        <p:tgtEl>
                                          <p:spTgt spid="8"/>
                                        </p:tgtEl>
                                        <p:attrNameLst>
                                          <p:attrName>ppt_x</p:attrName>
                                        </p:attrNameLst>
                                      </p:cBhvr>
                                      <p:tavLst>
                                        <p:tav tm="0">
                                          <p:val>
                                            <p:strVal val="1+#ppt_w/2"/>
                                          </p:val>
                                        </p:tav>
                                        <p:tav tm="100000">
                                          <p:val>
                                            <p:strVal val="#ppt_x"/>
                                          </p:val>
                                        </p:tav>
                                      </p:tavLst>
                                    </p:anim>
                                    <p:anim calcmode="lin" valueType="num">
                                      <p:cBhvr additive="base">
                                        <p:cTn id="27" dur="2000" fill="hold"/>
                                        <p:tgtEl>
                                          <p:spTgt spid="8"/>
                                        </p:tgtEl>
                                        <p:attrNameLst>
                                          <p:attrName>ppt_y</p:attrName>
                                        </p:attrNameLst>
                                      </p:cBhvr>
                                      <p:tavLst>
                                        <p:tav tm="0">
                                          <p:val>
                                            <p:strVal val="#ppt_y"/>
                                          </p:val>
                                        </p:tav>
                                        <p:tav tm="100000">
                                          <p:val>
                                            <p:strVal val="#ppt_y"/>
                                          </p:val>
                                        </p:tav>
                                      </p:tavLst>
                                    </p:anim>
                                  </p:childTnLst>
                                </p:cTn>
                              </p:par>
                              <p:par>
                                <p:cTn id="28" presetID="2" presetClass="entr" presetSubtype="2" fill="hold" nodeType="withEffect">
                                  <p:stCondLst>
                                    <p:cond delay="800"/>
                                  </p:stCondLst>
                                  <p:childTnLst>
                                    <p:set>
                                      <p:cBhvr>
                                        <p:cTn id="29" dur="1" fill="hold">
                                          <p:stCondLst>
                                            <p:cond delay="0"/>
                                          </p:stCondLst>
                                        </p:cTn>
                                        <p:tgtEl>
                                          <p:spTgt spid="10"/>
                                        </p:tgtEl>
                                        <p:attrNameLst>
                                          <p:attrName>style.visibility</p:attrName>
                                        </p:attrNameLst>
                                      </p:cBhvr>
                                      <p:to>
                                        <p:strVal val="visible"/>
                                      </p:to>
                                    </p:set>
                                    <p:anim calcmode="lin" valueType="num">
                                      <p:cBhvr additive="base">
                                        <p:cTn id="30" dur="2000" fill="hold"/>
                                        <p:tgtEl>
                                          <p:spTgt spid="10"/>
                                        </p:tgtEl>
                                        <p:attrNameLst>
                                          <p:attrName>ppt_x</p:attrName>
                                        </p:attrNameLst>
                                      </p:cBhvr>
                                      <p:tavLst>
                                        <p:tav tm="0">
                                          <p:val>
                                            <p:strVal val="1+#ppt_w/2"/>
                                          </p:val>
                                        </p:tav>
                                        <p:tav tm="100000">
                                          <p:val>
                                            <p:strVal val="#ppt_x"/>
                                          </p:val>
                                        </p:tav>
                                      </p:tavLst>
                                    </p:anim>
                                    <p:anim calcmode="lin" valueType="num">
                                      <p:cBhvr additive="base">
                                        <p:cTn id="31" dur="2000" fill="hold"/>
                                        <p:tgtEl>
                                          <p:spTgt spid="10"/>
                                        </p:tgtEl>
                                        <p:attrNameLst>
                                          <p:attrName>ppt_y</p:attrName>
                                        </p:attrNameLst>
                                      </p:cBhvr>
                                      <p:tavLst>
                                        <p:tav tm="0">
                                          <p:val>
                                            <p:strVal val="#ppt_y"/>
                                          </p:val>
                                        </p:tav>
                                        <p:tav tm="100000">
                                          <p:val>
                                            <p:strVal val="#ppt_y"/>
                                          </p:val>
                                        </p:tav>
                                      </p:tavLst>
                                    </p:anim>
                                  </p:childTnLst>
                                </p:cTn>
                              </p:par>
                              <p:par>
                                <p:cTn id="32" presetID="2" presetClass="entr" presetSubtype="4" fill="hold" nodeType="withEffect">
                                  <p:stCondLst>
                                    <p:cond delay="1100"/>
                                  </p:stCondLst>
                                  <p:childTnLst>
                                    <p:set>
                                      <p:cBhvr>
                                        <p:cTn id="33" dur="1" fill="hold">
                                          <p:stCondLst>
                                            <p:cond delay="0"/>
                                          </p:stCondLst>
                                        </p:cTn>
                                        <p:tgtEl>
                                          <p:spTgt spid="2"/>
                                        </p:tgtEl>
                                        <p:attrNameLst>
                                          <p:attrName>style.visibility</p:attrName>
                                        </p:attrNameLst>
                                      </p:cBhvr>
                                      <p:to>
                                        <p:strVal val="visible"/>
                                      </p:to>
                                    </p:set>
                                    <p:anim calcmode="lin" valueType="num">
                                      <p:cBhvr additive="base">
                                        <p:cTn id="34" dur="2000" fill="hold"/>
                                        <p:tgtEl>
                                          <p:spTgt spid="2"/>
                                        </p:tgtEl>
                                        <p:attrNameLst>
                                          <p:attrName>ppt_x</p:attrName>
                                        </p:attrNameLst>
                                      </p:cBhvr>
                                      <p:tavLst>
                                        <p:tav tm="0">
                                          <p:val>
                                            <p:strVal val="#ppt_x"/>
                                          </p:val>
                                        </p:tav>
                                        <p:tav tm="100000">
                                          <p:val>
                                            <p:strVal val="#ppt_x"/>
                                          </p:val>
                                        </p:tav>
                                      </p:tavLst>
                                    </p:anim>
                                    <p:anim calcmode="lin" valueType="num">
                                      <p:cBhvr additive="base">
                                        <p:cTn id="35" dur="2000" fill="hold"/>
                                        <p:tgtEl>
                                          <p:spTgt spid="2"/>
                                        </p:tgtEl>
                                        <p:attrNameLst>
                                          <p:attrName>ppt_y</p:attrName>
                                        </p:attrNameLst>
                                      </p:cBhvr>
                                      <p:tavLst>
                                        <p:tav tm="0">
                                          <p:val>
                                            <p:strVal val="1+#ppt_h/2"/>
                                          </p:val>
                                        </p:tav>
                                        <p:tav tm="100000">
                                          <p:val>
                                            <p:strVal val="#ppt_y"/>
                                          </p:val>
                                        </p:tav>
                                      </p:tavLst>
                                    </p:anim>
                                  </p:childTnLst>
                                </p:cTn>
                              </p:par>
                              <p:par>
                                <p:cTn id="36" presetID="2" presetClass="entr" presetSubtype="4" fill="hold" nodeType="withEffect">
                                  <p:stCondLst>
                                    <p:cond delay="1400"/>
                                  </p:stCondLst>
                                  <p:childTnLst>
                                    <p:set>
                                      <p:cBhvr>
                                        <p:cTn id="37" dur="1" fill="hold">
                                          <p:stCondLst>
                                            <p:cond delay="0"/>
                                          </p:stCondLst>
                                        </p:cTn>
                                        <p:tgtEl>
                                          <p:spTgt spid="15"/>
                                        </p:tgtEl>
                                        <p:attrNameLst>
                                          <p:attrName>style.visibility</p:attrName>
                                        </p:attrNameLst>
                                      </p:cBhvr>
                                      <p:to>
                                        <p:strVal val="visible"/>
                                      </p:to>
                                    </p:set>
                                    <p:anim calcmode="lin" valueType="num">
                                      <p:cBhvr additive="base">
                                        <p:cTn id="38" dur="2000" fill="hold"/>
                                        <p:tgtEl>
                                          <p:spTgt spid="15"/>
                                        </p:tgtEl>
                                        <p:attrNameLst>
                                          <p:attrName>ppt_x</p:attrName>
                                        </p:attrNameLst>
                                      </p:cBhvr>
                                      <p:tavLst>
                                        <p:tav tm="0">
                                          <p:val>
                                            <p:strVal val="#ppt_x"/>
                                          </p:val>
                                        </p:tav>
                                        <p:tav tm="100000">
                                          <p:val>
                                            <p:strVal val="#ppt_x"/>
                                          </p:val>
                                        </p:tav>
                                      </p:tavLst>
                                    </p:anim>
                                    <p:anim calcmode="lin" valueType="num">
                                      <p:cBhvr additive="base">
                                        <p:cTn id="39" dur="20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hone-1.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9433" y="1518032"/>
            <a:ext cx="1069397" cy="2082584"/>
          </a:xfrm>
          <a:prstGeom prst="rect">
            <a:avLst/>
          </a:prstGeom>
          <a:effectLst>
            <a:outerShdw blurRad="88900" dist="50800" dir="2700000" algn="tl" rotWithShape="0">
              <a:srgbClr val="000000">
                <a:alpha val="23000"/>
              </a:srgbClr>
            </a:outerShdw>
          </a:effectLst>
        </p:spPr>
      </p:pic>
      <p:pic>
        <p:nvPicPr>
          <p:cNvPr id="5" name="Picture 4" descr="phone-2.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696573" y="1483740"/>
            <a:ext cx="1066802" cy="2093344"/>
          </a:xfrm>
          <a:prstGeom prst="rect">
            <a:avLst/>
          </a:prstGeom>
          <a:effectLst>
            <a:outerShdw blurRad="88900" dist="50800" dir="2700000" algn="tl" rotWithShape="0">
              <a:srgbClr val="000000">
                <a:alpha val="23000"/>
              </a:srgbClr>
            </a:outerShdw>
          </a:effectLst>
        </p:spPr>
      </p:pic>
      <p:pic>
        <p:nvPicPr>
          <p:cNvPr id="12" name="Picture 11"/>
          <p:cNvPicPr>
            <a:picLocks noChangeAspect="1"/>
          </p:cNvPicPr>
          <p:nvPr/>
        </p:nvPicPr>
        <p:blipFill>
          <a:blip r:embed="rId5" cstate="print"/>
          <a:srcRect b="7651"/>
          <a:stretch>
            <a:fillRect/>
          </a:stretch>
        </p:blipFill>
        <p:spPr>
          <a:xfrm>
            <a:off x="8437313" y="1368723"/>
            <a:ext cx="1339858" cy="2196859"/>
          </a:xfrm>
          <a:prstGeom prst="rect">
            <a:avLst/>
          </a:prstGeom>
        </p:spPr>
      </p:pic>
      <p:pic>
        <p:nvPicPr>
          <p:cNvPr id="13" name="Picture 12"/>
          <p:cNvPicPr>
            <a:picLocks noChangeAspect="1"/>
          </p:cNvPicPr>
          <p:nvPr/>
        </p:nvPicPr>
        <p:blipFill>
          <a:blip r:embed="rId6" cstate="print"/>
          <a:stretch>
            <a:fillRect/>
          </a:stretch>
        </p:blipFill>
        <p:spPr>
          <a:xfrm>
            <a:off x="9839375" y="1357220"/>
            <a:ext cx="1314550" cy="2142547"/>
          </a:xfrm>
          <a:prstGeom prst="rect">
            <a:avLst/>
          </a:prstGeom>
        </p:spPr>
      </p:pic>
      <p:grpSp>
        <p:nvGrpSpPr>
          <p:cNvPr id="4" name="Group 20"/>
          <p:cNvGrpSpPr/>
          <p:nvPr/>
        </p:nvGrpSpPr>
        <p:grpSpPr>
          <a:xfrm>
            <a:off x="482954" y="4324709"/>
            <a:ext cx="1929815" cy="1265249"/>
            <a:chOff x="221881" y="1088020"/>
            <a:chExt cx="6433562" cy="3565003"/>
          </a:xfrm>
        </p:grpSpPr>
        <p:grpSp>
          <p:nvGrpSpPr>
            <p:cNvPr id="6" name="Group 5"/>
            <p:cNvGrpSpPr/>
            <p:nvPr/>
          </p:nvGrpSpPr>
          <p:grpSpPr>
            <a:xfrm>
              <a:off x="221881" y="1088020"/>
              <a:ext cx="6433562" cy="3565003"/>
              <a:chOff x="4274554" y="666699"/>
              <a:chExt cx="4433512" cy="3293466"/>
            </a:xfrm>
            <a:effectLst>
              <a:outerShdw blurRad="76200" dir="18900000" sy="23000" kx="-1200000" algn="bl" rotWithShape="0">
                <a:prstClr val="black">
                  <a:alpha val="20000"/>
                </a:prstClr>
              </a:outerShdw>
            </a:effectLst>
          </p:grpSpPr>
          <p:pic>
            <p:nvPicPr>
              <p:cNvPr id="17" name="Picture 16" descr="IPAD HORIZONTAL.png"/>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4274554" y="666699"/>
                <a:ext cx="4433512" cy="3293466"/>
              </a:xfrm>
              <a:prstGeom prst="rect">
                <a:avLst/>
              </a:prstGeom>
              <a:effectLst>
                <a:outerShdw blurRad="50800" dist="38100" dir="2700000" algn="tl" rotWithShape="0">
                  <a:prstClr val="black">
                    <a:alpha val="40000"/>
                  </a:prstClr>
                </a:outerShdw>
              </a:effectLst>
            </p:spPr>
          </p:pic>
          <p:pic>
            <p:nvPicPr>
              <p:cNvPr id="18" name="Picture 17" descr="ipad_mobile_2.tif"/>
              <p:cNvPicPr>
                <a:picLocks noChangeAspect="1"/>
              </p:cNvPicPr>
              <p:nvPr/>
            </p:nvPicPr>
            <p:blipFill>
              <a:blip r:embed="rId8" cstate="screen">
                <a:extLst>
                  <a:ext uri="{28A0092B-C50C-407E-A947-70E740481C1C}">
                    <a14:useLocalDpi xmlns:a14="http://schemas.microsoft.com/office/drawing/2010/main"/>
                  </a:ext>
                </a:extLst>
              </a:blip>
              <a:srcRect l="3586" t="7223" r="25146" b="7276"/>
              <a:stretch>
                <a:fillRect/>
              </a:stretch>
            </p:blipFill>
            <p:spPr>
              <a:xfrm>
                <a:off x="4966246" y="1154275"/>
                <a:ext cx="3124648" cy="2342903"/>
              </a:xfrm>
              <a:prstGeom prst="rect">
                <a:avLst/>
              </a:prstGeom>
              <a:effectLst>
                <a:innerShdw blurRad="114300">
                  <a:prstClr val="black"/>
                </a:innerShdw>
              </a:effectLst>
            </p:spPr>
          </p:pic>
        </p:grpSp>
        <p:pic>
          <p:nvPicPr>
            <p:cNvPr id="16" name="Picture 13"/>
            <p:cNvPicPr>
              <a:picLocks noChangeAspect="1" noChangeArrowheads="1"/>
            </p:cNvPicPr>
            <p:nvPr/>
          </p:nvPicPr>
          <p:blipFill>
            <a:blip r:embed="rId9" cstate="print"/>
            <a:srcRect/>
            <a:stretch>
              <a:fillRect/>
            </a:stretch>
          </p:blipFill>
          <p:spPr bwMode="auto">
            <a:xfrm>
              <a:off x="1093530" y="1608881"/>
              <a:ext cx="4652346" cy="2549684"/>
            </a:xfrm>
            <a:prstGeom prst="rect">
              <a:avLst/>
            </a:prstGeom>
            <a:noFill/>
            <a:ln w="9525">
              <a:noFill/>
              <a:miter lim="800000"/>
              <a:headEnd/>
              <a:tailEnd/>
            </a:ln>
          </p:spPr>
        </p:pic>
      </p:grpSp>
      <p:grpSp>
        <p:nvGrpSpPr>
          <p:cNvPr id="7" name="Group 22"/>
          <p:cNvGrpSpPr/>
          <p:nvPr/>
        </p:nvGrpSpPr>
        <p:grpSpPr>
          <a:xfrm>
            <a:off x="1138391" y="4865298"/>
            <a:ext cx="1909567" cy="1324239"/>
            <a:chOff x="2201152" y="1101524"/>
            <a:chExt cx="6433562" cy="3565003"/>
          </a:xfrm>
        </p:grpSpPr>
        <p:grpSp>
          <p:nvGrpSpPr>
            <p:cNvPr id="10" name="Group 5"/>
            <p:cNvGrpSpPr/>
            <p:nvPr/>
          </p:nvGrpSpPr>
          <p:grpSpPr>
            <a:xfrm>
              <a:off x="2201152" y="1101524"/>
              <a:ext cx="6433562" cy="3565003"/>
              <a:chOff x="4274554" y="666699"/>
              <a:chExt cx="4433512" cy="3293466"/>
            </a:xfrm>
            <a:effectLst>
              <a:outerShdw blurRad="76200" dir="18900000" sy="23000" kx="-1200000" algn="bl" rotWithShape="0">
                <a:prstClr val="black">
                  <a:alpha val="20000"/>
                </a:prstClr>
              </a:outerShdw>
            </a:effectLst>
          </p:grpSpPr>
          <p:pic>
            <p:nvPicPr>
              <p:cNvPr id="22" name="Picture 21" descr="IPAD HORIZONTAL.png"/>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4274554" y="666699"/>
                <a:ext cx="4433512" cy="3293466"/>
              </a:xfrm>
              <a:prstGeom prst="rect">
                <a:avLst/>
              </a:prstGeom>
              <a:effectLst>
                <a:outerShdw blurRad="50800" dist="38100" dir="2700000" algn="tl" rotWithShape="0">
                  <a:prstClr val="black">
                    <a:alpha val="40000"/>
                  </a:prstClr>
                </a:outerShdw>
              </a:effectLst>
            </p:spPr>
          </p:pic>
          <p:pic>
            <p:nvPicPr>
              <p:cNvPr id="23" name="Picture 22" descr="ipad_mobile_2.tif"/>
              <p:cNvPicPr>
                <a:picLocks noChangeAspect="1"/>
              </p:cNvPicPr>
              <p:nvPr/>
            </p:nvPicPr>
            <p:blipFill>
              <a:blip r:embed="rId8" cstate="screen">
                <a:extLst>
                  <a:ext uri="{28A0092B-C50C-407E-A947-70E740481C1C}">
                    <a14:useLocalDpi xmlns:a14="http://schemas.microsoft.com/office/drawing/2010/main"/>
                  </a:ext>
                </a:extLst>
              </a:blip>
              <a:srcRect l="3586" t="7223" r="25146" b="7276"/>
              <a:stretch>
                <a:fillRect/>
              </a:stretch>
            </p:blipFill>
            <p:spPr>
              <a:xfrm>
                <a:off x="4966246" y="1154275"/>
                <a:ext cx="3124648" cy="2342903"/>
              </a:xfrm>
              <a:prstGeom prst="rect">
                <a:avLst/>
              </a:prstGeom>
              <a:effectLst>
                <a:innerShdw blurRad="114300">
                  <a:prstClr val="black"/>
                </a:innerShdw>
              </a:effectLst>
            </p:spPr>
          </p:pic>
        </p:grpSp>
        <p:pic>
          <p:nvPicPr>
            <p:cNvPr id="21" name="Picture 14"/>
            <p:cNvPicPr>
              <a:picLocks noChangeAspect="1" noChangeArrowheads="1"/>
            </p:cNvPicPr>
            <p:nvPr/>
          </p:nvPicPr>
          <p:blipFill>
            <a:blip r:embed="rId10" cstate="print"/>
            <a:srcRect/>
            <a:stretch>
              <a:fillRect/>
            </a:stretch>
          </p:blipFill>
          <p:spPr bwMode="auto">
            <a:xfrm>
              <a:off x="3078863" y="1589315"/>
              <a:ext cx="4664600" cy="2561933"/>
            </a:xfrm>
            <a:prstGeom prst="rect">
              <a:avLst/>
            </a:prstGeom>
            <a:noFill/>
            <a:ln w="9525">
              <a:noFill/>
              <a:miter lim="800000"/>
              <a:headEnd/>
              <a:tailEnd/>
            </a:ln>
          </p:spPr>
        </p:pic>
      </p:grpSp>
      <p:grpSp>
        <p:nvGrpSpPr>
          <p:cNvPr id="11" name="Group 29"/>
          <p:cNvGrpSpPr/>
          <p:nvPr/>
        </p:nvGrpSpPr>
        <p:grpSpPr>
          <a:xfrm>
            <a:off x="2265251" y="4209692"/>
            <a:ext cx="678466" cy="1137273"/>
            <a:chOff x="5856109" y="1062316"/>
            <a:chExt cx="1710720" cy="3328466"/>
          </a:xfrm>
        </p:grpSpPr>
        <p:pic>
          <p:nvPicPr>
            <p:cNvPr id="25" name="Picture 24"/>
            <p:cNvPicPr>
              <a:picLocks noChangeAspect="1"/>
            </p:cNvPicPr>
            <p:nvPr/>
          </p:nvPicPr>
          <p:blipFill>
            <a:blip r:embed="rId11" cstate="print"/>
            <a:stretch>
              <a:fillRect/>
            </a:stretch>
          </p:blipFill>
          <p:spPr>
            <a:xfrm>
              <a:off x="5856109" y="1062316"/>
              <a:ext cx="1710720" cy="3328466"/>
            </a:xfrm>
            <a:prstGeom prst="rect">
              <a:avLst/>
            </a:prstGeom>
            <a:effectLst>
              <a:outerShdw blurRad="76200" dir="18900000" sy="23000" kx="-1200000" algn="bl" rotWithShape="0">
                <a:prstClr val="black">
                  <a:alpha val="20000"/>
                </a:prstClr>
              </a:outerShdw>
            </a:effectLst>
          </p:spPr>
        </p:pic>
        <p:pic>
          <p:nvPicPr>
            <p:cNvPr id="26" name="b38abb00-58fc-499f-b6c6-8b2b4b0e98f9" descr="682334A5-39A6-4DD2-8DAA-3F51AD3A8AD2@us"/>
            <p:cNvPicPr>
              <a:picLocks noChangeAspect="1" noChangeArrowheads="1"/>
            </p:cNvPicPr>
            <p:nvPr/>
          </p:nvPicPr>
          <p:blipFill>
            <a:blip r:embed="rId12" cstate="print"/>
            <a:srcRect/>
            <a:stretch>
              <a:fillRect/>
            </a:stretch>
          </p:blipFill>
          <p:spPr bwMode="auto">
            <a:xfrm>
              <a:off x="5933941" y="1606163"/>
              <a:ext cx="1508480" cy="2274073"/>
            </a:xfrm>
            <a:prstGeom prst="rect">
              <a:avLst/>
            </a:prstGeom>
            <a:noFill/>
            <a:ln w="9525">
              <a:noFill/>
              <a:miter lim="800000"/>
              <a:headEnd/>
              <a:tailEnd/>
            </a:ln>
          </p:spPr>
        </p:pic>
      </p:grpSp>
      <p:grpSp>
        <p:nvGrpSpPr>
          <p:cNvPr id="14" name="Group 34"/>
          <p:cNvGrpSpPr/>
          <p:nvPr/>
        </p:nvGrpSpPr>
        <p:grpSpPr>
          <a:xfrm>
            <a:off x="2743625" y="4485738"/>
            <a:ext cx="637050" cy="1140893"/>
            <a:chOff x="6517393" y="1551830"/>
            <a:chExt cx="1108351" cy="2156466"/>
          </a:xfrm>
        </p:grpSpPr>
        <p:pic>
          <p:nvPicPr>
            <p:cNvPr id="28" name="Picture 27"/>
            <p:cNvPicPr>
              <a:picLocks noChangeAspect="1"/>
            </p:cNvPicPr>
            <p:nvPr/>
          </p:nvPicPr>
          <p:blipFill>
            <a:blip r:embed="rId11" cstate="print"/>
            <a:stretch>
              <a:fillRect/>
            </a:stretch>
          </p:blipFill>
          <p:spPr>
            <a:xfrm>
              <a:off x="6517393" y="1551830"/>
              <a:ext cx="1108351" cy="2156466"/>
            </a:xfrm>
            <a:prstGeom prst="rect">
              <a:avLst/>
            </a:prstGeom>
            <a:effectLst>
              <a:outerShdw blurRad="76200" dir="18900000" sy="23000" kx="-1200000" algn="bl" rotWithShape="0">
                <a:prstClr val="black">
                  <a:alpha val="20000"/>
                </a:prstClr>
              </a:outerShdw>
            </a:effectLst>
          </p:spPr>
        </p:pic>
        <p:pic>
          <p:nvPicPr>
            <p:cNvPr id="29" name="34bdb022-7a9b-4d47-a43c-fa7a0fb68199" descr="3189842D-C261-4F1B-8FA4-6C8965D743E5@us"/>
            <p:cNvPicPr>
              <a:picLocks noChangeAspect="1" noChangeArrowheads="1"/>
            </p:cNvPicPr>
            <p:nvPr/>
          </p:nvPicPr>
          <p:blipFill>
            <a:blip r:embed="rId13" cstate="print"/>
            <a:srcRect/>
            <a:stretch>
              <a:fillRect/>
            </a:stretch>
          </p:blipFill>
          <p:spPr bwMode="auto">
            <a:xfrm>
              <a:off x="6586486" y="1876506"/>
              <a:ext cx="967253" cy="1502797"/>
            </a:xfrm>
            <a:prstGeom prst="rect">
              <a:avLst/>
            </a:prstGeom>
            <a:noFill/>
            <a:ln w="9525">
              <a:noFill/>
              <a:miter lim="800000"/>
              <a:headEnd/>
              <a:tailEnd/>
            </a:ln>
          </p:spPr>
        </p:pic>
      </p:grpSp>
      <p:grpSp>
        <p:nvGrpSpPr>
          <p:cNvPr id="15" name="Group 15"/>
          <p:cNvGrpSpPr/>
          <p:nvPr/>
        </p:nvGrpSpPr>
        <p:grpSpPr>
          <a:xfrm>
            <a:off x="4772036" y="4267201"/>
            <a:ext cx="1024113" cy="1843179"/>
            <a:chOff x="3013680" y="1178665"/>
            <a:chExt cx="1710720" cy="3328466"/>
          </a:xfrm>
        </p:grpSpPr>
        <p:pic>
          <p:nvPicPr>
            <p:cNvPr id="31" name="Picture 30"/>
            <p:cNvPicPr>
              <a:picLocks noChangeAspect="1"/>
            </p:cNvPicPr>
            <p:nvPr/>
          </p:nvPicPr>
          <p:blipFill>
            <a:blip r:embed="rId11" cstate="print"/>
            <a:stretch>
              <a:fillRect/>
            </a:stretch>
          </p:blipFill>
          <p:spPr>
            <a:xfrm>
              <a:off x="3013680" y="1178665"/>
              <a:ext cx="1710720" cy="3328466"/>
            </a:xfrm>
            <a:prstGeom prst="rect">
              <a:avLst/>
            </a:prstGeom>
            <a:effectLst>
              <a:outerShdw blurRad="76200" dir="18900000" sy="23000" kx="-1200000" algn="bl" rotWithShape="0">
                <a:prstClr val="black">
                  <a:alpha val="20000"/>
                </a:prstClr>
              </a:outerShdw>
            </a:effectLst>
          </p:spPr>
        </p:pic>
        <p:pic>
          <p:nvPicPr>
            <p:cNvPr id="32" name="Picture 4" descr="Pillar Axiom Anywhere - screenshot"/>
            <p:cNvPicPr>
              <a:picLocks noChangeAspect="1" noChangeArrowheads="1"/>
            </p:cNvPicPr>
            <p:nvPr/>
          </p:nvPicPr>
          <p:blipFill>
            <a:blip r:embed="rId14" cstate="print"/>
            <a:srcRect/>
            <a:stretch>
              <a:fillRect/>
            </a:stretch>
          </p:blipFill>
          <p:spPr bwMode="auto">
            <a:xfrm>
              <a:off x="3096647" y="1724627"/>
              <a:ext cx="1543965" cy="2315947"/>
            </a:xfrm>
            <a:prstGeom prst="rect">
              <a:avLst/>
            </a:prstGeom>
            <a:noFill/>
          </p:spPr>
        </p:pic>
      </p:grpSp>
      <p:grpSp>
        <p:nvGrpSpPr>
          <p:cNvPr id="19" name="Group 14"/>
          <p:cNvGrpSpPr/>
          <p:nvPr/>
        </p:nvGrpSpPr>
        <p:grpSpPr>
          <a:xfrm>
            <a:off x="5818441" y="4198189"/>
            <a:ext cx="1092395" cy="1941753"/>
            <a:chOff x="5351766" y="1155516"/>
            <a:chExt cx="1710720" cy="3328466"/>
          </a:xfrm>
        </p:grpSpPr>
        <p:pic>
          <p:nvPicPr>
            <p:cNvPr id="37" name="Picture 36"/>
            <p:cNvPicPr>
              <a:picLocks noChangeAspect="1"/>
            </p:cNvPicPr>
            <p:nvPr/>
          </p:nvPicPr>
          <p:blipFill>
            <a:blip r:embed="rId11" cstate="print"/>
            <a:stretch>
              <a:fillRect/>
            </a:stretch>
          </p:blipFill>
          <p:spPr>
            <a:xfrm>
              <a:off x="5351766" y="1155516"/>
              <a:ext cx="1710720" cy="3328466"/>
            </a:xfrm>
            <a:prstGeom prst="rect">
              <a:avLst/>
            </a:prstGeom>
            <a:effectLst>
              <a:outerShdw blurRad="76200" dir="18900000" sy="23000" kx="-1200000" algn="bl" rotWithShape="0">
                <a:prstClr val="black">
                  <a:alpha val="20000"/>
                </a:prstClr>
              </a:outerShdw>
            </a:effectLst>
          </p:spPr>
        </p:pic>
        <p:pic>
          <p:nvPicPr>
            <p:cNvPr id="38" name="Picture 2" descr="Pillar Axiom Anywhere - screenshot"/>
            <p:cNvPicPr>
              <a:picLocks noChangeAspect="1" noChangeArrowheads="1"/>
            </p:cNvPicPr>
            <p:nvPr/>
          </p:nvPicPr>
          <p:blipFill>
            <a:blip r:embed="rId15" cstate="print"/>
            <a:srcRect/>
            <a:stretch>
              <a:fillRect/>
            </a:stretch>
          </p:blipFill>
          <p:spPr bwMode="auto">
            <a:xfrm>
              <a:off x="5461684" y="1655180"/>
              <a:ext cx="1482233" cy="2280212"/>
            </a:xfrm>
            <a:prstGeom prst="rect">
              <a:avLst/>
            </a:prstGeom>
            <a:noFill/>
          </p:spPr>
        </p:pic>
      </p:grpSp>
      <p:sp>
        <p:nvSpPr>
          <p:cNvPr id="40" name="Title 1"/>
          <p:cNvSpPr txBox="1">
            <a:spLocks/>
          </p:cNvSpPr>
          <p:nvPr/>
        </p:nvSpPr>
        <p:spPr>
          <a:xfrm>
            <a:off x="815370" y="1000663"/>
            <a:ext cx="1748883" cy="460077"/>
          </a:xfrm>
          <a:prstGeom prst="rect">
            <a:avLst/>
          </a:prstGeom>
        </p:spPr>
        <p:txBody>
          <a:bodyPr vert="horz" lIns="0" tIns="0" rIns="0" bIns="0" rtlCol="0" anchor="t" anchorCtr="0">
            <a:noAutofit/>
          </a:bodyPr>
          <a:lstStyle/>
          <a:p>
            <a:pPr algn="ctr" defTabSz="1218459">
              <a:lnSpc>
                <a:spcPct val="90000"/>
              </a:lnSpc>
              <a:spcBef>
                <a:spcPct val="0"/>
              </a:spcBef>
              <a:defRPr/>
            </a:pPr>
            <a:r>
              <a:rPr lang="en-US" sz="1600" b="1" dirty="0" smtClean="0">
                <a:latin typeface="Arial" pitchFamily="34" charset="0"/>
                <a:ea typeface="+mj-ea"/>
                <a:cs typeface="Arial" pitchFamily="34" charset="0"/>
              </a:rPr>
              <a:t>PeopleSoft Campus Solution</a:t>
            </a:r>
            <a:endParaRPr lang="en-US" sz="1600" b="1" dirty="0">
              <a:latin typeface="Arial" pitchFamily="34" charset="0"/>
              <a:ea typeface="+mj-ea"/>
              <a:cs typeface="Arial" pitchFamily="34" charset="0"/>
            </a:endParaRPr>
          </a:p>
        </p:txBody>
      </p:sp>
      <p:sp>
        <p:nvSpPr>
          <p:cNvPr id="41" name="Title 1"/>
          <p:cNvSpPr txBox="1">
            <a:spLocks/>
          </p:cNvSpPr>
          <p:nvPr/>
        </p:nvSpPr>
        <p:spPr>
          <a:xfrm>
            <a:off x="4666268" y="1001428"/>
            <a:ext cx="2060582" cy="299053"/>
          </a:xfrm>
          <a:prstGeom prst="rect">
            <a:avLst/>
          </a:prstGeom>
        </p:spPr>
        <p:txBody>
          <a:bodyPr vert="horz" lIns="0" tIns="0" rIns="0" bIns="0" rtlCol="0" anchor="t" anchorCtr="0">
            <a:noAutofit/>
          </a:bodyPr>
          <a:lstStyle/>
          <a:p>
            <a:pPr algn="ctr" defTabSz="1218459">
              <a:lnSpc>
                <a:spcPct val="90000"/>
              </a:lnSpc>
              <a:spcBef>
                <a:spcPct val="0"/>
              </a:spcBef>
              <a:defRPr/>
            </a:pPr>
            <a:r>
              <a:rPr lang="en-US" sz="1600" b="1" dirty="0" smtClean="0">
                <a:latin typeface="Arial" pitchFamily="34" charset="0"/>
                <a:ea typeface="+mj-ea"/>
                <a:cs typeface="Arial" pitchFamily="34" charset="0"/>
              </a:rPr>
              <a:t>EBS Timecards, Expenses, Approvals</a:t>
            </a:r>
            <a:endParaRPr lang="en-US" sz="1600" b="1" dirty="0">
              <a:latin typeface="Arial" pitchFamily="34" charset="0"/>
              <a:ea typeface="+mj-ea"/>
              <a:cs typeface="Arial" pitchFamily="34" charset="0"/>
            </a:endParaRPr>
          </a:p>
        </p:txBody>
      </p:sp>
      <p:sp>
        <p:nvSpPr>
          <p:cNvPr id="42" name="Title 1"/>
          <p:cNvSpPr txBox="1">
            <a:spLocks/>
          </p:cNvSpPr>
          <p:nvPr/>
        </p:nvSpPr>
        <p:spPr>
          <a:xfrm>
            <a:off x="9136733" y="1081175"/>
            <a:ext cx="1300421" cy="322056"/>
          </a:xfrm>
          <a:prstGeom prst="rect">
            <a:avLst/>
          </a:prstGeom>
        </p:spPr>
        <p:txBody>
          <a:bodyPr vert="horz" lIns="0" tIns="0" rIns="0" bIns="0" rtlCol="0" anchor="t" anchorCtr="0">
            <a:noAutofit/>
          </a:bodyPr>
          <a:lstStyle/>
          <a:p>
            <a:pPr algn="ctr" defTabSz="1218459">
              <a:lnSpc>
                <a:spcPct val="90000"/>
              </a:lnSpc>
              <a:spcBef>
                <a:spcPct val="0"/>
              </a:spcBef>
              <a:defRPr/>
            </a:pPr>
            <a:r>
              <a:rPr lang="en-US" sz="1600" b="1" dirty="0" smtClean="0">
                <a:latin typeface="Arial" pitchFamily="34" charset="0"/>
                <a:ea typeface="+mj-ea"/>
                <a:cs typeface="Arial" pitchFamily="34" charset="0"/>
              </a:rPr>
              <a:t>EPM Mobile</a:t>
            </a:r>
            <a:endParaRPr lang="en-US" sz="1600" b="1" dirty="0">
              <a:latin typeface="Arial" pitchFamily="34" charset="0"/>
              <a:ea typeface="+mj-ea"/>
              <a:cs typeface="Arial" pitchFamily="34" charset="0"/>
            </a:endParaRPr>
          </a:p>
        </p:txBody>
      </p:sp>
      <p:sp>
        <p:nvSpPr>
          <p:cNvPr id="43" name="Title 1"/>
          <p:cNvSpPr txBox="1">
            <a:spLocks/>
          </p:cNvSpPr>
          <p:nvPr/>
        </p:nvSpPr>
        <p:spPr>
          <a:xfrm>
            <a:off x="915035" y="3818623"/>
            <a:ext cx="1300421" cy="586597"/>
          </a:xfrm>
          <a:prstGeom prst="rect">
            <a:avLst/>
          </a:prstGeom>
        </p:spPr>
        <p:txBody>
          <a:bodyPr vert="horz" lIns="0" tIns="0" rIns="0" bIns="0" rtlCol="0" anchor="t" anchorCtr="0">
            <a:noAutofit/>
          </a:bodyPr>
          <a:lstStyle/>
          <a:p>
            <a:pPr algn="ctr" defTabSz="1218459">
              <a:lnSpc>
                <a:spcPct val="90000"/>
              </a:lnSpc>
              <a:spcBef>
                <a:spcPct val="0"/>
              </a:spcBef>
              <a:defRPr/>
            </a:pPr>
            <a:r>
              <a:rPr lang="en-US" sz="1600" b="1" dirty="0" smtClean="0">
                <a:latin typeface="Arial" pitchFamily="34" charset="0"/>
                <a:ea typeface="+mj-ea"/>
                <a:cs typeface="Arial" pitchFamily="34" charset="0"/>
              </a:rPr>
              <a:t>Fusion TAP HCM</a:t>
            </a:r>
          </a:p>
        </p:txBody>
      </p:sp>
      <p:sp>
        <p:nvSpPr>
          <p:cNvPr id="44" name="Title 1"/>
          <p:cNvSpPr txBox="1">
            <a:spLocks/>
          </p:cNvSpPr>
          <p:nvPr/>
        </p:nvSpPr>
        <p:spPr>
          <a:xfrm>
            <a:off x="4916649" y="3770282"/>
            <a:ext cx="1534228" cy="703951"/>
          </a:xfrm>
          <a:prstGeom prst="rect">
            <a:avLst/>
          </a:prstGeom>
        </p:spPr>
        <p:txBody>
          <a:bodyPr vert="horz" lIns="0" tIns="0" rIns="0" bIns="0" rtlCol="0" anchor="t" anchorCtr="0">
            <a:noAutofit/>
          </a:bodyPr>
          <a:lstStyle/>
          <a:p>
            <a:pPr algn="ctr" defTabSz="1218459">
              <a:lnSpc>
                <a:spcPct val="90000"/>
              </a:lnSpc>
              <a:spcBef>
                <a:spcPct val="0"/>
              </a:spcBef>
              <a:defRPr/>
            </a:pPr>
            <a:r>
              <a:rPr lang="en-US" sz="1600" b="1" dirty="0" smtClean="0">
                <a:latin typeface="Arial" pitchFamily="34" charset="0"/>
                <a:ea typeface="+mj-ea"/>
                <a:cs typeface="Arial" pitchFamily="34" charset="0"/>
              </a:rPr>
              <a:t>Pillar Axiom Anywhere</a:t>
            </a:r>
            <a:endParaRPr lang="en-US" sz="1600" b="1" dirty="0">
              <a:latin typeface="Arial" pitchFamily="34" charset="0"/>
              <a:ea typeface="+mj-ea"/>
              <a:cs typeface="Arial" pitchFamily="34" charset="0"/>
            </a:endParaRPr>
          </a:p>
        </p:txBody>
      </p:sp>
      <p:sp>
        <p:nvSpPr>
          <p:cNvPr id="46" name="Title 1"/>
          <p:cNvSpPr txBox="1">
            <a:spLocks/>
          </p:cNvSpPr>
          <p:nvPr/>
        </p:nvSpPr>
        <p:spPr>
          <a:xfrm>
            <a:off x="9006421" y="3754942"/>
            <a:ext cx="1745043" cy="703951"/>
          </a:xfrm>
          <a:prstGeom prst="rect">
            <a:avLst/>
          </a:prstGeom>
        </p:spPr>
        <p:txBody>
          <a:bodyPr vert="horz" lIns="0" tIns="0" rIns="0" bIns="0" rtlCol="0" anchor="t" anchorCtr="0">
            <a:noAutofit/>
          </a:bodyPr>
          <a:lstStyle/>
          <a:p>
            <a:pPr algn="ctr" defTabSz="1218459">
              <a:lnSpc>
                <a:spcPct val="90000"/>
              </a:lnSpc>
              <a:spcBef>
                <a:spcPct val="0"/>
              </a:spcBef>
              <a:defRPr/>
            </a:pPr>
            <a:r>
              <a:rPr lang="en-US" sz="1600" b="1" dirty="0" smtClean="0">
                <a:latin typeface="Arial" pitchFamily="34" charset="0"/>
                <a:ea typeface="+mj-ea"/>
                <a:cs typeface="Arial" pitchFamily="34" charset="0"/>
              </a:rPr>
              <a:t>JD Edwards </a:t>
            </a:r>
            <a:r>
              <a:rPr lang="en-US" sz="1600" b="1" dirty="0" err="1" smtClean="0">
                <a:latin typeface="Arial" pitchFamily="34" charset="0"/>
                <a:ea typeface="+mj-ea"/>
                <a:cs typeface="Arial" pitchFamily="34" charset="0"/>
              </a:rPr>
              <a:t>EnterpriseOne</a:t>
            </a:r>
            <a:endParaRPr lang="en-US" sz="1600" b="1" dirty="0">
              <a:latin typeface="Arial" pitchFamily="34" charset="0"/>
              <a:ea typeface="+mj-ea"/>
              <a:cs typeface="Arial" pitchFamily="34" charset="0"/>
            </a:endParaRPr>
          </a:p>
        </p:txBody>
      </p:sp>
      <p:pic>
        <p:nvPicPr>
          <p:cNvPr id="49" name="Picture 48" descr="IPAD HORIZONTAL.png"/>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8548100" y="4317259"/>
            <a:ext cx="1929815" cy="1265249"/>
          </a:xfrm>
          <a:prstGeom prst="rect">
            <a:avLst/>
          </a:prstGeom>
          <a:effectLst>
            <a:outerShdw blurRad="50800" dist="38100" dir="2700000" algn="tl" rotWithShape="0">
              <a:prstClr val="black">
                <a:alpha val="40000"/>
              </a:prstClr>
            </a:outerShdw>
          </a:effectLst>
        </p:spPr>
      </p:pic>
      <p:pic>
        <p:nvPicPr>
          <p:cNvPr id="52" name="Picture 51"/>
          <p:cNvPicPr>
            <a:picLocks noChangeAspect="1"/>
          </p:cNvPicPr>
          <p:nvPr/>
        </p:nvPicPr>
        <p:blipFill>
          <a:blip r:embed="rId16" cstate="print"/>
          <a:stretch>
            <a:fillRect/>
          </a:stretch>
        </p:blipFill>
        <p:spPr>
          <a:xfrm>
            <a:off x="8827778" y="4437682"/>
            <a:ext cx="1376200" cy="1032150"/>
          </a:xfrm>
          <a:prstGeom prst="rect">
            <a:avLst/>
          </a:prstGeom>
        </p:spPr>
      </p:pic>
      <p:pic>
        <p:nvPicPr>
          <p:cNvPr id="53" name="Picture 52" descr="IPAD HORIZONTAL.png"/>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9100134" y="4869283"/>
            <a:ext cx="1929815" cy="1265249"/>
          </a:xfrm>
          <a:prstGeom prst="rect">
            <a:avLst/>
          </a:prstGeom>
          <a:effectLst>
            <a:outerShdw blurRad="50800" dist="38100" dir="2700000" algn="tl" rotWithShape="0">
              <a:prstClr val="black">
                <a:alpha val="40000"/>
              </a:prstClr>
            </a:outerShdw>
          </a:effectLst>
        </p:spPr>
      </p:pic>
      <p:pic>
        <p:nvPicPr>
          <p:cNvPr id="54" name="Picture 53"/>
          <p:cNvPicPr>
            <a:picLocks noChangeAspect="1"/>
          </p:cNvPicPr>
          <p:nvPr/>
        </p:nvPicPr>
        <p:blipFill>
          <a:blip r:embed="rId17" cstate="print"/>
          <a:stretch>
            <a:fillRect/>
          </a:stretch>
        </p:blipFill>
        <p:spPr>
          <a:xfrm>
            <a:off x="9396145" y="4988275"/>
            <a:ext cx="1385082" cy="1038812"/>
          </a:xfrm>
          <a:prstGeom prst="rect">
            <a:avLst/>
          </a:prstGeom>
        </p:spPr>
      </p:pic>
      <p:pic>
        <p:nvPicPr>
          <p:cNvPr id="55" name="Picture 54"/>
          <p:cNvPicPr>
            <a:picLocks noChangeAspect="1"/>
          </p:cNvPicPr>
          <p:nvPr/>
        </p:nvPicPr>
        <p:blipFill>
          <a:blip r:embed="rId18" cstate="print"/>
          <a:stretch>
            <a:fillRect/>
          </a:stretch>
        </p:blipFill>
        <p:spPr>
          <a:xfrm>
            <a:off x="4355466" y="1438458"/>
            <a:ext cx="1239393" cy="2199922"/>
          </a:xfrm>
          <a:prstGeom prst="rect">
            <a:avLst/>
          </a:prstGeom>
        </p:spPr>
      </p:pic>
      <p:pic>
        <p:nvPicPr>
          <p:cNvPr id="57" name="Picture 56"/>
          <p:cNvPicPr>
            <a:picLocks noChangeAspect="1"/>
          </p:cNvPicPr>
          <p:nvPr/>
        </p:nvPicPr>
        <p:blipFill>
          <a:blip r:embed="rId19" cstate="print"/>
          <a:stretch>
            <a:fillRect/>
          </a:stretch>
        </p:blipFill>
        <p:spPr>
          <a:xfrm>
            <a:off x="5678708" y="1447340"/>
            <a:ext cx="1239394" cy="2199924"/>
          </a:xfrm>
          <a:prstGeom prst="rect">
            <a:avLst/>
          </a:prstGeom>
        </p:spPr>
      </p:pic>
      <p:sp>
        <p:nvSpPr>
          <p:cNvPr id="20" name="Title 19"/>
          <p:cNvSpPr>
            <a:spLocks noGrp="1"/>
          </p:cNvSpPr>
          <p:nvPr>
            <p:ph type="title"/>
          </p:nvPr>
        </p:nvSpPr>
        <p:spPr>
          <a:xfrm>
            <a:off x="531812" y="406399"/>
            <a:ext cx="11125200" cy="532933"/>
          </a:xfrm>
        </p:spPr>
        <p:txBody>
          <a:bodyPr/>
          <a:lstStyle/>
          <a:p>
            <a:r>
              <a:rPr lang="en-US" dirty="0" smtClean="0"/>
              <a:t>Oracle MAF based Oracle Mobile Apps – a Sampling</a:t>
            </a:r>
            <a:endParaRPr lang="en-US" dirty="0"/>
          </a:p>
        </p:txBody>
      </p:sp>
    </p:spTree>
    <p:extLst>
      <p:ext uri="{BB962C8B-B14F-4D97-AF65-F5344CB8AC3E}">
        <p14:creationId xmlns:p14="http://schemas.microsoft.com/office/powerpoint/2010/main" val="1609152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smtClean="0"/>
              <a:t>Mobile Applications Built and Customizable with MAF</a:t>
            </a:r>
            <a:endParaRPr lang="en-US" dirty="0"/>
          </a:p>
        </p:txBody>
      </p:sp>
      <p:sp>
        <p:nvSpPr>
          <p:cNvPr id="4098" name="Title 1"/>
          <p:cNvSpPr>
            <a:spLocks noGrp="1"/>
          </p:cNvSpPr>
          <p:nvPr>
            <p:ph type="title"/>
          </p:nvPr>
        </p:nvSpPr>
        <p:spPr/>
        <p:txBody>
          <a:bodyPr/>
          <a:lstStyle/>
          <a:p>
            <a:r>
              <a:rPr lang="en-US" dirty="0" smtClean="0"/>
              <a:t>JDE Enterprise One</a:t>
            </a:r>
          </a:p>
        </p:txBody>
      </p:sp>
      <p:sp>
        <p:nvSpPr>
          <p:cNvPr id="11" name="Content Placeholder 24"/>
          <p:cNvSpPr txBox="1">
            <a:spLocks/>
          </p:cNvSpPr>
          <p:nvPr/>
        </p:nvSpPr>
        <p:spPr>
          <a:xfrm>
            <a:off x="854766" y="1857202"/>
            <a:ext cx="7176052" cy="1351722"/>
          </a:xfrm>
          <a:prstGeom prst="rect">
            <a:avLst/>
          </a:prstGeom>
        </p:spPr>
        <p:txBody>
          <a:bodyPr vert="horz" lIns="0" tIns="0" rIns="0" bIns="0" rtlCol="0" anchor="t" anchorCtr="0">
            <a:noAutofit/>
          </a:bodyPr>
          <a:lstStyle/>
          <a:p>
            <a:pPr marL="236433" indent="-204698" defTabSz="1218459">
              <a:spcAft>
                <a:spcPts val="800"/>
              </a:spcAft>
              <a:buSzPct val="85000"/>
              <a:buFont typeface="Wingdings" pitchFamily="2" charset="2"/>
              <a:buChar char="§"/>
            </a:pPr>
            <a:r>
              <a:rPr lang="en-US" sz="2400" dirty="0" smtClean="0">
                <a:ea typeface="ＭＳ Ｐゴシック" pitchFamily="34" charset="-128"/>
                <a:cs typeface="Arial" pitchFamily="34" charset="0"/>
              </a:rPr>
              <a:t>Download Mobile Application Archive Files (.</a:t>
            </a:r>
            <a:r>
              <a:rPr lang="en-US" sz="2400" dirty="0" err="1" smtClean="0">
                <a:ea typeface="ＭＳ Ｐゴシック" pitchFamily="34" charset="-128"/>
                <a:cs typeface="Arial" pitchFamily="34" charset="0"/>
              </a:rPr>
              <a:t>maa</a:t>
            </a:r>
            <a:r>
              <a:rPr lang="en-US" sz="2400" dirty="0" smtClean="0">
                <a:ea typeface="ＭＳ Ｐゴシック" pitchFamily="34" charset="-128"/>
                <a:cs typeface="Arial" pitchFamily="34" charset="0"/>
              </a:rPr>
              <a:t>)</a:t>
            </a:r>
          </a:p>
          <a:p>
            <a:pPr marL="236433" indent="-204698" defTabSz="1218459">
              <a:spcAft>
                <a:spcPts val="800"/>
              </a:spcAft>
              <a:buSzPct val="85000"/>
              <a:buFont typeface="Wingdings" pitchFamily="2" charset="2"/>
              <a:buChar char="§"/>
            </a:pPr>
            <a:r>
              <a:rPr lang="en-US" sz="2400" dirty="0" smtClean="0">
                <a:ea typeface="ＭＳ Ｐゴシック" pitchFamily="34" charset="-128"/>
                <a:cs typeface="Arial" pitchFamily="34" charset="0"/>
              </a:rPr>
              <a:t>Generate New App based on .</a:t>
            </a:r>
            <a:r>
              <a:rPr lang="en-US" sz="2400" dirty="0" err="1" smtClean="0">
                <a:ea typeface="ＭＳ Ｐゴシック" pitchFamily="34" charset="-128"/>
                <a:cs typeface="Arial" pitchFamily="34" charset="0"/>
              </a:rPr>
              <a:t>maa</a:t>
            </a:r>
            <a:r>
              <a:rPr lang="en-US" sz="2400" dirty="0" smtClean="0">
                <a:ea typeface="ＭＳ Ｐゴシック" pitchFamily="34" charset="-128"/>
                <a:cs typeface="Arial" pitchFamily="34" charset="0"/>
              </a:rPr>
              <a:t> </a:t>
            </a:r>
          </a:p>
          <a:p>
            <a:pPr marL="236433" indent="-204698" defTabSz="1218459">
              <a:spcAft>
                <a:spcPts val="800"/>
              </a:spcAft>
              <a:buSzPct val="85000"/>
              <a:buFont typeface="Wingdings" pitchFamily="2" charset="2"/>
              <a:buChar char="§"/>
            </a:pPr>
            <a:r>
              <a:rPr lang="en-US" sz="2400" dirty="0" smtClean="0">
                <a:ea typeface="ＭＳ Ｐゴシック" pitchFamily="34" charset="-128"/>
                <a:cs typeface="Arial" pitchFamily="34" charset="0"/>
              </a:rPr>
              <a:t>18 extensible apps announced 3 weeks ago w/ more to come</a:t>
            </a:r>
          </a:p>
        </p:txBody>
      </p:sp>
      <p:sp>
        <p:nvSpPr>
          <p:cNvPr id="8" name="Title 1"/>
          <p:cNvSpPr txBox="1">
            <a:spLocks/>
          </p:cNvSpPr>
          <p:nvPr/>
        </p:nvSpPr>
        <p:spPr>
          <a:xfrm>
            <a:off x="8936847" y="1061446"/>
            <a:ext cx="1745043" cy="703951"/>
          </a:xfrm>
          <a:prstGeom prst="rect">
            <a:avLst/>
          </a:prstGeom>
        </p:spPr>
        <p:txBody>
          <a:bodyPr vert="horz" lIns="0" tIns="0" rIns="0" bIns="0" rtlCol="0" anchor="t" anchorCtr="0">
            <a:noAutofit/>
          </a:bodyPr>
          <a:lstStyle/>
          <a:p>
            <a:pPr algn="ctr" defTabSz="1218459">
              <a:lnSpc>
                <a:spcPct val="90000"/>
              </a:lnSpc>
              <a:spcBef>
                <a:spcPct val="0"/>
              </a:spcBef>
              <a:defRPr/>
            </a:pPr>
            <a:r>
              <a:rPr lang="en-US" sz="1600" b="1" dirty="0" smtClean="0">
                <a:latin typeface="Arial" pitchFamily="34" charset="0"/>
                <a:ea typeface="+mj-ea"/>
                <a:cs typeface="Arial" pitchFamily="34" charset="0"/>
              </a:rPr>
              <a:t>JD Edwards </a:t>
            </a:r>
            <a:r>
              <a:rPr lang="en-US" sz="1600" b="1" dirty="0" err="1" smtClean="0">
                <a:latin typeface="Arial" pitchFamily="34" charset="0"/>
                <a:ea typeface="+mj-ea"/>
                <a:cs typeface="Arial" pitchFamily="34" charset="0"/>
              </a:rPr>
              <a:t>EnterpriseOne</a:t>
            </a:r>
            <a:endParaRPr lang="en-US" sz="1600" b="1" dirty="0">
              <a:latin typeface="Arial" pitchFamily="34" charset="0"/>
              <a:ea typeface="+mj-ea"/>
              <a:cs typeface="Arial" pitchFamily="34" charset="0"/>
            </a:endParaRPr>
          </a:p>
        </p:txBody>
      </p:sp>
      <p:pic>
        <p:nvPicPr>
          <p:cNvPr id="9" name="Picture 8" descr="IPAD HORIZONTAL.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478526" y="1623763"/>
            <a:ext cx="1929815" cy="1265249"/>
          </a:xfrm>
          <a:prstGeom prst="rect">
            <a:avLst/>
          </a:prstGeom>
          <a:effectLst>
            <a:outerShdw blurRad="50800" dist="38100" dir="2700000" algn="tl" rotWithShape="0">
              <a:prstClr val="black">
                <a:alpha val="40000"/>
              </a:prstClr>
            </a:outerShdw>
          </a:effectLst>
        </p:spPr>
      </p:pic>
      <p:pic>
        <p:nvPicPr>
          <p:cNvPr id="10" name="Picture 9"/>
          <p:cNvPicPr>
            <a:picLocks noChangeAspect="1"/>
          </p:cNvPicPr>
          <p:nvPr/>
        </p:nvPicPr>
        <p:blipFill>
          <a:blip r:embed="rId4" cstate="print"/>
          <a:stretch>
            <a:fillRect/>
          </a:stretch>
        </p:blipFill>
        <p:spPr>
          <a:xfrm>
            <a:off x="8758204" y="1744186"/>
            <a:ext cx="1376200" cy="1032150"/>
          </a:xfrm>
          <a:prstGeom prst="rect">
            <a:avLst/>
          </a:prstGeom>
        </p:spPr>
      </p:pic>
      <p:pic>
        <p:nvPicPr>
          <p:cNvPr id="12" name="Picture 11" descr="IPAD HORIZONTAL.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030560" y="2175787"/>
            <a:ext cx="1929815" cy="1265249"/>
          </a:xfrm>
          <a:prstGeom prst="rect">
            <a:avLst/>
          </a:prstGeom>
          <a:effectLst>
            <a:outerShdw blurRad="50800" dist="38100" dir="2700000" algn="tl" rotWithShape="0">
              <a:prstClr val="black">
                <a:alpha val="40000"/>
              </a:prstClr>
            </a:outerShdw>
          </a:effectLst>
        </p:spPr>
      </p:pic>
      <p:pic>
        <p:nvPicPr>
          <p:cNvPr id="13" name="Picture 12"/>
          <p:cNvPicPr>
            <a:picLocks noChangeAspect="1"/>
          </p:cNvPicPr>
          <p:nvPr/>
        </p:nvPicPr>
        <p:blipFill>
          <a:blip r:embed="rId5" cstate="print"/>
          <a:stretch>
            <a:fillRect/>
          </a:stretch>
        </p:blipFill>
        <p:spPr>
          <a:xfrm>
            <a:off x="9326571" y="2294779"/>
            <a:ext cx="1385082" cy="1038812"/>
          </a:xfrm>
          <a:prstGeom prst="rect">
            <a:avLst/>
          </a:prstGeom>
        </p:spPr>
      </p:pic>
      <p:sp>
        <p:nvSpPr>
          <p:cNvPr id="14" name="Text Placeholder 1"/>
          <p:cNvSpPr txBox="1">
            <a:spLocks/>
          </p:cNvSpPr>
          <p:nvPr/>
        </p:nvSpPr>
        <p:spPr>
          <a:xfrm>
            <a:off x="535129" y="4123804"/>
            <a:ext cx="11125198" cy="343299"/>
          </a:xfrm>
          <a:prstGeom prst="rect">
            <a:avLst/>
          </a:prstGeom>
        </p:spPr>
        <p:txBody>
          <a:bodyPr vert="horz" lIns="0" tIns="0" rIns="0" bIns="0" rtlCol="0">
            <a:noAutofit/>
          </a:bodyPr>
          <a:lstStyle/>
          <a:p>
            <a:pPr marL="1588" marR="0" lvl="0" indent="0" algn="l" defTabSz="914400" rtl="0" eaLnBrk="1" fontAlgn="auto" latinLnBrk="0" hangingPunct="1">
              <a:lnSpc>
                <a:spcPct val="90000"/>
              </a:lnSpc>
              <a:spcBef>
                <a:spcPts val="0"/>
              </a:spcBef>
              <a:spcAft>
                <a:spcPts val="0"/>
              </a:spcAft>
              <a:buClr>
                <a:schemeClr val="tx1">
                  <a:lumMod val="60000"/>
                  <a:lumOff val="40000"/>
                </a:schemeClr>
              </a:buClr>
              <a:buSzTx/>
              <a:buFontTx/>
              <a:buNone/>
              <a:tabLst/>
              <a:defRPr/>
            </a:pPr>
            <a:r>
              <a:rPr kumimoji="0" lang="en-US" sz="2400" b="1" i="0" u="none" strike="noStrike" kern="1200" cap="none" spc="0" normalizeH="0" baseline="0" noProof="0" dirty="0" smtClean="0">
                <a:ln>
                  <a:noFill/>
                </a:ln>
                <a:solidFill>
                  <a:schemeClr val="tx1"/>
                </a:solidFill>
                <a:effectLst/>
                <a:uLnTx/>
                <a:uFillTx/>
                <a:latin typeface="+mn-lt"/>
                <a:ea typeface="+mn-ea"/>
                <a:cs typeface="+mn-cs"/>
              </a:rPr>
              <a:t>Mobile Applications Built and Customizable with MAF</a:t>
            </a:r>
            <a:endParaRPr kumimoji="0" lang="en-US" sz="2400" b="1" i="0" u="none" strike="noStrike" kern="1200" cap="none" spc="0" normalizeH="0" baseline="0" noProof="0" dirty="0">
              <a:ln>
                <a:noFill/>
              </a:ln>
              <a:solidFill>
                <a:schemeClr val="tx1"/>
              </a:solidFill>
              <a:effectLst/>
              <a:uLnTx/>
              <a:uFillTx/>
              <a:latin typeface="+mn-lt"/>
              <a:ea typeface="+mn-ea"/>
              <a:cs typeface="+mn-cs"/>
            </a:endParaRPr>
          </a:p>
        </p:txBody>
      </p:sp>
      <p:sp>
        <p:nvSpPr>
          <p:cNvPr id="15" name="Title 1"/>
          <p:cNvSpPr txBox="1">
            <a:spLocks/>
          </p:cNvSpPr>
          <p:nvPr/>
        </p:nvSpPr>
        <p:spPr>
          <a:xfrm>
            <a:off x="535127" y="3156463"/>
            <a:ext cx="11125200" cy="889000"/>
          </a:xfrm>
          <a:prstGeom prst="rect">
            <a:avLst/>
          </a:prstGeom>
        </p:spPr>
        <p:txBody>
          <a:bodyPr vert="horz" lIns="0" tIns="0" rIns="0" bIns="0" rtlCol="0" anchor="b">
            <a:noAutofit/>
          </a:body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3600" b="0" i="0" u="none" strike="noStrike" kern="1200" cap="none" spc="0" normalizeH="0" baseline="0" noProof="0" dirty="0" err="1" smtClean="0">
                <a:ln>
                  <a:noFill/>
                </a:ln>
                <a:solidFill>
                  <a:schemeClr val="tx1"/>
                </a:solidFill>
                <a:effectLst/>
                <a:uLnTx/>
                <a:uFillTx/>
                <a:latin typeface="+mj-lt"/>
                <a:ea typeface="+mj-ea"/>
                <a:cs typeface="+mj-cs"/>
              </a:rPr>
              <a:t>Peoplesoft</a:t>
            </a:r>
            <a:r>
              <a:rPr kumimoji="0" lang="en-US" sz="3600" b="0" i="0" u="none" strike="noStrike" kern="1200" cap="none" spc="0" normalizeH="0" baseline="0" noProof="0" dirty="0" smtClean="0">
                <a:ln>
                  <a:noFill/>
                </a:ln>
                <a:solidFill>
                  <a:schemeClr val="tx1"/>
                </a:solidFill>
                <a:effectLst/>
                <a:uLnTx/>
                <a:uFillTx/>
                <a:latin typeface="+mj-lt"/>
                <a:ea typeface="+mj-ea"/>
                <a:cs typeface="+mj-cs"/>
              </a:rPr>
              <a:t>,</a:t>
            </a:r>
            <a:r>
              <a:rPr kumimoji="0" lang="en-US" sz="3600" b="0" i="0" u="none" strike="noStrike" kern="1200" cap="none" spc="0" normalizeH="0" noProof="0" dirty="0" smtClean="0">
                <a:ln>
                  <a:noFill/>
                </a:ln>
                <a:solidFill>
                  <a:schemeClr val="tx1"/>
                </a:solidFill>
                <a:effectLst/>
                <a:uLnTx/>
                <a:uFillTx/>
                <a:latin typeface="+mj-lt"/>
                <a:ea typeface="+mj-ea"/>
                <a:cs typeface="+mj-cs"/>
              </a:rPr>
              <a:t> </a:t>
            </a:r>
            <a:r>
              <a:rPr kumimoji="0" lang="en-US" sz="3600" b="0" i="0" u="none" strike="noStrike" kern="1200" cap="none" spc="0" normalizeH="0" baseline="0" noProof="0" dirty="0" smtClean="0">
                <a:ln>
                  <a:noFill/>
                </a:ln>
                <a:solidFill>
                  <a:schemeClr val="tx1"/>
                </a:solidFill>
                <a:effectLst/>
                <a:uLnTx/>
                <a:uFillTx/>
                <a:latin typeface="+mj-lt"/>
                <a:ea typeface="+mj-ea"/>
                <a:cs typeface="+mj-cs"/>
              </a:rPr>
              <a:t>E-Business</a:t>
            </a:r>
            <a:r>
              <a:rPr kumimoji="0" lang="en-US" sz="3600" b="0" i="0" u="none" strike="noStrike" kern="1200" cap="none" spc="0" normalizeH="0" noProof="0" dirty="0" smtClean="0">
                <a:ln>
                  <a:noFill/>
                </a:ln>
                <a:solidFill>
                  <a:schemeClr val="tx1"/>
                </a:solidFill>
                <a:effectLst/>
                <a:uLnTx/>
                <a:uFillTx/>
                <a:latin typeface="+mj-lt"/>
                <a:ea typeface="+mj-ea"/>
                <a:cs typeface="+mj-cs"/>
              </a:rPr>
              <a:t> Suite</a:t>
            </a:r>
            <a:endParaRPr kumimoji="0" lang="en-US" sz="3600" b="0" i="0" u="none" strike="noStrike" kern="1200" cap="none" spc="0" normalizeH="0" baseline="0" noProof="0" dirty="0" smtClean="0">
              <a:ln>
                <a:noFill/>
              </a:ln>
              <a:solidFill>
                <a:schemeClr val="tx1"/>
              </a:solidFill>
              <a:effectLst/>
              <a:uLnTx/>
              <a:uFillTx/>
              <a:latin typeface="+mj-lt"/>
              <a:ea typeface="+mj-ea"/>
              <a:cs typeface="+mj-cs"/>
            </a:endParaRPr>
          </a:p>
        </p:txBody>
      </p:sp>
      <p:sp>
        <p:nvSpPr>
          <p:cNvPr id="16" name="Content Placeholder 24"/>
          <p:cNvSpPr txBox="1">
            <a:spLocks/>
          </p:cNvSpPr>
          <p:nvPr/>
        </p:nvSpPr>
        <p:spPr>
          <a:xfrm>
            <a:off x="858081" y="4429781"/>
            <a:ext cx="7176052" cy="1746004"/>
          </a:xfrm>
          <a:prstGeom prst="rect">
            <a:avLst/>
          </a:prstGeom>
        </p:spPr>
        <p:txBody>
          <a:bodyPr vert="horz" lIns="0" tIns="0" rIns="0" bIns="0" rtlCol="0" anchor="t" anchorCtr="0">
            <a:noAutofit/>
          </a:bodyPr>
          <a:lstStyle/>
          <a:p>
            <a:pPr marL="236433" indent="-204698" defTabSz="1218459">
              <a:spcAft>
                <a:spcPts val="800"/>
              </a:spcAft>
              <a:buSzPct val="85000"/>
              <a:buFont typeface="Wingdings" pitchFamily="2" charset="2"/>
              <a:buChar char="§"/>
            </a:pPr>
            <a:r>
              <a:rPr lang="en-US" sz="2400" dirty="0" smtClean="0">
                <a:ea typeface="ＭＳ Ｐゴシック" pitchFamily="34" charset="-128"/>
                <a:cs typeface="Arial" pitchFamily="34" charset="0"/>
              </a:rPr>
              <a:t>Announced a dozen new MAF Apps at OOW</a:t>
            </a:r>
          </a:p>
          <a:p>
            <a:pPr marL="236433" indent="-204698" defTabSz="1218459">
              <a:spcAft>
                <a:spcPts val="800"/>
              </a:spcAft>
              <a:buSzPct val="85000"/>
              <a:buFont typeface="Wingdings" pitchFamily="2" charset="2"/>
              <a:buChar char="§"/>
            </a:pPr>
            <a:r>
              <a:rPr lang="en-US" sz="2400" dirty="0" smtClean="0">
                <a:ea typeface="ＭＳ Ｐゴシック" pitchFamily="34" charset="-128"/>
                <a:cs typeface="Arial" pitchFamily="34" charset="0"/>
              </a:rPr>
              <a:t>Decomposition during Design Process lends itself to customization</a:t>
            </a:r>
          </a:p>
          <a:p>
            <a:pPr marL="236433" indent="-204698" defTabSz="1218459">
              <a:spcAft>
                <a:spcPts val="800"/>
              </a:spcAft>
              <a:buSzPct val="85000"/>
              <a:buFont typeface="Wingdings" pitchFamily="2" charset="2"/>
              <a:buChar char="§"/>
            </a:pPr>
            <a:r>
              <a:rPr lang="en-US" sz="2400" dirty="0" smtClean="0">
                <a:ea typeface="ＭＳ Ｐゴシック" pitchFamily="34" charset="-128"/>
                <a:cs typeface="Arial" pitchFamily="34" charset="0"/>
              </a:rPr>
              <a:t>Customization docs being built now</a:t>
            </a:r>
          </a:p>
        </p:txBody>
      </p:sp>
      <p:sp>
        <p:nvSpPr>
          <p:cNvPr id="17" name="Title 1"/>
          <p:cNvSpPr txBox="1">
            <a:spLocks/>
          </p:cNvSpPr>
          <p:nvPr/>
        </p:nvSpPr>
        <p:spPr>
          <a:xfrm>
            <a:off x="9191048" y="3550663"/>
            <a:ext cx="1879202" cy="299053"/>
          </a:xfrm>
          <a:prstGeom prst="rect">
            <a:avLst/>
          </a:prstGeom>
        </p:spPr>
        <p:txBody>
          <a:bodyPr vert="horz" lIns="0" tIns="0" rIns="0" bIns="0" rtlCol="0" anchor="t" anchorCtr="0">
            <a:noAutofit/>
          </a:bodyPr>
          <a:lstStyle/>
          <a:p>
            <a:pPr algn="ctr" defTabSz="1218459">
              <a:lnSpc>
                <a:spcPct val="90000"/>
              </a:lnSpc>
              <a:spcBef>
                <a:spcPct val="0"/>
              </a:spcBef>
              <a:defRPr/>
            </a:pPr>
            <a:r>
              <a:rPr lang="en-US" sz="1600" b="1" dirty="0" smtClean="0">
                <a:latin typeface="Arial" pitchFamily="34" charset="0"/>
                <a:ea typeface="+mj-ea"/>
                <a:cs typeface="Arial" pitchFamily="34" charset="0"/>
              </a:rPr>
              <a:t>EBS Timecards</a:t>
            </a:r>
            <a:endParaRPr lang="en-US" sz="1600" b="1" dirty="0">
              <a:latin typeface="Arial" pitchFamily="34" charset="0"/>
              <a:ea typeface="+mj-ea"/>
              <a:cs typeface="Arial" pitchFamily="34" charset="0"/>
            </a:endParaRPr>
          </a:p>
        </p:txBody>
      </p:sp>
      <p:pic>
        <p:nvPicPr>
          <p:cNvPr id="18" name="Picture 17"/>
          <p:cNvPicPr>
            <a:picLocks noChangeAspect="1"/>
          </p:cNvPicPr>
          <p:nvPr/>
        </p:nvPicPr>
        <p:blipFill>
          <a:blip r:embed="rId6" cstate="print"/>
          <a:stretch>
            <a:fillRect/>
          </a:stretch>
        </p:blipFill>
        <p:spPr>
          <a:xfrm>
            <a:off x="8698866" y="3827434"/>
            <a:ext cx="1239393" cy="2199922"/>
          </a:xfrm>
          <a:prstGeom prst="rect">
            <a:avLst/>
          </a:prstGeom>
        </p:spPr>
      </p:pic>
      <p:pic>
        <p:nvPicPr>
          <p:cNvPr id="19" name="Picture 18"/>
          <p:cNvPicPr>
            <a:picLocks noChangeAspect="1"/>
          </p:cNvPicPr>
          <p:nvPr/>
        </p:nvPicPr>
        <p:blipFill>
          <a:blip r:embed="rId7" cstate="print"/>
          <a:stretch>
            <a:fillRect/>
          </a:stretch>
        </p:blipFill>
        <p:spPr>
          <a:xfrm>
            <a:off x="10022108" y="3836316"/>
            <a:ext cx="1239394" cy="2199924"/>
          </a:xfrm>
          <a:prstGeom prst="rect">
            <a:avLst/>
          </a:prstGeom>
        </p:spPr>
      </p:pic>
    </p:spTree>
    <p:extLst>
      <p:ext uri="{BB962C8B-B14F-4D97-AF65-F5344CB8AC3E}">
        <p14:creationId xmlns:p14="http://schemas.microsoft.com/office/powerpoint/2010/main" val="9771508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itle 1"/>
          <p:cNvSpPr txBox="1">
            <a:spLocks/>
          </p:cNvSpPr>
          <p:nvPr/>
        </p:nvSpPr>
        <p:spPr>
          <a:xfrm>
            <a:off x="815370" y="1000663"/>
            <a:ext cx="1748883" cy="460077"/>
          </a:xfrm>
          <a:prstGeom prst="rect">
            <a:avLst/>
          </a:prstGeom>
        </p:spPr>
        <p:txBody>
          <a:bodyPr vert="horz" lIns="0" tIns="0" rIns="0" bIns="0" rtlCol="0" anchor="t" anchorCtr="0">
            <a:noAutofit/>
          </a:bodyPr>
          <a:lstStyle/>
          <a:p>
            <a:pPr algn="ctr" defTabSz="1218459">
              <a:lnSpc>
                <a:spcPct val="90000"/>
              </a:lnSpc>
              <a:spcBef>
                <a:spcPct val="0"/>
              </a:spcBef>
              <a:defRPr/>
            </a:pPr>
            <a:r>
              <a:rPr lang="en-US" sz="1600" b="1" dirty="0" smtClean="0">
                <a:latin typeface="Arial" pitchFamily="34" charset="0"/>
                <a:ea typeface="+mj-ea"/>
                <a:cs typeface="Arial" pitchFamily="34" charset="0"/>
              </a:rPr>
              <a:t>EBS Mobile Field Service</a:t>
            </a:r>
            <a:endParaRPr lang="en-US" sz="1600" b="1" dirty="0">
              <a:latin typeface="Arial" pitchFamily="34" charset="0"/>
              <a:ea typeface="+mj-ea"/>
              <a:cs typeface="Arial" pitchFamily="34" charset="0"/>
            </a:endParaRPr>
          </a:p>
        </p:txBody>
      </p:sp>
      <p:sp>
        <p:nvSpPr>
          <p:cNvPr id="41" name="Title 1"/>
          <p:cNvSpPr txBox="1">
            <a:spLocks/>
          </p:cNvSpPr>
          <p:nvPr/>
        </p:nvSpPr>
        <p:spPr>
          <a:xfrm>
            <a:off x="4847648" y="1001428"/>
            <a:ext cx="1879202" cy="299053"/>
          </a:xfrm>
          <a:prstGeom prst="rect">
            <a:avLst/>
          </a:prstGeom>
        </p:spPr>
        <p:txBody>
          <a:bodyPr vert="horz" lIns="0" tIns="0" rIns="0" bIns="0" rtlCol="0" anchor="t" anchorCtr="0">
            <a:noAutofit/>
          </a:bodyPr>
          <a:lstStyle/>
          <a:p>
            <a:pPr algn="ctr" defTabSz="1218459">
              <a:lnSpc>
                <a:spcPct val="90000"/>
              </a:lnSpc>
              <a:spcBef>
                <a:spcPct val="0"/>
              </a:spcBef>
              <a:defRPr/>
            </a:pPr>
            <a:r>
              <a:rPr lang="en-US" sz="1600" b="1" dirty="0" smtClean="0">
                <a:latin typeface="Arial" pitchFamily="34" charset="0"/>
                <a:ea typeface="+mj-ea"/>
                <a:cs typeface="Arial" pitchFamily="34" charset="0"/>
              </a:rPr>
              <a:t>Mobile Business Intelligence</a:t>
            </a:r>
            <a:endParaRPr lang="en-US" sz="1600" b="1" dirty="0">
              <a:latin typeface="Arial" pitchFamily="34" charset="0"/>
              <a:ea typeface="+mj-ea"/>
              <a:cs typeface="Arial" pitchFamily="34" charset="0"/>
            </a:endParaRPr>
          </a:p>
        </p:txBody>
      </p:sp>
      <p:sp>
        <p:nvSpPr>
          <p:cNvPr id="42" name="Title 1"/>
          <p:cNvSpPr txBox="1">
            <a:spLocks/>
          </p:cNvSpPr>
          <p:nvPr/>
        </p:nvSpPr>
        <p:spPr>
          <a:xfrm>
            <a:off x="9136733" y="939770"/>
            <a:ext cx="1300421" cy="322056"/>
          </a:xfrm>
          <a:prstGeom prst="rect">
            <a:avLst/>
          </a:prstGeom>
        </p:spPr>
        <p:txBody>
          <a:bodyPr vert="horz" lIns="0" tIns="0" rIns="0" bIns="0" rtlCol="0" anchor="t" anchorCtr="0">
            <a:noAutofit/>
          </a:bodyPr>
          <a:lstStyle/>
          <a:p>
            <a:pPr algn="ctr" defTabSz="1218459">
              <a:lnSpc>
                <a:spcPct val="90000"/>
              </a:lnSpc>
              <a:spcBef>
                <a:spcPct val="0"/>
              </a:spcBef>
              <a:defRPr/>
            </a:pPr>
            <a:r>
              <a:rPr lang="en-US" sz="1600" b="1" dirty="0" err="1" smtClean="0">
                <a:latin typeface="Arial" pitchFamily="34" charset="0"/>
                <a:ea typeface="+mj-ea"/>
                <a:cs typeface="Arial" pitchFamily="34" charset="0"/>
              </a:rPr>
              <a:t>WebCenter</a:t>
            </a:r>
            <a:r>
              <a:rPr lang="en-US" sz="1600" b="1" dirty="0" smtClean="0">
                <a:latin typeface="Arial" pitchFamily="34" charset="0"/>
                <a:ea typeface="+mj-ea"/>
                <a:cs typeface="Arial" pitchFamily="34" charset="0"/>
              </a:rPr>
              <a:t> Content</a:t>
            </a:r>
            <a:endParaRPr lang="en-US" sz="1600" b="1" dirty="0">
              <a:latin typeface="Arial" pitchFamily="34" charset="0"/>
              <a:ea typeface="+mj-ea"/>
              <a:cs typeface="Arial" pitchFamily="34" charset="0"/>
            </a:endParaRPr>
          </a:p>
        </p:txBody>
      </p:sp>
      <p:sp>
        <p:nvSpPr>
          <p:cNvPr id="43" name="Title 1"/>
          <p:cNvSpPr txBox="1">
            <a:spLocks/>
          </p:cNvSpPr>
          <p:nvPr/>
        </p:nvSpPr>
        <p:spPr>
          <a:xfrm>
            <a:off x="1382168" y="3818623"/>
            <a:ext cx="1394532" cy="586597"/>
          </a:xfrm>
          <a:prstGeom prst="rect">
            <a:avLst/>
          </a:prstGeom>
        </p:spPr>
        <p:txBody>
          <a:bodyPr vert="horz" lIns="0" tIns="0" rIns="0" bIns="0" rtlCol="0" anchor="t" anchorCtr="0">
            <a:noAutofit/>
          </a:bodyPr>
          <a:lstStyle/>
          <a:p>
            <a:pPr algn="ctr" defTabSz="1218459">
              <a:lnSpc>
                <a:spcPct val="90000"/>
              </a:lnSpc>
              <a:spcBef>
                <a:spcPct val="0"/>
              </a:spcBef>
              <a:defRPr/>
            </a:pPr>
            <a:r>
              <a:rPr lang="en-US" sz="1600" b="1" dirty="0" smtClean="0">
                <a:latin typeface="Arial" pitchFamily="34" charset="0"/>
                <a:ea typeface="+mj-ea"/>
                <a:cs typeface="Arial" pitchFamily="34" charset="0"/>
              </a:rPr>
              <a:t>EM Mobile Cloud Control</a:t>
            </a:r>
          </a:p>
        </p:txBody>
      </p:sp>
      <p:sp>
        <p:nvSpPr>
          <p:cNvPr id="44" name="Title 1"/>
          <p:cNvSpPr txBox="1">
            <a:spLocks/>
          </p:cNvSpPr>
          <p:nvPr/>
        </p:nvSpPr>
        <p:spPr>
          <a:xfrm>
            <a:off x="4916649" y="3770282"/>
            <a:ext cx="1534228" cy="703951"/>
          </a:xfrm>
          <a:prstGeom prst="rect">
            <a:avLst/>
          </a:prstGeom>
        </p:spPr>
        <p:txBody>
          <a:bodyPr vert="horz" lIns="0" tIns="0" rIns="0" bIns="0" rtlCol="0" anchor="t" anchorCtr="0">
            <a:noAutofit/>
          </a:bodyPr>
          <a:lstStyle/>
          <a:p>
            <a:pPr algn="ctr" defTabSz="1218459">
              <a:lnSpc>
                <a:spcPct val="90000"/>
              </a:lnSpc>
              <a:spcBef>
                <a:spcPct val="0"/>
              </a:spcBef>
              <a:defRPr/>
            </a:pPr>
            <a:r>
              <a:rPr lang="en-US" sz="1600" b="1" dirty="0" smtClean="0">
                <a:latin typeface="Arial" pitchFamily="34" charset="0"/>
                <a:ea typeface="+mj-ea"/>
                <a:cs typeface="Arial" pitchFamily="34" charset="0"/>
              </a:rPr>
              <a:t>BPM  Mobile Workspace</a:t>
            </a:r>
            <a:endParaRPr lang="en-US" sz="1600" b="1" dirty="0">
              <a:latin typeface="Arial" pitchFamily="34" charset="0"/>
              <a:ea typeface="+mj-ea"/>
              <a:cs typeface="Arial" pitchFamily="34" charset="0"/>
            </a:endParaRPr>
          </a:p>
        </p:txBody>
      </p:sp>
      <p:sp>
        <p:nvSpPr>
          <p:cNvPr id="46" name="Title 1"/>
          <p:cNvSpPr txBox="1">
            <a:spLocks/>
          </p:cNvSpPr>
          <p:nvPr/>
        </p:nvSpPr>
        <p:spPr>
          <a:xfrm>
            <a:off x="8597245" y="3754942"/>
            <a:ext cx="2154219" cy="703951"/>
          </a:xfrm>
          <a:prstGeom prst="rect">
            <a:avLst/>
          </a:prstGeom>
        </p:spPr>
        <p:txBody>
          <a:bodyPr vert="horz" lIns="0" tIns="0" rIns="0" bIns="0" rtlCol="0" anchor="t" anchorCtr="0">
            <a:noAutofit/>
          </a:bodyPr>
          <a:lstStyle/>
          <a:p>
            <a:pPr algn="ctr" defTabSz="1218459">
              <a:lnSpc>
                <a:spcPct val="90000"/>
              </a:lnSpc>
              <a:spcBef>
                <a:spcPct val="0"/>
              </a:spcBef>
              <a:defRPr/>
            </a:pPr>
            <a:r>
              <a:rPr lang="en-US" sz="1600" b="1" dirty="0" smtClean="0">
                <a:latin typeface="Arial" pitchFamily="34" charset="0"/>
                <a:ea typeface="+mj-ea"/>
                <a:cs typeface="Arial" pitchFamily="34" charset="0"/>
              </a:rPr>
              <a:t>Mobile </a:t>
            </a:r>
            <a:r>
              <a:rPr lang="en-US" sz="1600" b="1" dirty="0" err="1" smtClean="0">
                <a:latin typeface="Arial" pitchFamily="34" charset="0"/>
                <a:ea typeface="+mj-ea"/>
                <a:cs typeface="Arial" pitchFamily="34" charset="0"/>
              </a:rPr>
              <a:t>Maint</a:t>
            </a:r>
            <a:r>
              <a:rPr lang="en-US" sz="1600" b="1" dirty="0" smtClean="0">
                <a:latin typeface="Arial" pitchFamily="34" charset="0"/>
                <a:ea typeface="+mj-ea"/>
                <a:cs typeface="Arial" pitchFamily="34" charset="0"/>
              </a:rPr>
              <a:t>, Project Manager, Production Supervisor</a:t>
            </a:r>
            <a:endParaRPr lang="en-US" sz="1600" b="1" dirty="0">
              <a:latin typeface="Arial" pitchFamily="34" charset="0"/>
              <a:ea typeface="+mj-ea"/>
              <a:cs typeface="Arial" pitchFamily="34" charset="0"/>
            </a:endParaRPr>
          </a:p>
        </p:txBody>
      </p:sp>
      <p:sp>
        <p:nvSpPr>
          <p:cNvPr id="20" name="Title 19"/>
          <p:cNvSpPr>
            <a:spLocks noGrp="1"/>
          </p:cNvSpPr>
          <p:nvPr>
            <p:ph type="title"/>
          </p:nvPr>
        </p:nvSpPr>
        <p:spPr>
          <a:xfrm>
            <a:off x="531812" y="406399"/>
            <a:ext cx="11125200" cy="532933"/>
          </a:xfrm>
        </p:spPr>
        <p:txBody>
          <a:bodyPr/>
          <a:lstStyle/>
          <a:p>
            <a:r>
              <a:rPr lang="en-US" dirty="0" smtClean="0"/>
              <a:t>Oracle Mobile Apps – Additional Samples</a:t>
            </a:r>
            <a:endParaRPr lang="en-US" dirty="0"/>
          </a:p>
        </p:txBody>
      </p:sp>
      <p:pic>
        <p:nvPicPr>
          <p:cNvPr id="61" name="Picture 60"/>
          <p:cNvPicPr>
            <a:picLocks noChangeAspect="1"/>
          </p:cNvPicPr>
          <p:nvPr/>
        </p:nvPicPr>
        <p:blipFill>
          <a:blip r:embed="rId3" cstate="print"/>
          <a:stretch>
            <a:fillRect/>
          </a:stretch>
        </p:blipFill>
        <p:spPr>
          <a:xfrm>
            <a:off x="4352971" y="1527143"/>
            <a:ext cx="3197899" cy="2173572"/>
          </a:xfrm>
          <a:prstGeom prst="rect">
            <a:avLst/>
          </a:prstGeom>
        </p:spPr>
      </p:pic>
      <p:pic>
        <p:nvPicPr>
          <p:cNvPr id="62" name="Picture 61" descr="WCC-Mobile2.jpg"/>
          <p:cNvPicPr>
            <a:picLocks noChangeAspect="1"/>
          </p:cNvPicPr>
          <p:nvPr/>
        </p:nvPicPr>
        <p:blipFill>
          <a:blip r:embed="rId4" cstate="print"/>
          <a:stretch>
            <a:fillRect/>
          </a:stretch>
        </p:blipFill>
        <p:spPr>
          <a:xfrm>
            <a:off x="8520180" y="1630836"/>
            <a:ext cx="1076307" cy="1866507"/>
          </a:xfrm>
          <a:prstGeom prst="rect">
            <a:avLst/>
          </a:prstGeom>
        </p:spPr>
      </p:pic>
      <p:pic>
        <p:nvPicPr>
          <p:cNvPr id="63" name="Picture 62" descr="WCC-Mobile1.jpg"/>
          <p:cNvPicPr>
            <a:picLocks noChangeAspect="1"/>
          </p:cNvPicPr>
          <p:nvPr/>
        </p:nvPicPr>
        <p:blipFill>
          <a:blip r:embed="rId5" cstate="print"/>
          <a:stretch>
            <a:fillRect/>
          </a:stretch>
        </p:blipFill>
        <p:spPr>
          <a:xfrm>
            <a:off x="9750873" y="1663719"/>
            <a:ext cx="1071098" cy="1816799"/>
          </a:xfrm>
          <a:prstGeom prst="rect">
            <a:avLst/>
          </a:prstGeom>
        </p:spPr>
      </p:pic>
      <p:pic>
        <p:nvPicPr>
          <p:cNvPr id="64" name="Picture 63" descr="EM-Cloud-Mobile.jpg"/>
          <p:cNvPicPr>
            <a:picLocks noChangeAspect="1"/>
          </p:cNvPicPr>
          <p:nvPr/>
        </p:nvPicPr>
        <p:blipFill>
          <a:blip r:embed="rId6" cstate="print"/>
          <a:stretch>
            <a:fillRect/>
          </a:stretch>
        </p:blipFill>
        <p:spPr>
          <a:xfrm>
            <a:off x="279802" y="4213781"/>
            <a:ext cx="3885112" cy="1915644"/>
          </a:xfrm>
          <a:prstGeom prst="rect">
            <a:avLst/>
          </a:prstGeom>
        </p:spPr>
      </p:pic>
      <p:pic>
        <p:nvPicPr>
          <p:cNvPr id="65" name="Picture 64" descr="BPM-Workspace-Mobile.jpeg"/>
          <p:cNvPicPr>
            <a:picLocks noChangeAspect="1"/>
          </p:cNvPicPr>
          <p:nvPr/>
        </p:nvPicPr>
        <p:blipFill>
          <a:blip r:embed="rId7" cstate="print"/>
          <a:stretch>
            <a:fillRect/>
          </a:stretch>
        </p:blipFill>
        <p:spPr>
          <a:xfrm>
            <a:off x="4548417" y="4363418"/>
            <a:ext cx="2521687" cy="1891265"/>
          </a:xfrm>
          <a:prstGeom prst="rect">
            <a:avLst/>
          </a:prstGeom>
        </p:spPr>
      </p:pic>
      <p:pic>
        <p:nvPicPr>
          <p:cNvPr id="66" name="Picture 65" descr="MobileFieldService.jpg"/>
          <p:cNvPicPr>
            <a:picLocks noChangeAspect="1"/>
          </p:cNvPicPr>
          <p:nvPr/>
        </p:nvPicPr>
        <p:blipFill>
          <a:blip r:embed="rId8" cstate="print"/>
          <a:stretch>
            <a:fillRect/>
          </a:stretch>
        </p:blipFill>
        <p:spPr>
          <a:xfrm>
            <a:off x="538441" y="1540701"/>
            <a:ext cx="3400065" cy="2107974"/>
          </a:xfrm>
          <a:prstGeom prst="rect">
            <a:avLst/>
          </a:prstGeom>
        </p:spPr>
      </p:pic>
      <p:pic>
        <p:nvPicPr>
          <p:cNvPr id="67" name="Picture 66" descr="MobileProdSupervisor.jpg"/>
          <p:cNvPicPr>
            <a:picLocks noChangeAspect="1"/>
          </p:cNvPicPr>
          <p:nvPr/>
        </p:nvPicPr>
        <p:blipFill>
          <a:blip r:embed="rId9" cstate="print"/>
          <a:stretch>
            <a:fillRect/>
          </a:stretch>
        </p:blipFill>
        <p:spPr>
          <a:xfrm>
            <a:off x="8246565" y="4411877"/>
            <a:ext cx="2845504" cy="1789643"/>
          </a:xfrm>
          <a:prstGeom prst="rect">
            <a:avLst/>
          </a:prstGeom>
        </p:spPr>
      </p:pic>
    </p:spTree>
    <p:extLst>
      <p:ext uri="{BB962C8B-B14F-4D97-AF65-F5344CB8AC3E}">
        <p14:creationId xmlns:p14="http://schemas.microsoft.com/office/powerpoint/2010/main" val="1609152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Mobile Application Development</a:t>
            </a:r>
            <a:endParaRPr lang="en-US" dirty="0"/>
          </a:p>
        </p:txBody>
      </p:sp>
      <p:sp>
        <p:nvSpPr>
          <p:cNvPr id="6" name="Text Placeholder 5"/>
          <p:cNvSpPr>
            <a:spLocks noGrp="1"/>
          </p:cNvSpPr>
          <p:nvPr>
            <p:ph type="body" idx="1"/>
          </p:nvPr>
        </p:nvSpPr>
        <p:spPr/>
        <p:txBody>
          <a:bodyPr/>
          <a:lstStyle/>
          <a:p>
            <a:endParaRPr lang="en-US"/>
          </a:p>
        </p:txBody>
      </p:sp>
      <p:sp>
        <p:nvSpPr>
          <p:cNvPr id="2" name="Footer Placeholder 1"/>
          <p:cNvSpPr>
            <a:spLocks noGrp="1"/>
          </p:cNvSpPr>
          <p:nvPr>
            <p:ph type="ftr" sz="quarter" idx="11"/>
          </p:nvPr>
        </p:nvSpPr>
        <p:spPr/>
        <p:txBody>
          <a:bodyPr/>
          <a:lstStyle/>
          <a:p>
            <a:r>
              <a:rPr lang="en-US" smtClean="0"/>
              <a:t>Oracle Confidential – Internal/Restricted/Highly Restricted</a:t>
            </a:r>
            <a:endParaRPr lang="en-US" dirty="0"/>
          </a:p>
        </p:txBody>
      </p:sp>
      <p:sp>
        <p:nvSpPr>
          <p:cNvPr id="3" name="Slide Number Placeholder 2"/>
          <p:cNvSpPr>
            <a:spLocks noGrp="1"/>
          </p:cNvSpPr>
          <p:nvPr>
            <p:ph type="sldNum" sz="quarter" idx="12"/>
          </p:nvPr>
        </p:nvSpPr>
        <p:spPr/>
        <p:txBody>
          <a:bodyPr/>
          <a:lstStyle/>
          <a:p>
            <a:fld id="{C51EAA63-D034-42AE-91FA-B13B9518C7BE}" type="slidenum">
              <a:rPr lang="en-US" smtClean="0"/>
              <a:pPr/>
              <a:t>17</a:t>
            </a:fld>
            <a:endParaRPr lang="en-US" dirty="0"/>
          </a:p>
        </p:txBody>
      </p:sp>
      <p:pic>
        <p:nvPicPr>
          <p:cNvPr id="7" name="Picture 6" descr="ic-EnterpriseArchitecture-gray.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48914" y="512461"/>
            <a:ext cx="3108960" cy="3108960"/>
          </a:xfrm>
          <a:prstGeom prst="rect">
            <a:avLst/>
          </a:prstGeom>
        </p:spPr>
      </p:pic>
    </p:spTree>
    <p:extLst>
      <p:ext uri="{BB962C8B-B14F-4D97-AF65-F5344CB8AC3E}">
        <p14:creationId xmlns:p14="http://schemas.microsoft.com/office/powerpoint/2010/main" val="4104516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4-06-25 at 3.20.27 PM.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0819" y="1794316"/>
            <a:ext cx="3861396" cy="2711003"/>
          </a:xfrm>
          <a:prstGeom prst="rect">
            <a:avLst/>
          </a:prstGeom>
        </p:spPr>
      </p:pic>
      <p:sp>
        <p:nvSpPr>
          <p:cNvPr id="2" name="Text Placeholder 1"/>
          <p:cNvSpPr>
            <a:spLocks noGrp="1"/>
          </p:cNvSpPr>
          <p:nvPr>
            <p:ph type="body" sz="quarter" idx="13"/>
          </p:nvPr>
        </p:nvSpPr>
        <p:spPr/>
        <p:txBody>
          <a:bodyPr/>
          <a:lstStyle/>
          <a:p>
            <a:r>
              <a:rPr lang="en-US" dirty="0" smtClean="0"/>
              <a:t>Productivity Boosting Framework</a:t>
            </a:r>
            <a:endParaRPr lang="en-US" dirty="0"/>
          </a:p>
        </p:txBody>
      </p:sp>
      <p:sp>
        <p:nvSpPr>
          <p:cNvPr id="4098" name="Title 1"/>
          <p:cNvSpPr>
            <a:spLocks noGrp="1"/>
          </p:cNvSpPr>
          <p:nvPr>
            <p:ph type="title"/>
          </p:nvPr>
        </p:nvSpPr>
        <p:spPr/>
        <p:txBody>
          <a:bodyPr/>
          <a:lstStyle/>
          <a:p>
            <a:r>
              <a:rPr lang="en-US" dirty="0" smtClean="0"/>
              <a:t>Develop: Oracle Mobile Application Framework</a:t>
            </a:r>
          </a:p>
        </p:txBody>
      </p:sp>
      <p:sp>
        <p:nvSpPr>
          <p:cNvPr id="11" name="Content Placeholder 24"/>
          <p:cNvSpPr txBox="1">
            <a:spLocks/>
          </p:cNvSpPr>
          <p:nvPr/>
        </p:nvSpPr>
        <p:spPr>
          <a:xfrm>
            <a:off x="5714937" y="1607520"/>
            <a:ext cx="6223390" cy="4578953"/>
          </a:xfrm>
          <a:prstGeom prst="rect">
            <a:avLst/>
          </a:prstGeom>
        </p:spPr>
        <p:txBody>
          <a:bodyPr vert="horz" lIns="0" tIns="0" rIns="0" bIns="0" rtlCol="0" anchor="ctr">
            <a:noAutofit/>
          </a:bodyPr>
          <a:lstStyle/>
          <a:p>
            <a:pPr marL="236433" indent="-204698" defTabSz="1218459">
              <a:spcAft>
                <a:spcPts val="800"/>
              </a:spcAft>
              <a:buSzPct val="85000"/>
              <a:buFont typeface="Wingdings" pitchFamily="2" charset="2"/>
              <a:buChar char="§"/>
            </a:pPr>
            <a:r>
              <a:rPr lang="en-US" sz="2400" dirty="0" smtClean="0">
                <a:ea typeface="ＭＳ Ｐゴシック" pitchFamily="34" charset="-128"/>
                <a:cs typeface="Arial" pitchFamily="34" charset="0"/>
              </a:rPr>
              <a:t>Build Once, Run on Multiple-Platform</a:t>
            </a:r>
          </a:p>
          <a:p>
            <a:pPr marL="236433" indent="-204698" defTabSz="1218459">
              <a:spcAft>
                <a:spcPts val="800"/>
              </a:spcAft>
              <a:buSzPct val="85000"/>
              <a:buFont typeface="Wingdings" pitchFamily="2" charset="2"/>
              <a:buChar char="§"/>
            </a:pPr>
            <a:r>
              <a:rPr lang="en-US" sz="2400" dirty="0" smtClean="0">
                <a:ea typeface="ＭＳ Ｐゴシック" pitchFamily="34" charset="-128"/>
                <a:cs typeface="Arial" pitchFamily="34" charset="0"/>
              </a:rPr>
              <a:t>Simpler Extensible UI development</a:t>
            </a:r>
          </a:p>
          <a:p>
            <a:pPr marL="693633" lvl="1" indent="-204698" defTabSz="1218459">
              <a:spcAft>
                <a:spcPts val="800"/>
              </a:spcAft>
              <a:buSzPct val="85000"/>
              <a:buFont typeface="Wingdings" pitchFamily="2" charset="2"/>
              <a:buChar char="§"/>
            </a:pPr>
            <a:r>
              <a:rPr lang="en-US" sz="2400" dirty="0" smtClean="0">
                <a:ea typeface="ＭＳ Ｐゴシック" pitchFamily="34" charset="-128"/>
                <a:cs typeface="Arial" pitchFamily="34" charset="0"/>
              </a:rPr>
              <a:t>Components, HTML5/JavaScript</a:t>
            </a:r>
          </a:p>
          <a:p>
            <a:pPr marL="236433" indent="-204698" defTabSz="1218459">
              <a:spcAft>
                <a:spcPts val="800"/>
              </a:spcAft>
              <a:buSzPct val="85000"/>
              <a:buFont typeface="Wingdings" pitchFamily="2" charset="2"/>
              <a:buChar char="§"/>
            </a:pPr>
            <a:r>
              <a:rPr lang="en-US" sz="2400" dirty="0" smtClean="0">
                <a:ea typeface="ＭＳ Ｐゴシック" pitchFamily="34" charset="-128"/>
                <a:cs typeface="Arial" pitchFamily="34" charset="0"/>
              </a:rPr>
              <a:t>Java for business logic</a:t>
            </a:r>
          </a:p>
          <a:p>
            <a:pPr marL="236433" indent="-204698" defTabSz="1218459">
              <a:spcAft>
                <a:spcPts val="800"/>
              </a:spcAft>
              <a:buSzPct val="85000"/>
              <a:buFont typeface="Wingdings" pitchFamily="2" charset="2"/>
              <a:buChar char="§"/>
            </a:pPr>
            <a:r>
              <a:rPr lang="en-US" sz="2400" dirty="0" smtClean="0">
                <a:ea typeface="ＭＳ Ｐゴシック" pitchFamily="34" charset="-128"/>
                <a:cs typeface="Arial" pitchFamily="34" charset="0"/>
              </a:rPr>
              <a:t>Disconnected: </a:t>
            </a:r>
            <a:r>
              <a:rPr lang="en-US" sz="2400" dirty="0" err="1" smtClean="0">
                <a:ea typeface="ＭＳ Ｐゴシック" pitchFamily="34" charset="-128"/>
                <a:cs typeface="Arial" pitchFamily="34" charset="0"/>
              </a:rPr>
              <a:t>SQLite</a:t>
            </a:r>
            <a:r>
              <a:rPr lang="en-US" sz="2400" dirty="0" smtClean="0">
                <a:ea typeface="ＭＳ Ｐゴシック" pitchFamily="34" charset="-128"/>
                <a:cs typeface="Arial" pitchFamily="34" charset="0"/>
              </a:rPr>
              <a:t> with Encryption</a:t>
            </a:r>
          </a:p>
          <a:p>
            <a:pPr marL="236433" indent="-204698" defTabSz="1218459">
              <a:spcAft>
                <a:spcPts val="800"/>
              </a:spcAft>
              <a:buSzPct val="85000"/>
              <a:buFont typeface="Wingdings" pitchFamily="2" charset="2"/>
              <a:buChar char="§"/>
            </a:pPr>
            <a:r>
              <a:rPr lang="en-US" sz="2400" dirty="0" smtClean="0">
                <a:ea typeface="ＭＳ Ｐゴシック" pitchFamily="34" charset="-128"/>
                <a:cs typeface="Arial" pitchFamily="34" charset="0"/>
              </a:rPr>
              <a:t>Integrated Security</a:t>
            </a:r>
          </a:p>
          <a:p>
            <a:pPr marL="236433" indent="-204698" defTabSz="1218459">
              <a:spcAft>
                <a:spcPts val="800"/>
              </a:spcAft>
              <a:buSzPct val="85000"/>
              <a:buFont typeface="Wingdings" pitchFamily="2" charset="2"/>
              <a:buChar char="§"/>
            </a:pPr>
            <a:r>
              <a:rPr lang="en-US" sz="2400" dirty="0" smtClean="0">
                <a:ea typeface="ＭＳ Ｐゴシック" pitchFamily="34" charset="-128"/>
                <a:cs typeface="Arial" pitchFamily="34" charset="0"/>
              </a:rPr>
              <a:t>Full Access to Native Device Features</a:t>
            </a:r>
          </a:p>
          <a:p>
            <a:pPr marL="236433" indent="-204698" defTabSz="1218459">
              <a:spcAft>
                <a:spcPts val="800"/>
              </a:spcAft>
              <a:buSzPct val="85000"/>
              <a:buFont typeface="Wingdings" pitchFamily="2" charset="2"/>
              <a:buChar char="§"/>
            </a:pPr>
            <a:r>
              <a:rPr lang="en-US" sz="2400" dirty="0" smtClean="0">
                <a:ea typeface="ＭＳ Ｐゴシック" pitchFamily="34" charset="-128"/>
                <a:cs typeface="Arial" pitchFamily="34" charset="0"/>
              </a:rPr>
              <a:t>Modular, Reusable Application Components</a:t>
            </a:r>
          </a:p>
          <a:p>
            <a:pPr marL="236433" indent="-204698" defTabSz="1218459">
              <a:spcAft>
                <a:spcPts val="800"/>
              </a:spcAft>
              <a:buSzPct val="85000"/>
              <a:buFont typeface="Wingdings" pitchFamily="2" charset="2"/>
              <a:buChar char="§"/>
            </a:pPr>
            <a:r>
              <a:rPr lang="en-US" sz="2400" dirty="0" smtClean="0">
                <a:ea typeface="ＭＳ Ｐゴシック" pitchFamily="34" charset="-128"/>
                <a:cs typeface="Arial" pitchFamily="34" charset="0"/>
              </a:rPr>
              <a:t>In App configurability</a:t>
            </a:r>
          </a:p>
        </p:txBody>
      </p:sp>
      <p:pic>
        <p:nvPicPr>
          <p:cNvPr id="3" name="Picture 2" descr="Oracle_MAF-App-ipad.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73395" y="3690143"/>
            <a:ext cx="3602271" cy="2572076"/>
          </a:xfrm>
          <a:prstGeom prst="rect">
            <a:avLst/>
          </a:prstGeom>
        </p:spPr>
      </p:pic>
      <p:pic>
        <p:nvPicPr>
          <p:cNvPr id="5" name="Picture 4" descr="Screen Shot 2014-06-25 at 3.02.18 PM.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784958" y="1970262"/>
            <a:ext cx="1608135" cy="3104075"/>
          </a:xfrm>
          <a:prstGeom prst="rect">
            <a:avLst/>
          </a:prstGeom>
        </p:spPr>
      </p:pic>
    </p:spTree>
    <p:extLst>
      <p:ext uri="{BB962C8B-B14F-4D97-AF65-F5344CB8AC3E}">
        <p14:creationId xmlns:p14="http://schemas.microsoft.com/office/powerpoint/2010/main" val="9771508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Integrated Security</a:t>
            </a:r>
            <a:endParaRPr lang="en-US" dirty="0"/>
          </a:p>
        </p:txBody>
      </p:sp>
      <p:sp>
        <p:nvSpPr>
          <p:cNvPr id="3" name="Content Placeholder 2"/>
          <p:cNvSpPr>
            <a:spLocks noGrp="1"/>
          </p:cNvSpPr>
          <p:nvPr>
            <p:ph sz="quarter" idx="4294967295"/>
          </p:nvPr>
        </p:nvSpPr>
        <p:spPr>
          <a:xfrm>
            <a:off x="1217613" y="2028825"/>
            <a:ext cx="10971212" cy="4084638"/>
          </a:xfrm>
        </p:spPr>
        <p:txBody>
          <a:bodyPr/>
          <a:lstStyle/>
          <a:p>
            <a:r>
              <a:rPr lang="en-US" dirty="0" smtClean="0"/>
              <a:t>Authentication</a:t>
            </a:r>
          </a:p>
          <a:p>
            <a:pPr lvl="1"/>
            <a:r>
              <a:rPr lang="en-US" dirty="0" smtClean="0"/>
              <a:t>Who can access the application/data</a:t>
            </a:r>
          </a:p>
          <a:p>
            <a:r>
              <a:rPr lang="en-US" dirty="0" smtClean="0"/>
              <a:t>Authorization</a:t>
            </a:r>
          </a:p>
          <a:p>
            <a:pPr lvl="1"/>
            <a:r>
              <a:rPr lang="en-US" dirty="0" smtClean="0"/>
              <a:t>What can they see</a:t>
            </a:r>
          </a:p>
          <a:p>
            <a:r>
              <a:rPr lang="en-US" dirty="0" smtClean="0"/>
              <a:t>Encryption</a:t>
            </a:r>
          </a:p>
          <a:p>
            <a:pPr lvl="1"/>
            <a:r>
              <a:rPr lang="en-US" dirty="0" smtClean="0"/>
              <a:t>No one else can access the data</a:t>
            </a:r>
          </a:p>
          <a:p>
            <a:pPr lvl="1"/>
            <a:r>
              <a:rPr lang="en-US" dirty="0" smtClean="0"/>
              <a:t>On device</a:t>
            </a:r>
          </a:p>
          <a:p>
            <a:pPr lvl="1"/>
            <a:r>
              <a:rPr lang="en-US" dirty="0" smtClean="0"/>
              <a:t>Transmission over the network</a:t>
            </a:r>
            <a:endParaRPr lang="en-US" dirty="0"/>
          </a:p>
        </p:txBody>
      </p:sp>
      <p:pic>
        <p:nvPicPr>
          <p:cNvPr id="5" name="Imag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53880" y="4601281"/>
            <a:ext cx="1389526" cy="138988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6" name="Imag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06864" y="3030667"/>
            <a:ext cx="1389526" cy="138988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7" name="Image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302369" y="1384663"/>
            <a:ext cx="1389526" cy="138988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13021764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smtClean="0"/>
              <a:t>Oracle Confidential – Internal/Restricted/Highly Restricted</a:t>
            </a:r>
            <a:endParaRPr lang="en-US" dirty="0"/>
          </a:p>
        </p:txBody>
      </p:sp>
      <p:sp>
        <p:nvSpPr>
          <p:cNvPr id="2" name="Slide Number Placeholder 1"/>
          <p:cNvSpPr>
            <a:spLocks noGrp="1"/>
          </p:cNvSpPr>
          <p:nvPr>
            <p:ph type="sldNum" sz="quarter" idx="12"/>
          </p:nvPr>
        </p:nvSpPr>
        <p:spPr/>
        <p:txBody>
          <a:bodyPr/>
          <a:lstStyle/>
          <a:p>
            <a:fld id="{C51EAA63-D034-42AE-91FA-B13B9518C7BE}" type="slidenum">
              <a:rPr lang="en-US" smtClean="0"/>
              <a:pPr/>
              <a:t>2</a:t>
            </a:fld>
            <a:endParaRPr lang="en-US" dirty="0"/>
          </a:p>
        </p:txBody>
      </p:sp>
    </p:spTree>
    <p:extLst>
      <p:ext uri="{BB962C8B-B14F-4D97-AF65-F5344CB8AC3E}">
        <p14:creationId xmlns:p14="http://schemas.microsoft.com/office/powerpoint/2010/main" val="2689070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Develop: Maximize Productivity</a:t>
            </a:r>
          </a:p>
        </p:txBody>
      </p:sp>
      <p:cxnSp>
        <p:nvCxnSpPr>
          <p:cNvPr id="16" name="Straight Connector 6"/>
          <p:cNvCxnSpPr>
            <a:cxnSpLocks noChangeShapeType="1"/>
          </p:cNvCxnSpPr>
          <p:nvPr/>
        </p:nvCxnSpPr>
        <p:spPr bwMode="auto">
          <a:xfrm>
            <a:off x="6124637" y="1531625"/>
            <a:ext cx="0" cy="4212613"/>
          </a:xfrm>
          <a:prstGeom prst="line">
            <a:avLst/>
          </a:prstGeom>
          <a:noFill/>
          <a:ln w="25400" algn="ctr">
            <a:gradFill>
              <a:gsLst>
                <a:gs pos="0">
                  <a:schemeClr val="bg1">
                    <a:alpha val="0"/>
                  </a:schemeClr>
                </a:gs>
                <a:gs pos="50000">
                  <a:schemeClr val="tx1">
                    <a:lumMod val="75000"/>
                    <a:lumOff val="25000"/>
                  </a:schemeClr>
                </a:gs>
                <a:gs pos="100000">
                  <a:schemeClr val="bg1">
                    <a:alpha val="0"/>
                  </a:schemeClr>
                </a:gs>
              </a:gsLst>
              <a:lin ang="5400000" scaled="0"/>
            </a:gradFill>
            <a:round/>
            <a:headEnd/>
            <a:tailEnd/>
          </a:ln>
          <a:extLst>
            <a:ext uri="{909E8E84-426E-40dd-AFC4-6F175D3DCCD1}">
              <a14:hiddenFill xmlns="" xmlns:a14="http://schemas.microsoft.com/office/drawing/2010/main">
                <a:noFill/>
              </a14:hiddenFill>
            </a:ext>
          </a:extLst>
        </p:spPr>
      </p:cxnSp>
      <p:pic>
        <p:nvPicPr>
          <p:cNvPr id="17" name="Picture 16" descr="Screen Shot 2014-04-11 at 2.31.17 PM.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0774" y="2686013"/>
            <a:ext cx="5470027" cy="2922107"/>
          </a:xfrm>
          <a:prstGeom prst="rect">
            <a:avLst/>
          </a:prstGeom>
          <a:scene3d>
            <a:camera prst="orthographicFront"/>
            <a:lightRig rig="threePt" dir="t"/>
          </a:scene3d>
          <a:sp3d>
            <a:bevelT/>
          </a:sp3d>
        </p:spPr>
      </p:pic>
      <p:pic>
        <p:nvPicPr>
          <p:cNvPr id="20" name="Picture 19" descr="images.jpe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44320" y="1477890"/>
            <a:ext cx="997299" cy="997559"/>
          </a:xfrm>
          <a:prstGeom prst="rect">
            <a:avLst/>
          </a:prstGeom>
        </p:spPr>
      </p:pic>
      <p:pic>
        <p:nvPicPr>
          <p:cNvPr id="12" name="Picture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408847" y="2674697"/>
            <a:ext cx="4661389" cy="2909115"/>
          </a:xfrm>
          <a:prstGeom prst="rect">
            <a:avLst/>
          </a:prstGeom>
        </p:spPr>
      </p:pic>
      <p:pic>
        <p:nvPicPr>
          <p:cNvPr id="10" name="Picture 9" descr="Eclipse_Logo2014_New.jp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701893" y="1586438"/>
            <a:ext cx="1669690" cy="390779"/>
          </a:xfrm>
          <a:prstGeom prst="rect">
            <a:avLst/>
          </a:prstGeom>
        </p:spPr>
      </p:pic>
    </p:spTree>
    <p:extLst>
      <p:ext uri="{BB962C8B-B14F-4D97-AF65-F5344CB8AC3E}">
        <p14:creationId xmlns:p14="http://schemas.microsoft.com/office/powerpoint/2010/main" val="3638020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Rectangle 7"/>
          <p:cNvSpPr/>
          <p:nvPr/>
        </p:nvSpPr>
        <p:spPr>
          <a:xfrm>
            <a:off x="482005" y="1306740"/>
            <a:ext cx="9003959" cy="4865460"/>
          </a:xfrm>
          <a:prstGeom prst="rect">
            <a:avLst/>
          </a:prstGeom>
          <a:solidFill>
            <a:schemeClr val="bg1">
              <a:lumMod val="95000"/>
            </a:schemeClr>
          </a:solidFill>
          <a:ln w="19050">
            <a:solidFill>
              <a:schemeClr val="tx1">
                <a:lumMod val="50000"/>
              </a:schemeClr>
            </a:solidFill>
            <a:miter lim="800000"/>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5" name="Slide Number Placeholder 4"/>
          <p:cNvSpPr>
            <a:spLocks noGrp="1"/>
          </p:cNvSpPr>
          <p:nvPr>
            <p:ph type="sldNum" sz="quarter" idx="12"/>
          </p:nvPr>
        </p:nvSpPr>
        <p:spPr/>
        <p:txBody>
          <a:bodyPr/>
          <a:lstStyle/>
          <a:p>
            <a:fld id="{C51EAA63-D034-42AE-91FA-B13B9518C7BE}" type="slidenum">
              <a:rPr lang="en-US" smtClean="0"/>
              <a:pPr/>
              <a:t>21</a:t>
            </a:fld>
            <a:endParaRPr lang="en-US" dirty="0"/>
          </a:p>
        </p:txBody>
      </p:sp>
      <p:sp>
        <p:nvSpPr>
          <p:cNvPr id="54" name="Freeform 53"/>
          <p:cNvSpPr/>
          <p:nvPr/>
        </p:nvSpPr>
        <p:spPr>
          <a:xfrm>
            <a:off x="1903412" y="1416960"/>
            <a:ext cx="6704684" cy="4648200"/>
          </a:xfrm>
          <a:custGeom>
            <a:avLst/>
            <a:gdLst>
              <a:gd name="connsiteX0" fmla="*/ 0 w 6650002"/>
              <a:gd name="connsiteY0" fmla="*/ 0 h 4191948"/>
              <a:gd name="connsiteX1" fmla="*/ 6650002 w 6650002"/>
              <a:gd name="connsiteY1" fmla="*/ 13654 h 4191948"/>
              <a:gd name="connsiteX2" fmla="*/ 6650002 w 6650002"/>
              <a:gd name="connsiteY2" fmla="*/ 2908420 h 4191948"/>
              <a:gd name="connsiteX3" fmla="*/ 4574437 w 6650002"/>
              <a:gd name="connsiteY3" fmla="*/ 2908420 h 4191948"/>
              <a:gd name="connsiteX4" fmla="*/ 4574437 w 6650002"/>
              <a:gd name="connsiteY4" fmla="*/ 4191948 h 4191948"/>
              <a:gd name="connsiteX5" fmla="*/ 0 w 6650002"/>
              <a:gd name="connsiteY5" fmla="*/ 4191948 h 4191948"/>
              <a:gd name="connsiteX6" fmla="*/ 0 w 6650002"/>
              <a:gd name="connsiteY6" fmla="*/ 0 h 4191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50002" h="4191948">
                <a:moveTo>
                  <a:pt x="0" y="0"/>
                </a:moveTo>
                <a:lnTo>
                  <a:pt x="6650002" y="13654"/>
                </a:lnTo>
                <a:lnTo>
                  <a:pt x="6650002" y="2908420"/>
                </a:lnTo>
                <a:lnTo>
                  <a:pt x="4574437" y="2908420"/>
                </a:lnTo>
                <a:lnTo>
                  <a:pt x="4574437" y="4191948"/>
                </a:lnTo>
                <a:lnTo>
                  <a:pt x="0" y="4191948"/>
                </a:lnTo>
                <a:cubicBezTo>
                  <a:pt x="4552" y="2794632"/>
                  <a:pt x="9103" y="1397316"/>
                  <a:pt x="0" y="0"/>
                </a:cubicBezTo>
                <a:close/>
              </a:path>
            </a:pathLst>
          </a:custGeom>
          <a:solidFill>
            <a:schemeClr val="bg1">
              <a:lumMod val="85000"/>
            </a:schemeClr>
          </a:solidFill>
          <a:ln w="19050">
            <a:solidFill>
              <a:schemeClr val="tx1"/>
            </a:solidFill>
            <a:miter lim="800000"/>
          </a:ln>
          <a:effectLst>
            <a:innerShdw blurRad="63500" dist="50800" dir="54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cxnSp>
        <p:nvCxnSpPr>
          <p:cNvPr id="84" name="Straight Arrow Connector 83"/>
          <p:cNvCxnSpPr/>
          <p:nvPr/>
        </p:nvCxnSpPr>
        <p:spPr>
          <a:xfrm flipH="1">
            <a:off x="5637212" y="5878740"/>
            <a:ext cx="4191000" cy="0"/>
          </a:xfrm>
          <a:prstGeom prst="straightConnector1">
            <a:avLst/>
          </a:prstGeom>
          <a:ln w="28575" cmpd="sng">
            <a:solidFill>
              <a:schemeClr val="accent3"/>
            </a:solidFill>
            <a:miter lim="800000"/>
            <a:headEnd type="none"/>
            <a:tailEnd type="arrow"/>
          </a:ln>
        </p:spPr>
        <p:style>
          <a:lnRef idx="1">
            <a:schemeClr val="accent1"/>
          </a:lnRef>
          <a:fillRef idx="0">
            <a:schemeClr val="accent1"/>
          </a:fillRef>
          <a:effectRef idx="0">
            <a:schemeClr val="accent1"/>
          </a:effectRef>
          <a:fontRef idx="minor">
            <a:schemeClr val="tx1"/>
          </a:fontRef>
        </p:style>
      </p:cxnSp>
      <p:grpSp>
        <p:nvGrpSpPr>
          <p:cNvPr id="9" name="Group 77"/>
          <p:cNvGrpSpPr/>
          <p:nvPr/>
        </p:nvGrpSpPr>
        <p:grpSpPr>
          <a:xfrm>
            <a:off x="1215019" y="5288894"/>
            <a:ext cx="472532" cy="472532"/>
            <a:chOff x="7343940" y="134792"/>
            <a:chExt cx="900119" cy="900119"/>
          </a:xfrm>
          <a:solidFill>
            <a:srgbClr val="7F7F7F"/>
          </a:solidFill>
        </p:grpSpPr>
        <p:sp>
          <p:nvSpPr>
            <p:cNvPr id="10" name="Rectangle 7"/>
            <p:cNvSpPr>
              <a:spLocks noChangeArrowheads="1"/>
            </p:cNvSpPr>
            <p:nvPr/>
          </p:nvSpPr>
          <p:spPr bwMode="auto">
            <a:xfrm>
              <a:off x="7343940" y="134792"/>
              <a:ext cx="900119" cy="900119"/>
            </a:xfrm>
            <a:prstGeom prst="rect">
              <a:avLst/>
            </a:prstGeom>
            <a:grpFill/>
            <a:ln w="9525">
              <a:noFill/>
              <a:miter lim="800000"/>
              <a:headEnd/>
              <a:tailEnd/>
            </a:ln>
          </p:spPr>
          <p:txBody>
            <a:bodyPr wrap="square" lIns="0" tIns="45714" rIns="0" bIns="137160" anchor="b" anchorCtr="0">
              <a:noAutofit/>
            </a:bodyPr>
            <a:lstStyle/>
            <a:p>
              <a:pPr algn="ctr" defTabSz="456902" eaLnBrk="0" hangingPunct="0">
                <a:buClr>
                  <a:srgbClr val="4F81BD"/>
                </a:buClr>
              </a:pPr>
              <a:endParaRPr lang="en-US" sz="900" b="1" dirty="0">
                <a:solidFill>
                  <a:prstClr val="white"/>
                </a:solidFill>
                <a:ea typeface="MS PGothic" pitchFamily="34" charset="-128"/>
                <a:cs typeface="Arial" charset="0"/>
              </a:endParaRPr>
            </a:p>
          </p:txBody>
        </p:sp>
        <p:sp>
          <p:nvSpPr>
            <p:cNvPr id="11" name="Photo"/>
            <p:cNvSpPr>
              <a:spLocks noEditPoints="1" noChangeArrowheads="1"/>
            </p:cNvSpPr>
            <p:nvPr/>
          </p:nvSpPr>
          <p:spPr bwMode="auto">
            <a:xfrm>
              <a:off x="7441481" y="348568"/>
              <a:ext cx="705037" cy="472566"/>
            </a:xfrm>
            <a:custGeom>
              <a:avLst/>
              <a:gdLst>
                <a:gd name="T0" fmla="*/ 0 w 21600"/>
                <a:gd name="T1" fmla="*/ 3085 h 21600"/>
                <a:gd name="T2" fmla="*/ 10800 w 21600"/>
                <a:gd name="T3" fmla="*/ 0 h 21600"/>
                <a:gd name="T4" fmla="*/ 21600 w 21600"/>
                <a:gd name="T5" fmla="*/ 3085 h 21600"/>
                <a:gd name="T6" fmla="*/ 21600 w 21600"/>
                <a:gd name="T7" fmla="*/ 10800 h 21600"/>
                <a:gd name="T8" fmla="*/ 21600 w 21600"/>
                <a:gd name="T9" fmla="*/ 21600 h 21600"/>
                <a:gd name="T10" fmla="*/ 10800 w 21600"/>
                <a:gd name="T11" fmla="*/ 21800 h 21600"/>
                <a:gd name="T12" fmla="*/ 0 w 21600"/>
                <a:gd name="T13" fmla="*/ 21600 h 21600"/>
                <a:gd name="T14" fmla="*/ 0 w 21600"/>
                <a:gd name="T15" fmla="*/ 10800 h 21600"/>
                <a:gd name="T16" fmla="*/ 761 w 21600"/>
                <a:gd name="T17" fmla="*/ 22454 h 21600"/>
                <a:gd name="T18" fmla="*/ 21069 w 21600"/>
                <a:gd name="T19" fmla="*/ 30282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extrusionOk="0">
                  <a:moveTo>
                    <a:pt x="0" y="21600"/>
                  </a:moveTo>
                  <a:lnTo>
                    <a:pt x="0" y="3085"/>
                  </a:lnTo>
                  <a:lnTo>
                    <a:pt x="1542" y="3085"/>
                  </a:lnTo>
                  <a:lnTo>
                    <a:pt x="1542" y="1028"/>
                  </a:lnTo>
                  <a:lnTo>
                    <a:pt x="3857" y="1028"/>
                  </a:lnTo>
                  <a:lnTo>
                    <a:pt x="3857" y="3085"/>
                  </a:lnTo>
                  <a:lnTo>
                    <a:pt x="5400" y="3085"/>
                  </a:lnTo>
                  <a:lnTo>
                    <a:pt x="6942" y="0"/>
                  </a:lnTo>
                  <a:lnTo>
                    <a:pt x="14657" y="0"/>
                  </a:lnTo>
                  <a:lnTo>
                    <a:pt x="16200" y="3085"/>
                  </a:lnTo>
                  <a:lnTo>
                    <a:pt x="21600" y="3085"/>
                  </a:lnTo>
                  <a:lnTo>
                    <a:pt x="21600" y="21600"/>
                  </a:lnTo>
                  <a:lnTo>
                    <a:pt x="0" y="21600"/>
                  </a:lnTo>
                  <a:close/>
                </a:path>
                <a:path w="21600" h="21600" extrusionOk="0">
                  <a:moveTo>
                    <a:pt x="0" y="3085"/>
                  </a:moveTo>
                  <a:lnTo>
                    <a:pt x="21600" y="3085"/>
                  </a:lnTo>
                  <a:lnTo>
                    <a:pt x="21600" y="21600"/>
                  </a:lnTo>
                  <a:lnTo>
                    <a:pt x="0" y="21600"/>
                  </a:lnTo>
                  <a:lnTo>
                    <a:pt x="0" y="3085"/>
                  </a:lnTo>
                  <a:close/>
                </a:path>
                <a:path w="21600" h="21600" extrusionOk="0">
                  <a:moveTo>
                    <a:pt x="10800" y="4800"/>
                  </a:moveTo>
                  <a:lnTo>
                    <a:pt x="11925" y="4971"/>
                  </a:lnTo>
                  <a:lnTo>
                    <a:pt x="13017" y="5442"/>
                  </a:lnTo>
                  <a:lnTo>
                    <a:pt x="14046" y="6128"/>
                  </a:lnTo>
                  <a:lnTo>
                    <a:pt x="14914" y="7071"/>
                  </a:lnTo>
                  <a:lnTo>
                    <a:pt x="15621" y="8271"/>
                  </a:lnTo>
                  <a:lnTo>
                    <a:pt x="16167" y="9514"/>
                  </a:lnTo>
                  <a:lnTo>
                    <a:pt x="16425" y="11014"/>
                  </a:lnTo>
                  <a:lnTo>
                    <a:pt x="16585" y="12471"/>
                  </a:lnTo>
                  <a:lnTo>
                    <a:pt x="16489" y="14014"/>
                  </a:lnTo>
                  <a:lnTo>
                    <a:pt x="16135" y="15471"/>
                  </a:lnTo>
                  <a:lnTo>
                    <a:pt x="15621" y="16800"/>
                  </a:lnTo>
                  <a:lnTo>
                    <a:pt x="14914" y="18000"/>
                  </a:lnTo>
                  <a:lnTo>
                    <a:pt x="14046" y="18942"/>
                  </a:lnTo>
                  <a:lnTo>
                    <a:pt x="13050" y="19671"/>
                  </a:lnTo>
                  <a:lnTo>
                    <a:pt x="11925" y="20057"/>
                  </a:lnTo>
                  <a:lnTo>
                    <a:pt x="10832" y="20185"/>
                  </a:lnTo>
                  <a:lnTo>
                    <a:pt x="9675" y="20142"/>
                  </a:lnTo>
                  <a:lnTo>
                    <a:pt x="8582" y="19628"/>
                  </a:lnTo>
                  <a:lnTo>
                    <a:pt x="7553" y="18942"/>
                  </a:lnTo>
                  <a:lnTo>
                    <a:pt x="6717" y="17957"/>
                  </a:lnTo>
                  <a:lnTo>
                    <a:pt x="5946" y="16842"/>
                  </a:lnTo>
                  <a:lnTo>
                    <a:pt x="5464" y="15514"/>
                  </a:lnTo>
                  <a:lnTo>
                    <a:pt x="5078" y="14014"/>
                  </a:lnTo>
                  <a:lnTo>
                    <a:pt x="5014" y="12514"/>
                  </a:lnTo>
                  <a:lnTo>
                    <a:pt x="5110" y="11014"/>
                  </a:lnTo>
                  <a:lnTo>
                    <a:pt x="5528" y="9557"/>
                  </a:lnTo>
                  <a:lnTo>
                    <a:pt x="6010" y="8228"/>
                  </a:lnTo>
                  <a:lnTo>
                    <a:pt x="6750" y="7114"/>
                  </a:lnTo>
                  <a:lnTo>
                    <a:pt x="7650" y="6085"/>
                  </a:lnTo>
                  <a:lnTo>
                    <a:pt x="8614" y="5400"/>
                  </a:lnTo>
                  <a:lnTo>
                    <a:pt x="9707" y="4971"/>
                  </a:lnTo>
                  <a:lnTo>
                    <a:pt x="10800" y="4800"/>
                  </a:lnTo>
                  <a:close/>
                </a:path>
                <a:path w="21600" h="21600" extrusionOk="0">
                  <a:moveTo>
                    <a:pt x="8003" y="8057"/>
                  </a:moveTo>
                  <a:lnTo>
                    <a:pt x="8807" y="7371"/>
                  </a:lnTo>
                  <a:lnTo>
                    <a:pt x="9546" y="6985"/>
                  </a:lnTo>
                  <a:lnTo>
                    <a:pt x="10446" y="6771"/>
                  </a:lnTo>
                  <a:lnTo>
                    <a:pt x="11217" y="6771"/>
                  </a:lnTo>
                  <a:lnTo>
                    <a:pt x="12053" y="7028"/>
                  </a:lnTo>
                  <a:lnTo>
                    <a:pt x="12889" y="7457"/>
                  </a:lnTo>
                  <a:lnTo>
                    <a:pt x="13628" y="8100"/>
                  </a:lnTo>
                  <a:lnTo>
                    <a:pt x="14175" y="8871"/>
                  </a:lnTo>
                  <a:lnTo>
                    <a:pt x="14625" y="9814"/>
                  </a:lnTo>
                  <a:lnTo>
                    <a:pt x="14978" y="10885"/>
                  </a:lnTo>
                  <a:lnTo>
                    <a:pt x="15171" y="12042"/>
                  </a:lnTo>
                  <a:lnTo>
                    <a:pt x="15107" y="13114"/>
                  </a:lnTo>
                  <a:lnTo>
                    <a:pt x="15042" y="14228"/>
                  </a:lnTo>
                  <a:lnTo>
                    <a:pt x="14689" y="15257"/>
                  </a:lnTo>
                  <a:lnTo>
                    <a:pt x="14207" y="16285"/>
                  </a:lnTo>
                  <a:lnTo>
                    <a:pt x="13596" y="17057"/>
                  </a:lnTo>
                  <a:lnTo>
                    <a:pt x="12889" y="17657"/>
                  </a:lnTo>
                  <a:lnTo>
                    <a:pt x="12053" y="18085"/>
                  </a:lnTo>
                  <a:lnTo>
                    <a:pt x="11185" y="18257"/>
                  </a:lnTo>
                  <a:lnTo>
                    <a:pt x="10414" y="18214"/>
                  </a:lnTo>
                  <a:lnTo>
                    <a:pt x="9546" y="18042"/>
                  </a:lnTo>
                  <a:lnTo>
                    <a:pt x="8742" y="17614"/>
                  </a:lnTo>
                  <a:lnTo>
                    <a:pt x="8003" y="17014"/>
                  </a:lnTo>
                  <a:lnTo>
                    <a:pt x="7457" y="16242"/>
                  </a:lnTo>
                  <a:lnTo>
                    <a:pt x="6975" y="15257"/>
                  </a:lnTo>
                  <a:lnTo>
                    <a:pt x="6653" y="14142"/>
                  </a:lnTo>
                  <a:lnTo>
                    <a:pt x="6492" y="13114"/>
                  </a:lnTo>
                  <a:lnTo>
                    <a:pt x="6525" y="11914"/>
                  </a:lnTo>
                  <a:lnTo>
                    <a:pt x="6621" y="10842"/>
                  </a:lnTo>
                  <a:lnTo>
                    <a:pt x="6942" y="9771"/>
                  </a:lnTo>
                  <a:lnTo>
                    <a:pt x="7457" y="8785"/>
                  </a:lnTo>
                  <a:lnTo>
                    <a:pt x="8003" y="8057"/>
                  </a:lnTo>
                  <a:close/>
                </a:path>
              </a:pathLst>
            </a:custGeom>
            <a:grpFill/>
            <a:ln w="12700">
              <a:solidFill>
                <a:schemeClr val="bg1"/>
              </a:solidFill>
              <a:miter lim="800000"/>
              <a:headEnd/>
              <a:tailEnd/>
            </a:ln>
          </p:spPr>
          <p:txBody>
            <a:bodyPr vert="horz" wrap="square" lIns="91440" tIns="45720" rIns="91440" bIns="45720" numCol="1" anchor="t" anchorCtr="0" compatLnSpc="1">
              <a:prstTxWarp prst="textNoShape">
                <a:avLst/>
              </a:prstTxWarp>
            </a:bodyPr>
            <a:lstStyle/>
            <a:p>
              <a:pPr>
                <a:defRPr/>
              </a:pPr>
              <a:endParaRPr lang="en-US" kern="0">
                <a:solidFill>
                  <a:sysClr val="windowText" lastClr="000000"/>
                </a:solidFill>
                <a:cs typeface="Arial" pitchFamily="34" charset="0"/>
              </a:endParaRPr>
            </a:p>
          </p:txBody>
        </p:sp>
      </p:grpSp>
      <p:grpSp>
        <p:nvGrpSpPr>
          <p:cNvPr id="12" name="Group 78"/>
          <p:cNvGrpSpPr/>
          <p:nvPr/>
        </p:nvGrpSpPr>
        <p:grpSpPr>
          <a:xfrm>
            <a:off x="681619" y="4679294"/>
            <a:ext cx="472532" cy="472532"/>
            <a:chOff x="1968124" y="4251243"/>
            <a:chExt cx="299976" cy="299976"/>
          </a:xfrm>
          <a:solidFill>
            <a:schemeClr val="tx2"/>
          </a:solidFill>
        </p:grpSpPr>
        <p:sp>
          <p:nvSpPr>
            <p:cNvPr id="13" name="Rectangle 7"/>
            <p:cNvSpPr>
              <a:spLocks noChangeArrowheads="1"/>
            </p:cNvSpPr>
            <p:nvPr/>
          </p:nvSpPr>
          <p:spPr bwMode="auto">
            <a:xfrm>
              <a:off x="1968124" y="4251243"/>
              <a:ext cx="299976" cy="299976"/>
            </a:xfrm>
            <a:prstGeom prst="rect">
              <a:avLst/>
            </a:prstGeom>
            <a:grpFill/>
            <a:ln w="9525">
              <a:noFill/>
              <a:miter lim="800000"/>
              <a:headEnd/>
              <a:tailEnd/>
            </a:ln>
          </p:spPr>
          <p:txBody>
            <a:bodyPr wrap="square" lIns="0" tIns="45714" rIns="0" bIns="137160" anchor="b" anchorCtr="0">
              <a:noAutofit/>
            </a:bodyPr>
            <a:lstStyle/>
            <a:p>
              <a:pPr algn="ctr" defTabSz="456902" eaLnBrk="0" hangingPunct="0">
                <a:buClr>
                  <a:srgbClr val="4F81BD"/>
                </a:buClr>
              </a:pPr>
              <a:endParaRPr lang="en-US" sz="900" b="1" dirty="0">
                <a:solidFill>
                  <a:prstClr val="white"/>
                </a:solidFill>
                <a:ea typeface="MS PGothic" pitchFamily="34" charset="-128"/>
                <a:cs typeface="Arial" charset="0"/>
              </a:endParaRPr>
            </a:p>
          </p:txBody>
        </p:sp>
        <p:pic>
          <p:nvPicPr>
            <p:cNvPr id="14" name="Picture 13" descr="callcenter.png"/>
            <p:cNvPicPr>
              <a:picLocks noChangeAspect="1"/>
            </p:cNvPicPr>
            <p:nvPr/>
          </p:nvPicPr>
          <p:blipFill>
            <a:blip r:embed="rId3" cstate="print">
              <a:biLevel thresh="50000"/>
              <a:extLst>
                <a:ext uri="{28A0092B-C50C-407E-A947-70E740481C1C}">
                  <a14:useLocalDpi xmlns:a14="http://schemas.microsoft.com/office/drawing/2010/main" val="0"/>
                </a:ext>
              </a:extLst>
            </a:blip>
            <a:stretch>
              <a:fillRect/>
            </a:stretch>
          </p:blipFill>
          <p:spPr>
            <a:xfrm>
              <a:off x="1999138" y="4282257"/>
              <a:ext cx="237948" cy="237948"/>
            </a:xfrm>
            <a:prstGeom prst="rect">
              <a:avLst/>
            </a:prstGeom>
            <a:grpFill/>
          </p:spPr>
        </p:pic>
      </p:grpSp>
      <p:grpSp>
        <p:nvGrpSpPr>
          <p:cNvPr id="15" name="Group 79"/>
          <p:cNvGrpSpPr/>
          <p:nvPr/>
        </p:nvGrpSpPr>
        <p:grpSpPr>
          <a:xfrm>
            <a:off x="1215019" y="4069694"/>
            <a:ext cx="472532" cy="472532"/>
            <a:chOff x="2350159" y="3901309"/>
            <a:chExt cx="299976" cy="299976"/>
          </a:xfrm>
          <a:solidFill>
            <a:srgbClr val="7F7F7F"/>
          </a:solidFill>
        </p:grpSpPr>
        <p:sp>
          <p:nvSpPr>
            <p:cNvPr id="16" name="Rectangle 7"/>
            <p:cNvSpPr>
              <a:spLocks noChangeArrowheads="1"/>
            </p:cNvSpPr>
            <p:nvPr/>
          </p:nvSpPr>
          <p:spPr bwMode="auto">
            <a:xfrm>
              <a:off x="2350159" y="3901309"/>
              <a:ext cx="299976" cy="299976"/>
            </a:xfrm>
            <a:prstGeom prst="rect">
              <a:avLst/>
            </a:prstGeom>
            <a:grpFill/>
            <a:ln w="9525">
              <a:noFill/>
              <a:miter lim="800000"/>
              <a:headEnd/>
              <a:tailEnd/>
            </a:ln>
          </p:spPr>
          <p:txBody>
            <a:bodyPr wrap="square" lIns="0" tIns="45714" rIns="0" bIns="137160" anchor="b" anchorCtr="0">
              <a:noAutofit/>
            </a:bodyPr>
            <a:lstStyle/>
            <a:p>
              <a:pPr algn="ctr" defTabSz="456902" eaLnBrk="0" hangingPunct="0">
                <a:buClr>
                  <a:srgbClr val="4F81BD"/>
                </a:buClr>
              </a:pPr>
              <a:endParaRPr lang="en-US" sz="900" b="1" dirty="0">
                <a:solidFill>
                  <a:prstClr val="white"/>
                </a:solidFill>
                <a:ea typeface="MS PGothic" pitchFamily="34" charset="-128"/>
                <a:cs typeface="Arial" charset="0"/>
              </a:endParaRPr>
            </a:p>
          </p:txBody>
        </p:sp>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81689" y="3934250"/>
              <a:ext cx="236916" cy="234095"/>
            </a:xfrm>
            <a:prstGeom prst="rect">
              <a:avLst/>
            </a:prstGeom>
            <a:grpFill/>
          </p:spPr>
        </p:pic>
      </p:grpSp>
      <p:grpSp>
        <p:nvGrpSpPr>
          <p:cNvPr id="18" name="Group 81"/>
          <p:cNvGrpSpPr/>
          <p:nvPr/>
        </p:nvGrpSpPr>
        <p:grpSpPr>
          <a:xfrm>
            <a:off x="1215019" y="4679294"/>
            <a:ext cx="472532" cy="472532"/>
            <a:chOff x="2363023" y="4251243"/>
            <a:chExt cx="299976" cy="299976"/>
          </a:xfrm>
          <a:solidFill>
            <a:srgbClr val="7F7F7F"/>
          </a:solidFill>
        </p:grpSpPr>
        <p:sp>
          <p:nvSpPr>
            <p:cNvPr id="19" name="Rectangle 7"/>
            <p:cNvSpPr>
              <a:spLocks noChangeArrowheads="1"/>
            </p:cNvSpPr>
            <p:nvPr/>
          </p:nvSpPr>
          <p:spPr bwMode="auto">
            <a:xfrm>
              <a:off x="2363023" y="4251243"/>
              <a:ext cx="299976" cy="299976"/>
            </a:xfrm>
            <a:prstGeom prst="rect">
              <a:avLst/>
            </a:prstGeom>
            <a:grpFill/>
            <a:ln w="9525">
              <a:noFill/>
              <a:miter lim="800000"/>
              <a:headEnd/>
              <a:tailEnd/>
            </a:ln>
          </p:spPr>
          <p:txBody>
            <a:bodyPr wrap="square" lIns="0" tIns="45714" rIns="0" bIns="137160" anchor="b" anchorCtr="0">
              <a:noAutofit/>
            </a:bodyPr>
            <a:lstStyle/>
            <a:p>
              <a:pPr algn="ctr" defTabSz="456902" eaLnBrk="0" hangingPunct="0">
                <a:buClr>
                  <a:srgbClr val="4F81BD"/>
                </a:buClr>
              </a:pPr>
              <a:endParaRPr lang="en-US" sz="900" b="1" dirty="0">
                <a:solidFill>
                  <a:prstClr val="white"/>
                </a:solidFill>
                <a:ea typeface="MS PGothic" pitchFamily="34" charset="-128"/>
                <a:cs typeface="Arial" charset="0"/>
              </a:endParaRPr>
            </a:p>
          </p:txBody>
        </p:sp>
        <p:pic>
          <p:nvPicPr>
            <p:cNvPr id="20" name="Picture 1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378535" y="4300886"/>
              <a:ext cx="268953" cy="200691"/>
            </a:xfrm>
            <a:prstGeom prst="rect">
              <a:avLst/>
            </a:prstGeom>
            <a:grpFill/>
          </p:spPr>
        </p:pic>
      </p:grpSp>
      <p:grpSp>
        <p:nvGrpSpPr>
          <p:cNvPr id="21" name="Group 83"/>
          <p:cNvGrpSpPr/>
          <p:nvPr/>
        </p:nvGrpSpPr>
        <p:grpSpPr>
          <a:xfrm>
            <a:off x="681619" y="5288894"/>
            <a:ext cx="472532" cy="472532"/>
            <a:chOff x="2745058" y="3901309"/>
            <a:chExt cx="299976" cy="299976"/>
          </a:xfrm>
          <a:solidFill>
            <a:srgbClr val="7F7F7F"/>
          </a:solidFill>
        </p:grpSpPr>
        <p:sp>
          <p:nvSpPr>
            <p:cNvPr id="22" name="Rectangle 7"/>
            <p:cNvSpPr>
              <a:spLocks noChangeArrowheads="1"/>
            </p:cNvSpPr>
            <p:nvPr/>
          </p:nvSpPr>
          <p:spPr bwMode="auto">
            <a:xfrm>
              <a:off x="2745058" y="3901309"/>
              <a:ext cx="299976" cy="299976"/>
            </a:xfrm>
            <a:prstGeom prst="rect">
              <a:avLst/>
            </a:prstGeom>
            <a:grpFill/>
            <a:ln w="9525">
              <a:noFill/>
              <a:miter lim="800000"/>
              <a:headEnd/>
              <a:tailEnd/>
            </a:ln>
          </p:spPr>
          <p:txBody>
            <a:bodyPr wrap="square" lIns="0" tIns="45714" rIns="0" bIns="137160" anchor="b" anchorCtr="0">
              <a:noAutofit/>
            </a:bodyPr>
            <a:lstStyle/>
            <a:p>
              <a:pPr algn="ctr" defTabSz="456902" eaLnBrk="0" hangingPunct="0">
                <a:buClr>
                  <a:srgbClr val="4F81BD"/>
                </a:buClr>
              </a:pPr>
              <a:endParaRPr lang="en-US" sz="900" b="1" dirty="0">
                <a:solidFill>
                  <a:prstClr val="white"/>
                </a:solidFill>
                <a:ea typeface="MS PGothic" pitchFamily="34" charset="-128"/>
                <a:cs typeface="Arial" charset="0"/>
              </a:endParaRPr>
            </a:p>
          </p:txBody>
        </p:sp>
        <p:pic>
          <p:nvPicPr>
            <p:cNvPr id="23" name="Picture 2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771842" y="3928093"/>
              <a:ext cx="246408" cy="246408"/>
            </a:xfrm>
            <a:prstGeom prst="rect">
              <a:avLst/>
            </a:prstGeom>
            <a:grpFill/>
          </p:spPr>
        </p:pic>
      </p:grpSp>
      <p:grpSp>
        <p:nvGrpSpPr>
          <p:cNvPr id="24" name="Group 88"/>
          <p:cNvGrpSpPr/>
          <p:nvPr/>
        </p:nvGrpSpPr>
        <p:grpSpPr>
          <a:xfrm>
            <a:off x="681619" y="4069694"/>
            <a:ext cx="472532" cy="472532"/>
            <a:chOff x="1955260" y="3901309"/>
            <a:chExt cx="299976" cy="299976"/>
          </a:xfrm>
          <a:solidFill>
            <a:srgbClr val="7F7F7F"/>
          </a:solidFill>
        </p:grpSpPr>
        <p:sp>
          <p:nvSpPr>
            <p:cNvPr id="25" name="Rectangle 7"/>
            <p:cNvSpPr>
              <a:spLocks noChangeArrowheads="1"/>
            </p:cNvSpPr>
            <p:nvPr/>
          </p:nvSpPr>
          <p:spPr bwMode="auto">
            <a:xfrm>
              <a:off x="1955260" y="3901309"/>
              <a:ext cx="299976" cy="299976"/>
            </a:xfrm>
            <a:prstGeom prst="rect">
              <a:avLst/>
            </a:prstGeom>
            <a:grpFill/>
            <a:ln w="9525">
              <a:noFill/>
              <a:miter lim="800000"/>
              <a:headEnd/>
              <a:tailEnd/>
            </a:ln>
          </p:spPr>
          <p:txBody>
            <a:bodyPr wrap="square" lIns="0" tIns="45714" rIns="0" bIns="137160" anchor="b" anchorCtr="0">
              <a:noAutofit/>
            </a:bodyPr>
            <a:lstStyle/>
            <a:p>
              <a:pPr algn="ctr" defTabSz="456902" eaLnBrk="0" hangingPunct="0">
                <a:buClr>
                  <a:srgbClr val="4F81BD"/>
                </a:buClr>
              </a:pPr>
              <a:endParaRPr lang="en-US" sz="900" b="1" dirty="0">
                <a:solidFill>
                  <a:prstClr val="white"/>
                </a:solidFill>
                <a:ea typeface="MS PGothic" pitchFamily="34" charset="-128"/>
                <a:cs typeface="Arial" charset="0"/>
              </a:endParaRPr>
            </a:p>
          </p:txBody>
        </p:sp>
        <p:pic>
          <p:nvPicPr>
            <p:cNvPr id="26" name="Picture 2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970793" y="3929876"/>
              <a:ext cx="268911" cy="242843"/>
            </a:xfrm>
            <a:prstGeom prst="rect">
              <a:avLst/>
            </a:prstGeom>
            <a:grpFill/>
          </p:spPr>
        </p:pic>
      </p:grpSp>
      <p:sp>
        <p:nvSpPr>
          <p:cNvPr id="27" name="TextBox 26"/>
          <p:cNvSpPr txBox="1"/>
          <p:nvPr/>
        </p:nvSpPr>
        <p:spPr>
          <a:xfrm>
            <a:off x="455612" y="1569360"/>
            <a:ext cx="1219200" cy="317500"/>
          </a:xfrm>
          <a:prstGeom prst="rect">
            <a:avLst/>
          </a:prstGeom>
          <a:noFill/>
        </p:spPr>
        <p:txBody>
          <a:bodyPr wrap="none" lIns="0" tIns="0" rIns="0" bIns="0" rtlCol="0">
            <a:noAutofit/>
          </a:bodyPr>
          <a:lstStyle/>
          <a:p>
            <a:pPr algn="ctr">
              <a:lnSpc>
                <a:spcPct val="90000"/>
              </a:lnSpc>
            </a:pPr>
            <a:r>
              <a:rPr lang="en-US" sz="2000" dirty="0" smtClean="0"/>
              <a:t>Mobile</a:t>
            </a:r>
          </a:p>
          <a:p>
            <a:pPr algn="ctr">
              <a:lnSpc>
                <a:spcPct val="90000"/>
              </a:lnSpc>
            </a:pPr>
            <a:r>
              <a:rPr lang="en-US" sz="2000" dirty="0" smtClean="0"/>
              <a:t>Device</a:t>
            </a:r>
            <a:endParaRPr lang="en-US" sz="2000" dirty="0"/>
          </a:p>
        </p:txBody>
      </p:sp>
      <p:sp>
        <p:nvSpPr>
          <p:cNvPr id="28" name="Rectangle 27"/>
          <p:cNvSpPr/>
          <p:nvPr/>
        </p:nvSpPr>
        <p:spPr>
          <a:xfrm>
            <a:off x="620751" y="4007760"/>
            <a:ext cx="1143000" cy="1828800"/>
          </a:xfrm>
          <a:prstGeom prst="rect">
            <a:avLst/>
          </a:prstGeom>
          <a:noFill/>
          <a:ln w="19050" cmpd="sng">
            <a:solidFill>
              <a:srgbClr val="5F5F5F"/>
            </a:solidFill>
            <a:miter lim="800000"/>
          </a:ln>
          <a:effectLst>
            <a:innerShdw blurRad="63500" dist="50800" dir="54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cxnSp>
        <p:nvCxnSpPr>
          <p:cNvPr id="30" name="Straight Connector 29"/>
          <p:cNvCxnSpPr/>
          <p:nvPr/>
        </p:nvCxnSpPr>
        <p:spPr>
          <a:xfrm>
            <a:off x="9599612" y="1143000"/>
            <a:ext cx="0" cy="5029200"/>
          </a:xfrm>
          <a:prstGeom prst="line">
            <a:avLst/>
          </a:prstGeom>
          <a:ln w="28575" cmpd="sng">
            <a:solidFill>
              <a:schemeClr val="bg2">
                <a:lumMod val="50000"/>
              </a:schemeClr>
            </a:solidFill>
            <a:prstDash val="dash"/>
            <a:miter lim="800000"/>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10361612" y="1143000"/>
            <a:ext cx="762000" cy="304800"/>
          </a:xfrm>
          <a:prstGeom prst="rect">
            <a:avLst/>
          </a:prstGeom>
          <a:noFill/>
        </p:spPr>
        <p:txBody>
          <a:bodyPr wrap="none" lIns="0" tIns="0" rIns="0" bIns="0" rtlCol="0">
            <a:noAutofit/>
          </a:bodyPr>
          <a:lstStyle/>
          <a:p>
            <a:pPr>
              <a:lnSpc>
                <a:spcPct val="90000"/>
              </a:lnSpc>
            </a:pPr>
            <a:r>
              <a:rPr lang="en-US" sz="2400" dirty="0" smtClean="0"/>
              <a:t>Servers</a:t>
            </a:r>
            <a:endParaRPr lang="en-US" sz="2400" dirty="0"/>
          </a:p>
        </p:txBody>
      </p:sp>
      <p:sp>
        <p:nvSpPr>
          <p:cNvPr id="33" name="Snip Diagonal Corner Rectangle 32"/>
          <p:cNvSpPr/>
          <p:nvPr/>
        </p:nvSpPr>
        <p:spPr>
          <a:xfrm>
            <a:off x="9828212" y="4236360"/>
            <a:ext cx="1905000" cy="685800"/>
          </a:xfrm>
          <a:prstGeom prst="snip2DiagRect">
            <a:avLst/>
          </a:prstGeom>
          <a:solidFill>
            <a:srgbClr val="F2F2F2"/>
          </a:solidFill>
          <a:ln w="19050">
            <a:solidFill>
              <a:srgbClr val="5F5F5F"/>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34" name="TextBox 33"/>
          <p:cNvSpPr txBox="1"/>
          <p:nvPr/>
        </p:nvSpPr>
        <p:spPr>
          <a:xfrm>
            <a:off x="10034132" y="4270380"/>
            <a:ext cx="1447800" cy="533400"/>
          </a:xfrm>
          <a:prstGeom prst="rect">
            <a:avLst/>
          </a:prstGeom>
          <a:noFill/>
        </p:spPr>
        <p:txBody>
          <a:bodyPr wrap="none" lIns="0" tIns="0" rIns="0" bIns="0" rtlCol="0">
            <a:noAutofit/>
          </a:bodyPr>
          <a:lstStyle/>
          <a:p>
            <a:pPr>
              <a:lnSpc>
                <a:spcPct val="90000"/>
              </a:lnSpc>
            </a:pPr>
            <a:r>
              <a:rPr lang="en-US" dirty="0" smtClean="0"/>
              <a:t>REST or SOAP</a:t>
            </a:r>
          </a:p>
          <a:p>
            <a:pPr>
              <a:lnSpc>
                <a:spcPct val="90000"/>
              </a:lnSpc>
            </a:pPr>
            <a:r>
              <a:rPr lang="en-US" dirty="0" smtClean="0"/>
              <a:t>Services</a:t>
            </a:r>
            <a:endParaRPr lang="en-US" dirty="0"/>
          </a:p>
        </p:txBody>
      </p:sp>
      <p:sp>
        <p:nvSpPr>
          <p:cNvPr id="35" name="Snip Diagonal Corner Rectangle 34"/>
          <p:cNvSpPr/>
          <p:nvPr/>
        </p:nvSpPr>
        <p:spPr>
          <a:xfrm>
            <a:off x="9828212" y="3245760"/>
            <a:ext cx="1905000" cy="685800"/>
          </a:xfrm>
          <a:prstGeom prst="snip2DiagRect">
            <a:avLst/>
          </a:prstGeom>
          <a:solidFill>
            <a:schemeClr val="bg1">
              <a:lumMod val="95000"/>
            </a:schemeClr>
          </a:solidFill>
          <a:ln w="19050">
            <a:solidFill>
              <a:srgbClr val="5F5F5F"/>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36" name="TextBox 35"/>
          <p:cNvSpPr txBox="1"/>
          <p:nvPr/>
        </p:nvSpPr>
        <p:spPr>
          <a:xfrm>
            <a:off x="10034132" y="3355980"/>
            <a:ext cx="1447800" cy="304800"/>
          </a:xfrm>
          <a:prstGeom prst="rect">
            <a:avLst/>
          </a:prstGeom>
          <a:noFill/>
        </p:spPr>
        <p:txBody>
          <a:bodyPr wrap="none" lIns="0" tIns="0" rIns="0" bIns="0" rtlCol="0">
            <a:noAutofit/>
          </a:bodyPr>
          <a:lstStyle/>
          <a:p>
            <a:pPr>
              <a:lnSpc>
                <a:spcPct val="90000"/>
              </a:lnSpc>
            </a:pPr>
            <a:r>
              <a:rPr lang="en-US" dirty="0" smtClean="0"/>
              <a:t>Server-Generated </a:t>
            </a:r>
          </a:p>
          <a:p>
            <a:pPr>
              <a:lnSpc>
                <a:spcPct val="90000"/>
              </a:lnSpc>
            </a:pPr>
            <a:r>
              <a:rPr lang="en-US" dirty="0" smtClean="0"/>
              <a:t>HTML</a:t>
            </a:r>
          </a:p>
        </p:txBody>
      </p:sp>
      <p:sp>
        <p:nvSpPr>
          <p:cNvPr id="50" name="Rectangle 49"/>
          <p:cNvSpPr/>
          <p:nvPr/>
        </p:nvSpPr>
        <p:spPr>
          <a:xfrm>
            <a:off x="2185716" y="4475504"/>
            <a:ext cx="1815145" cy="1463040"/>
          </a:xfrm>
          <a:prstGeom prst="rect">
            <a:avLst/>
          </a:prstGeom>
          <a:solidFill>
            <a:schemeClr val="accent5"/>
          </a:solidFill>
          <a:ln w="19050">
            <a:noFill/>
            <a:miter lim="800000"/>
          </a:ln>
          <a:effectLst>
            <a:innerShdw blurRad="63500" dist="50800" dir="54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51" name="Rectangle 50"/>
          <p:cNvSpPr/>
          <p:nvPr/>
        </p:nvSpPr>
        <p:spPr>
          <a:xfrm>
            <a:off x="4188496" y="4475504"/>
            <a:ext cx="1475110" cy="1463040"/>
          </a:xfrm>
          <a:prstGeom prst="rect">
            <a:avLst/>
          </a:prstGeom>
          <a:solidFill>
            <a:schemeClr val="bg2">
              <a:lumMod val="75000"/>
            </a:schemeClr>
          </a:solidFill>
          <a:ln w="19050">
            <a:solidFill>
              <a:srgbClr val="5F5F5F"/>
            </a:solidFill>
            <a:miter lim="800000"/>
          </a:ln>
          <a:effectLst>
            <a:innerShdw blurRad="63500" dist="50800" dir="54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52" name="TextBox 51"/>
          <p:cNvSpPr txBox="1"/>
          <p:nvPr/>
        </p:nvSpPr>
        <p:spPr>
          <a:xfrm>
            <a:off x="2284412" y="4856504"/>
            <a:ext cx="1676400" cy="751456"/>
          </a:xfrm>
          <a:prstGeom prst="rect">
            <a:avLst/>
          </a:prstGeom>
          <a:noFill/>
        </p:spPr>
        <p:txBody>
          <a:bodyPr wrap="none" lIns="0" tIns="0" rIns="0" bIns="0" rtlCol="0">
            <a:noAutofit/>
          </a:bodyPr>
          <a:lstStyle>
            <a:defPPr>
              <a:defRPr lang="en-US"/>
            </a:defPPr>
            <a:lvl1pPr>
              <a:lnSpc>
                <a:spcPct val="90000"/>
              </a:lnSpc>
              <a:defRPr sz="2000"/>
            </a:lvl1pPr>
          </a:lstStyle>
          <a:p>
            <a:pPr algn="ctr"/>
            <a:r>
              <a:rPr lang="en-US" sz="1800" dirty="0">
                <a:solidFill>
                  <a:schemeClr val="bg1"/>
                </a:solidFill>
              </a:rPr>
              <a:t>Apache Cordova </a:t>
            </a:r>
          </a:p>
          <a:p>
            <a:pPr algn="ctr"/>
            <a:r>
              <a:rPr lang="en-US" sz="1800" dirty="0">
                <a:solidFill>
                  <a:schemeClr val="bg1"/>
                </a:solidFill>
              </a:rPr>
              <a:t>Plugins &amp; APIs</a:t>
            </a:r>
          </a:p>
        </p:txBody>
      </p:sp>
      <p:sp>
        <p:nvSpPr>
          <p:cNvPr id="53" name="TextBox 52"/>
          <p:cNvSpPr txBox="1"/>
          <p:nvPr/>
        </p:nvSpPr>
        <p:spPr>
          <a:xfrm>
            <a:off x="4215806" y="4617360"/>
            <a:ext cx="1398910" cy="914400"/>
          </a:xfrm>
          <a:prstGeom prst="rect">
            <a:avLst/>
          </a:prstGeom>
          <a:noFill/>
        </p:spPr>
        <p:txBody>
          <a:bodyPr wrap="none" lIns="0" tIns="0" rIns="0" bIns="0" rtlCol="0">
            <a:noAutofit/>
          </a:bodyPr>
          <a:lstStyle/>
          <a:p>
            <a:pPr algn="ctr">
              <a:lnSpc>
                <a:spcPct val="90000"/>
              </a:lnSpc>
            </a:pPr>
            <a:r>
              <a:rPr lang="en-US" dirty="0" smtClean="0"/>
              <a:t>Java VM</a:t>
            </a:r>
          </a:p>
        </p:txBody>
      </p:sp>
      <p:sp>
        <p:nvSpPr>
          <p:cNvPr id="55" name="Rectangle 54"/>
          <p:cNvSpPr/>
          <p:nvPr/>
        </p:nvSpPr>
        <p:spPr>
          <a:xfrm>
            <a:off x="5864896" y="4723603"/>
            <a:ext cx="484510" cy="1117685"/>
          </a:xfrm>
          <a:prstGeom prst="rect">
            <a:avLst/>
          </a:prstGeom>
          <a:solidFill>
            <a:schemeClr val="accent5">
              <a:lumMod val="60000"/>
              <a:lumOff val="40000"/>
            </a:schemeClr>
          </a:solidFill>
          <a:ln w="19050">
            <a:solidFill>
              <a:srgbClr val="5F5F5F"/>
            </a:solidFill>
            <a:miter lim="800000"/>
          </a:ln>
          <a:effectLst>
            <a:innerShdw blurRad="63500" dist="50800" dir="54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56" name="TextBox 55"/>
          <p:cNvSpPr txBox="1"/>
          <p:nvPr/>
        </p:nvSpPr>
        <p:spPr>
          <a:xfrm rot="16200000">
            <a:off x="5699757" y="5014749"/>
            <a:ext cx="963290" cy="381000"/>
          </a:xfrm>
          <a:prstGeom prst="rect">
            <a:avLst/>
          </a:prstGeom>
          <a:noFill/>
        </p:spPr>
        <p:txBody>
          <a:bodyPr wrap="none" lIns="0" tIns="0" rIns="0" bIns="0" rtlCol="0">
            <a:noAutofit/>
          </a:bodyPr>
          <a:lstStyle/>
          <a:p>
            <a:pPr algn="ctr">
              <a:lnSpc>
                <a:spcPct val="90000"/>
              </a:lnSpc>
            </a:pPr>
            <a:r>
              <a:rPr lang="en-US" dirty="0" smtClean="0"/>
              <a:t>SQLite</a:t>
            </a:r>
          </a:p>
        </p:txBody>
      </p:sp>
      <p:sp>
        <p:nvSpPr>
          <p:cNvPr id="59" name="Rectangle 58"/>
          <p:cNvSpPr/>
          <p:nvPr/>
        </p:nvSpPr>
        <p:spPr>
          <a:xfrm>
            <a:off x="4302796" y="4949470"/>
            <a:ext cx="1232855" cy="304800"/>
          </a:xfrm>
          <a:prstGeom prst="rect">
            <a:avLst/>
          </a:prstGeom>
          <a:solidFill>
            <a:schemeClr val="bg2"/>
          </a:solidFill>
          <a:ln w="19050">
            <a:solidFill>
              <a:srgbClr val="5F5F5F"/>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60" name="Rectangle 59"/>
          <p:cNvSpPr/>
          <p:nvPr/>
        </p:nvSpPr>
        <p:spPr>
          <a:xfrm>
            <a:off x="4302796" y="5289086"/>
            <a:ext cx="1232855" cy="304800"/>
          </a:xfrm>
          <a:prstGeom prst="rect">
            <a:avLst/>
          </a:prstGeom>
          <a:solidFill>
            <a:schemeClr val="bg2"/>
          </a:solidFill>
          <a:ln w="19050">
            <a:solidFill>
              <a:srgbClr val="5F5F5F"/>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61" name="Rectangle 60"/>
          <p:cNvSpPr/>
          <p:nvPr/>
        </p:nvSpPr>
        <p:spPr>
          <a:xfrm>
            <a:off x="4353262" y="4922160"/>
            <a:ext cx="1146468" cy="318036"/>
          </a:xfrm>
          <a:prstGeom prst="rect">
            <a:avLst/>
          </a:prstGeom>
        </p:spPr>
        <p:txBody>
          <a:bodyPr wrap="none">
            <a:spAutoFit/>
          </a:bodyPr>
          <a:lstStyle/>
          <a:p>
            <a:pPr algn="ctr">
              <a:lnSpc>
                <a:spcPct val="90000"/>
              </a:lnSpc>
            </a:pPr>
            <a:r>
              <a:rPr lang="en-US" sz="1600" dirty="0" smtClean="0"/>
              <a:t>Client Logic</a:t>
            </a:r>
            <a:endParaRPr lang="en-US" sz="1600" dirty="0"/>
          </a:p>
        </p:txBody>
      </p:sp>
      <p:sp>
        <p:nvSpPr>
          <p:cNvPr id="62" name="Rectangle 61"/>
          <p:cNvSpPr/>
          <p:nvPr/>
        </p:nvSpPr>
        <p:spPr>
          <a:xfrm>
            <a:off x="4637512" y="5275850"/>
            <a:ext cx="607859" cy="318036"/>
          </a:xfrm>
          <a:prstGeom prst="rect">
            <a:avLst/>
          </a:prstGeom>
        </p:spPr>
        <p:txBody>
          <a:bodyPr wrap="none">
            <a:spAutoFit/>
          </a:bodyPr>
          <a:lstStyle/>
          <a:p>
            <a:pPr algn="ctr">
              <a:lnSpc>
                <a:spcPct val="90000"/>
              </a:lnSpc>
            </a:pPr>
            <a:r>
              <a:rPr lang="en-US" sz="1600" dirty="0" smtClean="0"/>
              <a:t>JDBC</a:t>
            </a:r>
            <a:endParaRPr lang="en-US" sz="1600" dirty="0"/>
          </a:p>
        </p:txBody>
      </p:sp>
      <p:sp>
        <p:nvSpPr>
          <p:cNvPr id="63" name="Rectangle 62"/>
          <p:cNvSpPr/>
          <p:nvPr/>
        </p:nvSpPr>
        <p:spPr>
          <a:xfrm>
            <a:off x="6704012" y="4693560"/>
            <a:ext cx="1905000" cy="1097640"/>
          </a:xfrm>
          <a:prstGeom prst="rect">
            <a:avLst/>
          </a:prstGeom>
          <a:solidFill>
            <a:schemeClr val="bg1"/>
          </a:solidFill>
          <a:ln w="19050">
            <a:solidFill>
              <a:srgbClr val="5F5F5F"/>
            </a:solidFill>
            <a:miter lim="800000"/>
          </a:ln>
          <a:effectLst>
            <a:innerShdw blurRad="63500" dist="50800" dir="54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p>
        </p:txBody>
      </p:sp>
      <p:pic>
        <p:nvPicPr>
          <p:cNvPr id="58" name="Picture 57"/>
          <p:cNvPicPr>
            <a:picLocks noChangeAspect="1"/>
          </p:cNvPicPr>
          <p:nvPr/>
        </p:nvPicPr>
        <p:blipFill>
          <a:blip r:embed="rId8" cstate="print"/>
          <a:stretch>
            <a:fillRect/>
          </a:stretch>
        </p:blipFill>
        <p:spPr>
          <a:xfrm>
            <a:off x="6783155" y="4724400"/>
            <a:ext cx="1292458" cy="593355"/>
          </a:xfrm>
          <a:prstGeom prst="rect">
            <a:avLst/>
          </a:prstGeom>
          <a:ln>
            <a:noFill/>
          </a:ln>
        </p:spPr>
      </p:pic>
      <p:sp>
        <p:nvSpPr>
          <p:cNvPr id="64" name="TextBox 63"/>
          <p:cNvSpPr txBox="1"/>
          <p:nvPr/>
        </p:nvSpPr>
        <p:spPr>
          <a:xfrm>
            <a:off x="6799597" y="5334000"/>
            <a:ext cx="1905000" cy="304800"/>
          </a:xfrm>
          <a:prstGeom prst="rect">
            <a:avLst/>
          </a:prstGeom>
          <a:noFill/>
        </p:spPr>
        <p:txBody>
          <a:bodyPr wrap="none" lIns="0" tIns="0" rIns="0" bIns="0" rtlCol="0">
            <a:noAutofit/>
          </a:bodyPr>
          <a:lstStyle/>
          <a:p>
            <a:pPr>
              <a:lnSpc>
                <a:spcPct val="90000"/>
              </a:lnSpc>
            </a:pPr>
            <a:r>
              <a:rPr lang="en-US" sz="1600" dirty="0" smtClean="0"/>
              <a:t>Encrypted Database</a:t>
            </a:r>
            <a:endParaRPr lang="en-US" sz="1600" dirty="0"/>
          </a:p>
        </p:txBody>
      </p:sp>
      <p:sp>
        <p:nvSpPr>
          <p:cNvPr id="66" name="Right Arrow 65"/>
          <p:cNvSpPr/>
          <p:nvPr/>
        </p:nvSpPr>
        <p:spPr>
          <a:xfrm>
            <a:off x="5547357" y="5303160"/>
            <a:ext cx="457200" cy="304800"/>
          </a:xfrm>
          <a:prstGeom prst="rightArrow">
            <a:avLst/>
          </a:prstGeom>
          <a:solidFill>
            <a:srgbClr val="FFFFFF"/>
          </a:solid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67" name="Right Arrow 66"/>
          <p:cNvSpPr/>
          <p:nvPr/>
        </p:nvSpPr>
        <p:spPr>
          <a:xfrm>
            <a:off x="6336667" y="5237504"/>
            <a:ext cx="533400" cy="304800"/>
          </a:xfrm>
          <a:prstGeom prst="rightArrow">
            <a:avLst/>
          </a:prstGeom>
          <a:solidFill>
            <a:srgbClr val="FFFFFF"/>
          </a:solid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69" name="Right Arrow 68"/>
          <p:cNvSpPr/>
          <p:nvPr/>
        </p:nvSpPr>
        <p:spPr>
          <a:xfrm flipH="1">
            <a:off x="1759398" y="5237504"/>
            <a:ext cx="440826" cy="304800"/>
          </a:xfrm>
          <a:prstGeom prst="rightArrow">
            <a:avLst/>
          </a:prstGeom>
          <a:solidFill>
            <a:srgbClr val="FFFFFF"/>
          </a:solid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68" name="Right Arrow 67"/>
          <p:cNvSpPr/>
          <p:nvPr/>
        </p:nvSpPr>
        <p:spPr>
          <a:xfrm flipH="1">
            <a:off x="3826628" y="5303160"/>
            <a:ext cx="364319" cy="304800"/>
          </a:xfrm>
          <a:prstGeom prst="rightArrow">
            <a:avLst/>
          </a:prstGeom>
          <a:solidFill>
            <a:srgbClr val="FFFFFF"/>
          </a:solid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cxnSp>
        <p:nvCxnSpPr>
          <p:cNvPr id="76" name="Straight Arrow Connector 75"/>
          <p:cNvCxnSpPr/>
          <p:nvPr/>
        </p:nvCxnSpPr>
        <p:spPr>
          <a:xfrm flipH="1">
            <a:off x="5637212" y="4541160"/>
            <a:ext cx="4191000" cy="0"/>
          </a:xfrm>
          <a:prstGeom prst="straightConnector1">
            <a:avLst/>
          </a:prstGeom>
          <a:ln w="28575" cmpd="sng">
            <a:solidFill>
              <a:schemeClr val="accent3"/>
            </a:solidFill>
            <a:miter lim="800000"/>
            <a:headEnd type="arrow"/>
            <a:tailEnd type="arrow"/>
          </a:ln>
        </p:spPr>
        <p:style>
          <a:lnRef idx="1">
            <a:schemeClr val="accent1"/>
          </a:lnRef>
          <a:fillRef idx="0">
            <a:schemeClr val="accent1"/>
          </a:fillRef>
          <a:effectRef idx="0">
            <a:schemeClr val="accent1"/>
          </a:effectRef>
          <a:fontRef idx="minor">
            <a:schemeClr val="tx1"/>
          </a:fontRef>
        </p:style>
      </p:cxnSp>
      <p:sp>
        <p:nvSpPr>
          <p:cNvPr id="78" name="Right Arrow 77"/>
          <p:cNvSpPr/>
          <p:nvPr/>
        </p:nvSpPr>
        <p:spPr>
          <a:xfrm rot="16200000" flipH="1" flipV="1">
            <a:off x="3046378" y="4312597"/>
            <a:ext cx="335350" cy="335280"/>
          </a:xfrm>
          <a:prstGeom prst="rightArrow">
            <a:avLst/>
          </a:prstGeom>
          <a:solidFill>
            <a:srgbClr val="FFFFFF"/>
          </a:solid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79" name="Right Arrow 78"/>
          <p:cNvSpPr/>
          <p:nvPr/>
        </p:nvSpPr>
        <p:spPr>
          <a:xfrm rot="16200000" flipH="1" flipV="1">
            <a:off x="4798977" y="4312595"/>
            <a:ext cx="335350" cy="335280"/>
          </a:xfrm>
          <a:prstGeom prst="rightArrow">
            <a:avLst/>
          </a:prstGeom>
          <a:solidFill>
            <a:srgbClr val="FFFFFF"/>
          </a:solid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71" name="Snip Diagonal Corner Rectangle 70"/>
          <p:cNvSpPr/>
          <p:nvPr/>
        </p:nvSpPr>
        <p:spPr>
          <a:xfrm>
            <a:off x="9828212" y="1493160"/>
            <a:ext cx="1905000" cy="685800"/>
          </a:xfrm>
          <a:prstGeom prst="snip2DiagRect">
            <a:avLst/>
          </a:prstGeom>
          <a:solidFill>
            <a:schemeClr val="bg1">
              <a:lumMod val="95000"/>
            </a:schemeClr>
          </a:solidFill>
          <a:ln w="19050">
            <a:solidFill>
              <a:srgbClr val="5F5F5F"/>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72" name="TextBox 71"/>
          <p:cNvSpPr txBox="1"/>
          <p:nvPr/>
        </p:nvSpPr>
        <p:spPr>
          <a:xfrm>
            <a:off x="10034132" y="1603380"/>
            <a:ext cx="1447800" cy="304800"/>
          </a:xfrm>
          <a:prstGeom prst="rect">
            <a:avLst/>
          </a:prstGeom>
          <a:noFill/>
        </p:spPr>
        <p:txBody>
          <a:bodyPr wrap="none" lIns="0" tIns="0" rIns="0" bIns="0" rtlCol="0">
            <a:noAutofit/>
          </a:bodyPr>
          <a:lstStyle/>
          <a:p>
            <a:pPr>
              <a:lnSpc>
                <a:spcPct val="90000"/>
              </a:lnSpc>
            </a:pPr>
            <a:r>
              <a:rPr lang="en-US" dirty="0" smtClean="0"/>
              <a:t>Configuration </a:t>
            </a:r>
          </a:p>
          <a:p>
            <a:pPr>
              <a:lnSpc>
                <a:spcPct val="90000"/>
              </a:lnSpc>
            </a:pPr>
            <a:r>
              <a:rPr lang="en-US" dirty="0" smtClean="0"/>
              <a:t>Service</a:t>
            </a:r>
          </a:p>
        </p:txBody>
      </p:sp>
      <p:sp>
        <p:nvSpPr>
          <p:cNvPr id="4" name="Rectangle 3"/>
          <p:cNvSpPr/>
          <p:nvPr/>
        </p:nvSpPr>
        <p:spPr>
          <a:xfrm>
            <a:off x="5671652" y="1504500"/>
            <a:ext cx="2743200" cy="457200"/>
          </a:xfrm>
          <a:prstGeom prst="rect">
            <a:avLst/>
          </a:prstGeom>
          <a:solidFill>
            <a:srgbClr val="F2F2F2"/>
          </a:solidFill>
          <a:ln w="19050">
            <a:noFill/>
            <a:miter lim="800000"/>
          </a:ln>
          <a:effectLst>
            <a:innerShdw blurRad="63500" dist="50800" dir="54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cxnSp>
        <p:nvCxnSpPr>
          <p:cNvPr id="74" name="Straight Arrow Connector 73"/>
          <p:cNvCxnSpPr/>
          <p:nvPr/>
        </p:nvCxnSpPr>
        <p:spPr>
          <a:xfrm flipH="1">
            <a:off x="8380412" y="1797960"/>
            <a:ext cx="1447800" cy="0"/>
          </a:xfrm>
          <a:prstGeom prst="straightConnector1">
            <a:avLst/>
          </a:prstGeom>
          <a:ln w="28575" cmpd="sng">
            <a:solidFill>
              <a:schemeClr val="accent3"/>
            </a:solidFill>
            <a:miter lim="800000"/>
            <a:headEnd type="none"/>
            <a:tailEnd type="arrow"/>
          </a:ln>
        </p:spPr>
        <p:style>
          <a:lnRef idx="1">
            <a:schemeClr val="accent1"/>
          </a:lnRef>
          <a:fillRef idx="0">
            <a:schemeClr val="accent1"/>
          </a:fillRef>
          <a:effectRef idx="0">
            <a:schemeClr val="accent1"/>
          </a:effectRef>
          <a:fontRef idx="minor">
            <a:schemeClr val="tx1"/>
          </a:fontRef>
        </p:style>
      </p:cxnSp>
      <p:sp>
        <p:nvSpPr>
          <p:cNvPr id="77" name="Snip Diagonal Corner Rectangle 76"/>
          <p:cNvSpPr/>
          <p:nvPr/>
        </p:nvSpPr>
        <p:spPr>
          <a:xfrm>
            <a:off x="9828212" y="5520420"/>
            <a:ext cx="1905000" cy="685800"/>
          </a:xfrm>
          <a:prstGeom prst="snip2DiagRect">
            <a:avLst/>
          </a:prstGeom>
          <a:solidFill>
            <a:schemeClr val="bg1">
              <a:lumMod val="95000"/>
            </a:schemeClr>
          </a:solidFill>
          <a:ln w="19050">
            <a:solidFill>
              <a:srgbClr val="5F5F5F"/>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80" name="TextBox 79"/>
          <p:cNvSpPr txBox="1"/>
          <p:nvPr/>
        </p:nvSpPr>
        <p:spPr>
          <a:xfrm>
            <a:off x="10034132" y="5665875"/>
            <a:ext cx="1447800" cy="304800"/>
          </a:xfrm>
          <a:prstGeom prst="rect">
            <a:avLst/>
          </a:prstGeom>
          <a:noFill/>
        </p:spPr>
        <p:txBody>
          <a:bodyPr wrap="none" lIns="0" tIns="0" rIns="0" bIns="0" rtlCol="0">
            <a:noAutofit/>
          </a:bodyPr>
          <a:lstStyle>
            <a:defPPr>
              <a:defRPr lang="en-US"/>
            </a:defPPr>
            <a:lvl1pPr>
              <a:lnSpc>
                <a:spcPct val="90000"/>
              </a:lnSpc>
            </a:lvl1pPr>
          </a:lstStyle>
          <a:p>
            <a:r>
              <a:rPr lang="fi-FI" dirty="0"/>
              <a:t>APN/GCM </a:t>
            </a:r>
            <a:r>
              <a:rPr lang="fi-FI" dirty="0" err="1"/>
              <a:t>Push</a:t>
            </a:r>
            <a:r>
              <a:rPr lang="fi-FI" dirty="0"/>
              <a:t> </a:t>
            </a:r>
            <a:endParaRPr lang="fi-FI" dirty="0" smtClean="0"/>
          </a:p>
          <a:p>
            <a:r>
              <a:rPr lang="fi-FI" dirty="0" smtClean="0"/>
              <a:t>Services</a:t>
            </a:r>
            <a:endParaRPr lang="en-US" dirty="0"/>
          </a:p>
        </p:txBody>
      </p:sp>
      <p:sp>
        <p:nvSpPr>
          <p:cNvPr id="83" name="TextBox 82"/>
          <p:cNvSpPr txBox="1"/>
          <p:nvPr/>
        </p:nvSpPr>
        <p:spPr>
          <a:xfrm>
            <a:off x="5713412" y="1527180"/>
            <a:ext cx="2667000" cy="381000"/>
          </a:xfrm>
          <a:prstGeom prst="rect">
            <a:avLst/>
          </a:prstGeom>
          <a:noFill/>
        </p:spPr>
        <p:txBody>
          <a:bodyPr wrap="none" lIns="0" tIns="0" rIns="0" bIns="0" rtlCol="0">
            <a:noAutofit/>
          </a:bodyPr>
          <a:lstStyle>
            <a:defPPr>
              <a:defRPr lang="en-US"/>
            </a:defPPr>
            <a:lvl1pPr>
              <a:lnSpc>
                <a:spcPct val="90000"/>
              </a:lnSpc>
              <a:defRPr sz="2400">
                <a:solidFill>
                  <a:schemeClr val="bg1"/>
                </a:solidFill>
              </a:defRPr>
            </a:lvl1pPr>
          </a:lstStyle>
          <a:p>
            <a:pPr algn="ctr"/>
            <a:r>
              <a:rPr lang="en-US" sz="2000" dirty="0">
                <a:solidFill>
                  <a:schemeClr val="tx1"/>
                </a:solidFill>
              </a:rPr>
              <a:t>App. Configuration</a:t>
            </a:r>
          </a:p>
        </p:txBody>
      </p:sp>
      <p:cxnSp>
        <p:nvCxnSpPr>
          <p:cNvPr id="65" name="Straight Arrow Connector 64"/>
          <p:cNvCxnSpPr/>
          <p:nvPr/>
        </p:nvCxnSpPr>
        <p:spPr>
          <a:xfrm>
            <a:off x="8990012" y="6858000"/>
            <a:ext cx="914400" cy="914400"/>
          </a:xfrm>
          <a:prstGeom prst="straightConnector1">
            <a:avLst/>
          </a:prstGeom>
          <a:ln w="19050">
            <a:solidFill>
              <a:schemeClr val="accent5"/>
            </a:solidFill>
            <a:miter lim="800000"/>
            <a:tailEnd type="arrow"/>
          </a:ln>
        </p:spPr>
        <p:style>
          <a:lnRef idx="1">
            <a:schemeClr val="accent1"/>
          </a:lnRef>
          <a:fillRef idx="0">
            <a:schemeClr val="accent1"/>
          </a:fillRef>
          <a:effectRef idx="0">
            <a:schemeClr val="accent1"/>
          </a:effectRef>
          <a:fontRef idx="minor">
            <a:schemeClr val="tx1"/>
          </a:fontRef>
        </p:style>
      </p:cxnSp>
      <p:sp>
        <p:nvSpPr>
          <p:cNvPr id="86" name="Rectangle 85"/>
          <p:cNvSpPr/>
          <p:nvPr/>
        </p:nvSpPr>
        <p:spPr>
          <a:xfrm>
            <a:off x="2158406" y="2037104"/>
            <a:ext cx="6248400" cy="2286000"/>
          </a:xfrm>
          <a:prstGeom prst="rect">
            <a:avLst/>
          </a:prstGeom>
          <a:solidFill>
            <a:schemeClr val="accent5"/>
          </a:solidFill>
          <a:ln w="19050">
            <a:noFill/>
            <a:miter lim="800000"/>
          </a:ln>
          <a:effectLst>
            <a:innerShdw blurRad="63500" dist="50800" dir="54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87" name="Freeform 86"/>
          <p:cNvSpPr/>
          <p:nvPr/>
        </p:nvSpPr>
        <p:spPr>
          <a:xfrm>
            <a:off x="2242232" y="2091420"/>
            <a:ext cx="6089451" cy="2120621"/>
          </a:xfrm>
          <a:custGeom>
            <a:avLst/>
            <a:gdLst>
              <a:gd name="connsiteX0" fmla="*/ 0 w 6089451"/>
              <a:gd name="connsiteY0" fmla="*/ 0 h 2120621"/>
              <a:gd name="connsiteX1" fmla="*/ 4036955 w 6089451"/>
              <a:gd name="connsiteY1" fmla="*/ 0 h 2120621"/>
              <a:gd name="connsiteX2" fmla="*/ 4036955 w 6089451"/>
              <a:gd name="connsiteY2" fmla="*/ 362887 h 2120621"/>
              <a:gd name="connsiteX3" fmla="*/ 6089451 w 6089451"/>
              <a:gd name="connsiteY3" fmla="*/ 385567 h 2120621"/>
              <a:gd name="connsiteX4" fmla="*/ 6089451 w 6089451"/>
              <a:gd name="connsiteY4" fmla="*/ 2109281 h 2120621"/>
              <a:gd name="connsiteX5" fmla="*/ 0 w 6089451"/>
              <a:gd name="connsiteY5" fmla="*/ 2120621 h 2120621"/>
              <a:gd name="connsiteX6" fmla="*/ 0 w 6089451"/>
              <a:gd name="connsiteY6" fmla="*/ 0 h 2120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89451" h="2120621">
                <a:moveTo>
                  <a:pt x="0" y="0"/>
                </a:moveTo>
                <a:lnTo>
                  <a:pt x="4036955" y="0"/>
                </a:lnTo>
                <a:lnTo>
                  <a:pt x="4036955" y="362887"/>
                </a:lnTo>
                <a:lnTo>
                  <a:pt x="6089451" y="385567"/>
                </a:lnTo>
                <a:lnTo>
                  <a:pt x="6089451" y="2109281"/>
                </a:lnTo>
                <a:lnTo>
                  <a:pt x="0" y="2120621"/>
                </a:lnTo>
                <a:lnTo>
                  <a:pt x="0" y="0"/>
                </a:lnTo>
                <a:close/>
              </a:path>
            </a:pathLst>
          </a:custGeom>
          <a:solidFill>
            <a:schemeClr val="bg2">
              <a:lumMod val="90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p>
        </p:txBody>
      </p:sp>
      <p:sp>
        <p:nvSpPr>
          <p:cNvPr id="88" name="Rounded Rectangle 87"/>
          <p:cNvSpPr/>
          <p:nvPr/>
        </p:nvSpPr>
        <p:spPr>
          <a:xfrm>
            <a:off x="6349406" y="2570504"/>
            <a:ext cx="1752600" cy="1513456"/>
          </a:xfrm>
          <a:prstGeom prst="roundRect">
            <a:avLst/>
          </a:prstGeom>
          <a:solidFill>
            <a:schemeClr val="bg1">
              <a:lumMod val="95000"/>
            </a:schemeClr>
          </a:solidFill>
          <a:ln w="19050">
            <a:solidFill>
              <a:srgbClr val="5F5F5F"/>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89" name="TextBox 88"/>
          <p:cNvSpPr txBox="1"/>
          <p:nvPr/>
        </p:nvSpPr>
        <p:spPr>
          <a:xfrm>
            <a:off x="7237412" y="2099580"/>
            <a:ext cx="762000" cy="304800"/>
          </a:xfrm>
          <a:prstGeom prst="rect">
            <a:avLst/>
          </a:prstGeom>
          <a:noFill/>
        </p:spPr>
        <p:txBody>
          <a:bodyPr wrap="none" lIns="0" tIns="0" rIns="0" bIns="0" rtlCol="0">
            <a:noAutofit/>
          </a:bodyPr>
          <a:lstStyle/>
          <a:p>
            <a:pPr>
              <a:lnSpc>
                <a:spcPct val="90000"/>
              </a:lnSpc>
            </a:pPr>
            <a:r>
              <a:rPr lang="en-US" sz="2000" dirty="0" smtClean="0">
                <a:solidFill>
                  <a:srgbClr val="FFFFFF"/>
                </a:solidFill>
              </a:rPr>
              <a:t>Web View</a:t>
            </a:r>
            <a:endParaRPr lang="en-US" sz="2000" dirty="0">
              <a:solidFill>
                <a:srgbClr val="FFFFFF"/>
              </a:solidFill>
            </a:endParaRPr>
          </a:p>
        </p:txBody>
      </p:sp>
      <p:sp>
        <p:nvSpPr>
          <p:cNvPr id="90" name="Rounded Rectangle 89"/>
          <p:cNvSpPr/>
          <p:nvPr/>
        </p:nvSpPr>
        <p:spPr>
          <a:xfrm>
            <a:off x="2387006" y="2570504"/>
            <a:ext cx="1752600" cy="1513456"/>
          </a:xfrm>
          <a:prstGeom prst="roundRect">
            <a:avLst/>
          </a:prstGeom>
          <a:solidFill>
            <a:schemeClr val="bg1">
              <a:lumMod val="95000"/>
            </a:schemeClr>
          </a:solidFill>
          <a:ln w="19050">
            <a:solidFill>
              <a:srgbClr val="5F5F5F"/>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91" name="Rounded Rectangle 90"/>
          <p:cNvSpPr/>
          <p:nvPr/>
        </p:nvSpPr>
        <p:spPr>
          <a:xfrm>
            <a:off x="4368206" y="2570504"/>
            <a:ext cx="1752600" cy="1513456"/>
          </a:xfrm>
          <a:prstGeom prst="roundRect">
            <a:avLst/>
          </a:prstGeom>
          <a:solidFill>
            <a:schemeClr val="bg1">
              <a:lumMod val="95000"/>
            </a:schemeClr>
          </a:solidFill>
          <a:ln w="19050">
            <a:solidFill>
              <a:srgbClr val="5F5F5F"/>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92" name="TextBox 91"/>
          <p:cNvSpPr txBox="1"/>
          <p:nvPr/>
        </p:nvSpPr>
        <p:spPr>
          <a:xfrm>
            <a:off x="2269841" y="2140614"/>
            <a:ext cx="3733800" cy="533400"/>
          </a:xfrm>
          <a:prstGeom prst="rect">
            <a:avLst/>
          </a:prstGeom>
          <a:noFill/>
        </p:spPr>
        <p:txBody>
          <a:bodyPr wrap="none" lIns="0" tIns="0" rIns="0" bIns="0" rtlCol="0">
            <a:noAutofit/>
          </a:bodyPr>
          <a:lstStyle/>
          <a:p>
            <a:pPr>
              <a:lnSpc>
                <a:spcPct val="90000"/>
              </a:lnSpc>
            </a:pPr>
            <a:r>
              <a:rPr lang="en-US" dirty="0" smtClean="0"/>
              <a:t>HTML 5, CSS3 &amp; JavaScript Representation</a:t>
            </a:r>
            <a:endParaRPr lang="en-US" dirty="0"/>
          </a:p>
        </p:txBody>
      </p:sp>
      <p:sp>
        <p:nvSpPr>
          <p:cNvPr id="93" name="TextBox 92"/>
          <p:cNvSpPr txBox="1"/>
          <p:nvPr/>
        </p:nvSpPr>
        <p:spPr>
          <a:xfrm>
            <a:off x="2550746" y="2788560"/>
            <a:ext cx="1447800" cy="533400"/>
          </a:xfrm>
          <a:prstGeom prst="rect">
            <a:avLst/>
          </a:prstGeom>
          <a:noFill/>
        </p:spPr>
        <p:txBody>
          <a:bodyPr wrap="none" lIns="0" tIns="0" rIns="0" bIns="0" rtlCol="0">
            <a:noAutofit/>
          </a:bodyPr>
          <a:lstStyle/>
          <a:p>
            <a:pPr>
              <a:lnSpc>
                <a:spcPct val="90000"/>
              </a:lnSpc>
            </a:pPr>
            <a:r>
              <a:rPr lang="en-US" sz="2000" dirty="0" smtClean="0"/>
              <a:t>AMX Feature</a:t>
            </a:r>
            <a:endParaRPr lang="en-US" sz="2000" dirty="0"/>
          </a:p>
        </p:txBody>
      </p:sp>
      <p:sp>
        <p:nvSpPr>
          <p:cNvPr id="94" name="TextBox 93"/>
          <p:cNvSpPr txBox="1"/>
          <p:nvPr/>
        </p:nvSpPr>
        <p:spPr>
          <a:xfrm>
            <a:off x="4520606" y="2788560"/>
            <a:ext cx="1447800" cy="533400"/>
          </a:xfrm>
          <a:prstGeom prst="rect">
            <a:avLst/>
          </a:prstGeom>
          <a:noFill/>
        </p:spPr>
        <p:txBody>
          <a:bodyPr wrap="none" lIns="0" tIns="0" rIns="0" bIns="0" rtlCol="0">
            <a:noAutofit/>
          </a:bodyPr>
          <a:lstStyle/>
          <a:p>
            <a:pPr algn="ctr">
              <a:lnSpc>
                <a:spcPct val="90000"/>
              </a:lnSpc>
            </a:pPr>
            <a:r>
              <a:rPr lang="en-US" sz="2000" dirty="0" smtClean="0"/>
              <a:t>Local HTML </a:t>
            </a:r>
          </a:p>
          <a:p>
            <a:pPr algn="ctr">
              <a:lnSpc>
                <a:spcPct val="90000"/>
              </a:lnSpc>
            </a:pPr>
            <a:r>
              <a:rPr lang="en-US" sz="2000" dirty="0" smtClean="0"/>
              <a:t>Feature</a:t>
            </a:r>
            <a:endParaRPr lang="en-US" sz="2000" dirty="0"/>
          </a:p>
        </p:txBody>
      </p:sp>
      <p:sp>
        <p:nvSpPr>
          <p:cNvPr id="95" name="TextBox 94"/>
          <p:cNvSpPr txBox="1"/>
          <p:nvPr/>
        </p:nvSpPr>
        <p:spPr>
          <a:xfrm>
            <a:off x="6501806" y="2788560"/>
            <a:ext cx="1447800" cy="533400"/>
          </a:xfrm>
          <a:prstGeom prst="rect">
            <a:avLst/>
          </a:prstGeom>
          <a:noFill/>
        </p:spPr>
        <p:txBody>
          <a:bodyPr wrap="none" lIns="0" tIns="0" rIns="0" bIns="0" rtlCol="0">
            <a:noAutofit/>
          </a:bodyPr>
          <a:lstStyle/>
          <a:p>
            <a:pPr algn="ctr">
              <a:lnSpc>
                <a:spcPct val="90000"/>
              </a:lnSpc>
            </a:pPr>
            <a:r>
              <a:rPr lang="en-US" sz="2000" dirty="0" smtClean="0"/>
              <a:t>Remote URL</a:t>
            </a:r>
          </a:p>
          <a:p>
            <a:pPr algn="ctr">
              <a:lnSpc>
                <a:spcPct val="90000"/>
              </a:lnSpc>
            </a:pPr>
            <a:r>
              <a:rPr lang="en-US" sz="2000" dirty="0" smtClean="0"/>
              <a:t>Feature</a:t>
            </a:r>
            <a:endParaRPr lang="en-US" sz="2000" dirty="0"/>
          </a:p>
        </p:txBody>
      </p:sp>
      <p:sp>
        <p:nvSpPr>
          <p:cNvPr id="96" name="TextBox 22"/>
          <p:cNvSpPr txBox="1">
            <a:spLocks noChangeArrowheads="1"/>
          </p:cNvSpPr>
          <p:nvPr/>
        </p:nvSpPr>
        <p:spPr bwMode="gray">
          <a:xfrm>
            <a:off x="2006006" y="1493160"/>
            <a:ext cx="3529248" cy="446254"/>
          </a:xfrm>
          <a:prstGeom prst="rect">
            <a:avLst/>
          </a:prstGeom>
          <a:noFill/>
          <a:ln w="9525">
            <a:noFill/>
            <a:miter lim="800000"/>
            <a:headEnd/>
            <a:tailEnd/>
          </a:ln>
        </p:spPr>
        <p:txBody>
          <a:bodyPr wrap="none" lIns="121899" tIns="60949" rIns="121899" bIns="60949">
            <a:spAutoFit/>
          </a:bodyPr>
          <a:lstStyle/>
          <a:p>
            <a:pPr>
              <a:defRPr/>
            </a:pPr>
            <a:r>
              <a:rPr lang="fi-FI" sz="2100" b="1" kern="0" dirty="0" smtClean="0">
                <a:cs typeface="Arial" pitchFamily="34" charset="0"/>
              </a:rPr>
              <a:t>MAF Device Native Container</a:t>
            </a:r>
            <a:endParaRPr lang="en-US" sz="2100" b="1" kern="0" dirty="0">
              <a:cs typeface="Arial" pitchFamily="34" charset="0"/>
            </a:endParaRPr>
          </a:p>
        </p:txBody>
      </p:sp>
      <p:sp>
        <p:nvSpPr>
          <p:cNvPr id="97" name="Rectangle 96"/>
          <p:cNvSpPr/>
          <p:nvPr/>
        </p:nvSpPr>
        <p:spPr>
          <a:xfrm>
            <a:off x="2550212" y="3266056"/>
            <a:ext cx="1371600" cy="304800"/>
          </a:xfrm>
          <a:prstGeom prst="rect">
            <a:avLst/>
          </a:prstGeom>
          <a:solidFill>
            <a:schemeClr val="bg1"/>
          </a:solid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98" name="Rectangle 97"/>
          <p:cNvSpPr/>
          <p:nvPr/>
        </p:nvSpPr>
        <p:spPr>
          <a:xfrm>
            <a:off x="2550212" y="3647056"/>
            <a:ext cx="1371600" cy="304800"/>
          </a:xfrm>
          <a:prstGeom prst="rect">
            <a:avLst/>
          </a:prstGeom>
          <a:solidFill>
            <a:schemeClr val="bg1"/>
          </a:solid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99" name="TextBox 98"/>
          <p:cNvSpPr txBox="1"/>
          <p:nvPr/>
        </p:nvSpPr>
        <p:spPr>
          <a:xfrm>
            <a:off x="2617562" y="3266056"/>
            <a:ext cx="1219200" cy="304800"/>
          </a:xfrm>
          <a:prstGeom prst="rect">
            <a:avLst/>
          </a:prstGeom>
          <a:noFill/>
        </p:spPr>
        <p:txBody>
          <a:bodyPr wrap="none" lIns="0" tIns="0" rIns="0" bIns="0" rtlCol="0">
            <a:noAutofit/>
          </a:bodyPr>
          <a:lstStyle/>
          <a:p>
            <a:pPr algn="ctr">
              <a:lnSpc>
                <a:spcPct val="90000"/>
              </a:lnSpc>
            </a:pPr>
            <a:r>
              <a:rPr lang="en-US" dirty="0" smtClean="0"/>
              <a:t>Components</a:t>
            </a:r>
            <a:endParaRPr lang="en-US" dirty="0"/>
          </a:p>
        </p:txBody>
      </p:sp>
      <p:sp>
        <p:nvSpPr>
          <p:cNvPr id="100" name="TextBox 99"/>
          <p:cNvSpPr txBox="1"/>
          <p:nvPr/>
        </p:nvSpPr>
        <p:spPr>
          <a:xfrm>
            <a:off x="2617562" y="3647056"/>
            <a:ext cx="1219200" cy="304800"/>
          </a:xfrm>
          <a:prstGeom prst="rect">
            <a:avLst/>
          </a:prstGeom>
          <a:noFill/>
        </p:spPr>
        <p:txBody>
          <a:bodyPr wrap="none" lIns="0" tIns="0" rIns="0" bIns="0" rtlCol="0">
            <a:noAutofit/>
          </a:bodyPr>
          <a:lstStyle/>
          <a:p>
            <a:pPr algn="ctr">
              <a:lnSpc>
                <a:spcPct val="90000"/>
              </a:lnSpc>
            </a:pPr>
            <a:r>
              <a:rPr lang="en-US" dirty="0" smtClean="0"/>
              <a:t>Controller</a:t>
            </a:r>
            <a:endParaRPr lang="en-US" dirty="0"/>
          </a:p>
        </p:txBody>
      </p:sp>
      <p:sp>
        <p:nvSpPr>
          <p:cNvPr id="101" name="TextBox 100"/>
          <p:cNvSpPr txBox="1"/>
          <p:nvPr/>
        </p:nvSpPr>
        <p:spPr>
          <a:xfrm>
            <a:off x="599171" y="3689649"/>
            <a:ext cx="1219200" cy="317500"/>
          </a:xfrm>
          <a:prstGeom prst="rect">
            <a:avLst/>
          </a:prstGeom>
          <a:noFill/>
        </p:spPr>
        <p:txBody>
          <a:bodyPr wrap="none" lIns="0" tIns="0" rIns="0" bIns="0" rtlCol="0">
            <a:noAutofit/>
          </a:bodyPr>
          <a:lstStyle/>
          <a:p>
            <a:pPr algn="ctr">
              <a:lnSpc>
                <a:spcPct val="90000"/>
              </a:lnSpc>
            </a:pPr>
            <a:r>
              <a:rPr lang="en-US" sz="1400" b="1" dirty="0" smtClean="0"/>
              <a:t>Device Services</a:t>
            </a:r>
            <a:endParaRPr lang="en-US" sz="1400" b="1" dirty="0"/>
          </a:p>
        </p:txBody>
      </p:sp>
      <p:cxnSp>
        <p:nvCxnSpPr>
          <p:cNvPr id="75" name="Straight Arrow Connector 74"/>
          <p:cNvCxnSpPr/>
          <p:nvPr/>
        </p:nvCxnSpPr>
        <p:spPr>
          <a:xfrm flipH="1">
            <a:off x="8075612" y="3550560"/>
            <a:ext cx="1752600" cy="0"/>
          </a:xfrm>
          <a:prstGeom prst="straightConnector1">
            <a:avLst/>
          </a:prstGeom>
          <a:ln w="28575" cmpd="sng">
            <a:solidFill>
              <a:schemeClr val="accent3"/>
            </a:solidFill>
            <a:miter lim="800000"/>
            <a:headEnd type="arrow"/>
            <a:tailEnd type="arrow"/>
          </a:ln>
        </p:spPr>
        <p:style>
          <a:lnRef idx="1">
            <a:schemeClr val="accent1"/>
          </a:lnRef>
          <a:fillRef idx="0">
            <a:schemeClr val="accent1"/>
          </a:fillRef>
          <a:effectRef idx="0">
            <a:schemeClr val="accent1"/>
          </a:effectRef>
          <a:fontRef idx="minor">
            <a:schemeClr val="tx1"/>
          </a:fontRef>
        </p:style>
      </p:cxnSp>
      <p:grpSp>
        <p:nvGrpSpPr>
          <p:cNvPr id="102" name="Group 101"/>
          <p:cNvGrpSpPr/>
          <p:nvPr/>
        </p:nvGrpSpPr>
        <p:grpSpPr>
          <a:xfrm>
            <a:off x="8685212" y="1425120"/>
            <a:ext cx="685800" cy="4648200"/>
            <a:chOff x="8761412" y="1524000"/>
            <a:chExt cx="685800" cy="4408350"/>
          </a:xfrm>
        </p:grpSpPr>
        <p:sp>
          <p:nvSpPr>
            <p:cNvPr id="103" name="Rectangle 102"/>
            <p:cNvSpPr/>
            <p:nvPr/>
          </p:nvSpPr>
          <p:spPr>
            <a:xfrm>
              <a:off x="8761412" y="1524000"/>
              <a:ext cx="685800" cy="4408350"/>
            </a:xfrm>
            <a:prstGeom prst="rect">
              <a:avLst/>
            </a:prstGeom>
            <a:solidFill>
              <a:schemeClr val="tx1">
                <a:lumMod val="60000"/>
                <a:lumOff val="40000"/>
              </a:schemeClr>
            </a:solid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104" name="TextBox 103"/>
            <p:cNvSpPr txBox="1"/>
            <p:nvPr/>
          </p:nvSpPr>
          <p:spPr>
            <a:xfrm rot="5400000">
              <a:off x="7656512" y="3031285"/>
              <a:ext cx="3048000" cy="381000"/>
            </a:xfrm>
            <a:prstGeom prst="rect">
              <a:avLst/>
            </a:prstGeom>
            <a:noFill/>
          </p:spPr>
          <p:txBody>
            <a:bodyPr wrap="none" lIns="0" tIns="0" rIns="0" bIns="0" rtlCol="0">
              <a:noAutofit/>
            </a:bodyPr>
            <a:lstStyle/>
            <a:p>
              <a:pPr>
                <a:lnSpc>
                  <a:spcPct val="90000"/>
                </a:lnSpc>
              </a:pPr>
              <a:r>
                <a:rPr lang="en-US" sz="2000" dirty="0" smtClean="0">
                  <a:solidFill>
                    <a:schemeClr val="bg1"/>
                  </a:solidFill>
                </a:rPr>
                <a:t>Authentication, Credential Management</a:t>
              </a:r>
              <a:br>
                <a:rPr lang="en-US" sz="2000" dirty="0" smtClean="0">
                  <a:solidFill>
                    <a:schemeClr val="bg1"/>
                  </a:solidFill>
                </a:rPr>
              </a:br>
              <a:r>
                <a:rPr lang="en-US" sz="2000" dirty="0" smtClean="0">
                  <a:solidFill>
                    <a:schemeClr val="bg1"/>
                  </a:solidFill>
                </a:rPr>
                <a:t>&amp; Access Control</a:t>
              </a:r>
              <a:endParaRPr lang="en-US" sz="2000" dirty="0">
                <a:solidFill>
                  <a:schemeClr val="bg1"/>
                </a:solidFill>
              </a:endParaRPr>
            </a:p>
          </p:txBody>
        </p:sp>
      </p:grpSp>
      <p:sp>
        <p:nvSpPr>
          <p:cNvPr id="2" name="Title 1"/>
          <p:cNvSpPr>
            <a:spLocks noGrp="1"/>
          </p:cNvSpPr>
          <p:nvPr>
            <p:ph type="title"/>
          </p:nvPr>
        </p:nvSpPr>
        <p:spPr/>
        <p:txBody>
          <a:bodyPr/>
          <a:lstStyle/>
          <a:p>
            <a:r>
              <a:rPr lang="en-US" dirty="0" smtClean="0"/>
              <a:t>Oracle Mobile Application Framework Architecture</a:t>
            </a:r>
            <a:endParaRPr lang="en-US" dirty="0"/>
          </a:p>
        </p:txBody>
      </p:sp>
    </p:spTree>
    <p:extLst>
      <p:ext uri="{BB962C8B-B14F-4D97-AF65-F5344CB8AC3E}">
        <p14:creationId xmlns:p14="http://schemas.microsoft.com/office/powerpoint/2010/main" val="2512445875"/>
      </p:ext>
    </p:extLst>
  </p:cSld>
  <p:clrMapOvr>
    <a:masterClrMapping/>
  </p:clrMapOvr>
  <p:transition spd="med">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Mobile Demo</a:t>
            </a:r>
            <a:endParaRPr lang="en-US" dirty="0"/>
          </a:p>
        </p:txBody>
      </p:sp>
      <p:sp>
        <p:nvSpPr>
          <p:cNvPr id="6" name="Text Placeholder 5"/>
          <p:cNvSpPr>
            <a:spLocks noGrp="1"/>
          </p:cNvSpPr>
          <p:nvPr>
            <p:ph type="body" idx="1"/>
          </p:nvPr>
        </p:nvSpPr>
        <p:spPr/>
        <p:txBody>
          <a:bodyPr/>
          <a:lstStyle/>
          <a:p>
            <a:endParaRPr lang="en-US"/>
          </a:p>
        </p:txBody>
      </p:sp>
      <p:sp>
        <p:nvSpPr>
          <p:cNvPr id="2" name="Footer Placeholder 1"/>
          <p:cNvSpPr>
            <a:spLocks noGrp="1"/>
          </p:cNvSpPr>
          <p:nvPr>
            <p:ph type="ftr" sz="quarter" idx="11"/>
          </p:nvPr>
        </p:nvSpPr>
        <p:spPr/>
        <p:txBody>
          <a:bodyPr/>
          <a:lstStyle/>
          <a:p>
            <a:r>
              <a:rPr lang="en-US" smtClean="0"/>
              <a:t>Oracle Confidential – Internal/Restricted/Highly Restricted</a:t>
            </a:r>
            <a:endParaRPr lang="en-US" dirty="0"/>
          </a:p>
        </p:txBody>
      </p:sp>
      <p:sp>
        <p:nvSpPr>
          <p:cNvPr id="3" name="Slide Number Placeholder 2"/>
          <p:cNvSpPr>
            <a:spLocks noGrp="1"/>
          </p:cNvSpPr>
          <p:nvPr>
            <p:ph type="sldNum" sz="quarter" idx="12"/>
          </p:nvPr>
        </p:nvSpPr>
        <p:spPr/>
        <p:txBody>
          <a:bodyPr/>
          <a:lstStyle/>
          <a:p>
            <a:fld id="{C51EAA63-D034-42AE-91FA-B13B9518C7BE}" type="slidenum">
              <a:rPr lang="en-US" smtClean="0"/>
              <a:pPr/>
              <a:t>22</a:t>
            </a:fld>
            <a:endParaRPr lang="en-US" dirty="0"/>
          </a:p>
        </p:txBody>
      </p:sp>
      <p:pic>
        <p:nvPicPr>
          <p:cNvPr id="7" name="Picture 6" descr="ic-EnterpriseArchitecture-gray.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48914" y="512461"/>
            <a:ext cx="3108960" cy="3108960"/>
          </a:xfrm>
          <a:prstGeom prst="rect">
            <a:avLst/>
          </a:prstGeom>
        </p:spPr>
      </p:pic>
    </p:spTree>
    <p:extLst>
      <p:ext uri="{BB962C8B-B14F-4D97-AF65-F5344CB8AC3E}">
        <p14:creationId xmlns:p14="http://schemas.microsoft.com/office/powerpoint/2010/main" val="4104516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Mobile and Enterprise Service Platform</a:t>
            </a:r>
            <a:endParaRPr lang="en-US" dirty="0"/>
          </a:p>
        </p:txBody>
      </p:sp>
      <p:sp>
        <p:nvSpPr>
          <p:cNvPr id="6" name="Text Placeholder 5"/>
          <p:cNvSpPr>
            <a:spLocks noGrp="1"/>
          </p:cNvSpPr>
          <p:nvPr>
            <p:ph type="body" idx="1"/>
          </p:nvPr>
        </p:nvSpPr>
        <p:spPr/>
        <p:txBody>
          <a:bodyPr/>
          <a:lstStyle/>
          <a:p>
            <a:endParaRPr lang="en-US"/>
          </a:p>
        </p:txBody>
      </p:sp>
      <p:sp>
        <p:nvSpPr>
          <p:cNvPr id="2" name="Footer Placeholder 1"/>
          <p:cNvSpPr>
            <a:spLocks noGrp="1"/>
          </p:cNvSpPr>
          <p:nvPr>
            <p:ph type="ftr" sz="quarter" idx="11"/>
          </p:nvPr>
        </p:nvSpPr>
        <p:spPr/>
        <p:txBody>
          <a:bodyPr/>
          <a:lstStyle/>
          <a:p>
            <a:r>
              <a:rPr lang="en-US" smtClean="0"/>
              <a:t>Oracle Confidential – Internal/Restricted/Highly Restricted</a:t>
            </a:r>
            <a:endParaRPr lang="en-US" dirty="0"/>
          </a:p>
        </p:txBody>
      </p:sp>
      <p:sp>
        <p:nvSpPr>
          <p:cNvPr id="3" name="Slide Number Placeholder 2"/>
          <p:cNvSpPr>
            <a:spLocks noGrp="1"/>
          </p:cNvSpPr>
          <p:nvPr>
            <p:ph type="sldNum" sz="quarter" idx="12"/>
          </p:nvPr>
        </p:nvSpPr>
        <p:spPr/>
        <p:txBody>
          <a:bodyPr/>
          <a:lstStyle/>
          <a:p>
            <a:fld id="{C51EAA63-D034-42AE-91FA-B13B9518C7BE}" type="slidenum">
              <a:rPr lang="en-US" smtClean="0"/>
              <a:pPr/>
              <a:t>23</a:t>
            </a:fld>
            <a:endParaRPr lang="en-US" dirty="0"/>
          </a:p>
        </p:txBody>
      </p:sp>
      <p:pic>
        <p:nvPicPr>
          <p:cNvPr id="8" name="Picture 7" descr="ic-HighTech-gray.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05895" y="532463"/>
            <a:ext cx="3108960" cy="3108960"/>
          </a:xfrm>
          <a:prstGeom prst="rect">
            <a:avLst/>
          </a:prstGeom>
        </p:spPr>
      </p:pic>
    </p:spTree>
    <p:extLst>
      <p:ext uri="{BB962C8B-B14F-4D97-AF65-F5344CB8AC3E}">
        <p14:creationId xmlns:p14="http://schemas.microsoft.com/office/powerpoint/2010/main" val="1763354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Content Placeholder 24"/>
          <p:cNvSpPr txBox="1">
            <a:spLocks/>
          </p:cNvSpPr>
          <p:nvPr/>
        </p:nvSpPr>
        <p:spPr>
          <a:xfrm>
            <a:off x="7664189" y="1390315"/>
            <a:ext cx="4407942" cy="4377516"/>
          </a:xfrm>
          <a:prstGeom prst="rect">
            <a:avLst/>
          </a:prstGeom>
        </p:spPr>
        <p:txBody>
          <a:bodyPr vert="horz" lIns="0" tIns="0" rIns="0" bIns="0" rtlCol="0" anchor="ctr">
            <a:noAutofit/>
          </a:bodyPr>
          <a:lstStyle/>
          <a:p>
            <a:pPr marL="236433" indent="-204698">
              <a:spcAft>
                <a:spcPts val="1200"/>
              </a:spcAft>
              <a:buClr>
                <a:srgbClr val="FF1414"/>
              </a:buClr>
              <a:buSzPct val="85000"/>
              <a:buFont typeface="Wingdings" pitchFamily="2" charset="2"/>
              <a:buChar char="§"/>
              <a:defRPr/>
            </a:pPr>
            <a:r>
              <a:rPr lang="en-US" sz="2800" dirty="0" smtClean="0">
                <a:solidFill>
                  <a:srgbClr val="FF1414"/>
                </a:solidFill>
              </a:rPr>
              <a:t>Reuse </a:t>
            </a:r>
            <a:r>
              <a:rPr lang="en-US" sz="2800" dirty="0" smtClean="0">
                <a:solidFill>
                  <a:srgbClr val="000000"/>
                </a:solidFill>
              </a:rPr>
              <a:t>existing application services</a:t>
            </a:r>
          </a:p>
          <a:p>
            <a:pPr marL="236433" indent="-204698">
              <a:spcAft>
                <a:spcPts val="1200"/>
              </a:spcAft>
              <a:buClr>
                <a:srgbClr val="FF1414"/>
              </a:buClr>
              <a:buSzPct val="85000"/>
              <a:buFont typeface="Wingdings" pitchFamily="2" charset="2"/>
              <a:buChar char="§"/>
            </a:pPr>
            <a:r>
              <a:rPr lang="en-US" sz="2800" dirty="0" smtClean="0">
                <a:solidFill>
                  <a:srgbClr val="FF1414"/>
                </a:solidFill>
              </a:rPr>
              <a:t>Rapid </a:t>
            </a:r>
            <a:r>
              <a:rPr lang="en-US" sz="2800" dirty="0" smtClean="0">
                <a:solidFill>
                  <a:srgbClr val="000000"/>
                </a:solidFill>
              </a:rPr>
              <a:t>response to new business requests </a:t>
            </a:r>
          </a:p>
          <a:p>
            <a:pPr marL="236433" indent="-204698">
              <a:spcAft>
                <a:spcPts val="1200"/>
              </a:spcAft>
              <a:buClr>
                <a:srgbClr val="FF1414"/>
              </a:buClr>
              <a:buSzPct val="85000"/>
              <a:buFont typeface="Wingdings" pitchFamily="2" charset="2"/>
              <a:buChar char="§"/>
            </a:pPr>
            <a:r>
              <a:rPr lang="en-US" sz="2800" dirty="0" smtClean="0">
                <a:solidFill>
                  <a:srgbClr val="FF1414"/>
                </a:solidFill>
              </a:rPr>
              <a:t>Fast </a:t>
            </a:r>
            <a:r>
              <a:rPr lang="en-US" sz="2800" dirty="0" smtClean="0">
                <a:solidFill>
                  <a:srgbClr val="000000"/>
                </a:solidFill>
              </a:rPr>
              <a:t>access to data and services across the Enterprise and external sources</a:t>
            </a:r>
          </a:p>
          <a:p>
            <a:pPr marL="236433" indent="-204698">
              <a:spcAft>
                <a:spcPts val="1200"/>
              </a:spcAft>
              <a:buClr>
                <a:srgbClr val="FF1414"/>
              </a:buClr>
              <a:buSzPct val="85000"/>
              <a:buFont typeface="Wingdings" pitchFamily="2" charset="2"/>
              <a:buChar char="§"/>
            </a:pPr>
            <a:r>
              <a:rPr lang="en-US" sz="2800" dirty="0" smtClean="0">
                <a:solidFill>
                  <a:srgbClr val="FF1414"/>
                </a:solidFill>
              </a:rPr>
              <a:t>Reliable </a:t>
            </a:r>
            <a:r>
              <a:rPr lang="en-US" sz="2800" dirty="0" smtClean="0">
                <a:solidFill>
                  <a:srgbClr val="000000"/>
                </a:solidFill>
              </a:rPr>
              <a:t>and solid orchestration platform</a:t>
            </a:r>
          </a:p>
        </p:txBody>
      </p:sp>
      <p:sp>
        <p:nvSpPr>
          <p:cNvPr id="12" name="Trapezoid 11"/>
          <p:cNvSpPr/>
          <p:nvPr/>
        </p:nvSpPr>
        <p:spPr>
          <a:xfrm>
            <a:off x="1134822" y="3557850"/>
            <a:ext cx="6367611" cy="1739364"/>
          </a:xfrm>
          <a:prstGeom prst="trapezoid">
            <a:avLst>
              <a:gd name="adj" fmla="val 62032"/>
            </a:avLst>
          </a:prstGeom>
          <a:gradFill>
            <a:gsLst>
              <a:gs pos="0">
                <a:schemeClr val="accent4">
                  <a:alpha val="0"/>
                </a:schemeClr>
              </a:gs>
              <a:gs pos="100000">
                <a:schemeClr val="accent4">
                  <a:alpha val="58000"/>
                </a:schemeClr>
              </a:gs>
            </a:gsLst>
          </a:gradFill>
          <a:ln>
            <a:noFill/>
          </a:ln>
        </p:spPr>
        <p:style>
          <a:lnRef idx="1">
            <a:schemeClr val="accent2"/>
          </a:lnRef>
          <a:fillRef idx="3">
            <a:schemeClr val="accent2"/>
          </a:fillRef>
          <a:effectRef idx="2">
            <a:schemeClr val="accent2"/>
          </a:effectRef>
          <a:fontRef idx="minor">
            <a:schemeClr val="lt1"/>
          </a:fontRef>
        </p:style>
        <p:txBody>
          <a:bodyPr lIns="121899" tIns="60949" rIns="121899" bIns="60949" rtlCol="0" anchor="ctr"/>
          <a:lstStyle/>
          <a:p>
            <a:pPr algn="ctr"/>
            <a:endParaRPr lang="en-US" sz="1900" dirty="0">
              <a:solidFill>
                <a:prstClr val="white"/>
              </a:solidFill>
            </a:endParaRPr>
          </a:p>
        </p:txBody>
      </p:sp>
      <p:sp>
        <p:nvSpPr>
          <p:cNvPr id="13" name="Line 2"/>
          <p:cNvSpPr>
            <a:spLocks noChangeShapeType="1"/>
          </p:cNvSpPr>
          <p:nvPr/>
        </p:nvSpPr>
        <p:spPr bwMode="auto">
          <a:xfrm>
            <a:off x="2812922" y="3604425"/>
            <a:ext cx="0" cy="385341"/>
          </a:xfrm>
          <a:prstGeom prst="line">
            <a:avLst/>
          </a:prstGeom>
          <a:noFill/>
          <a:ln w="38100">
            <a:solidFill>
              <a:schemeClr val="tx2"/>
            </a:solidFill>
            <a:round/>
            <a:headEnd/>
            <a:tailEnd/>
          </a:ln>
        </p:spPr>
        <p:txBody>
          <a:bodyPr lIns="122692" tIns="61347" rIns="122692" bIns="61347" anchor="ctr">
            <a:spAutoFit/>
          </a:bodyPr>
          <a:lstStyle/>
          <a:p>
            <a:pPr fontAlgn="base">
              <a:spcBef>
                <a:spcPct val="0"/>
              </a:spcBef>
              <a:spcAft>
                <a:spcPct val="0"/>
              </a:spcAft>
            </a:pPr>
            <a:endParaRPr lang="en-US" sz="700" dirty="0">
              <a:solidFill>
                <a:srgbClr val="000000"/>
              </a:solidFill>
              <a:ea typeface="ＭＳ Ｐゴシック" pitchFamily="34" charset="-128"/>
              <a:cs typeface="Arial" pitchFamily="34" charset="0"/>
            </a:endParaRPr>
          </a:p>
        </p:txBody>
      </p:sp>
      <p:sp>
        <p:nvSpPr>
          <p:cNvPr id="14" name="Line 3"/>
          <p:cNvSpPr>
            <a:spLocks noChangeShapeType="1"/>
          </p:cNvSpPr>
          <p:nvPr/>
        </p:nvSpPr>
        <p:spPr bwMode="auto">
          <a:xfrm>
            <a:off x="1781133" y="3585856"/>
            <a:ext cx="0" cy="394627"/>
          </a:xfrm>
          <a:prstGeom prst="line">
            <a:avLst/>
          </a:prstGeom>
          <a:noFill/>
          <a:ln w="38100">
            <a:solidFill>
              <a:schemeClr val="tx2"/>
            </a:solidFill>
            <a:round/>
            <a:headEnd/>
            <a:tailEnd/>
          </a:ln>
        </p:spPr>
        <p:txBody>
          <a:bodyPr lIns="122692" tIns="61347" rIns="122692" bIns="61347" anchor="ctr" anchorCtr="1">
            <a:spAutoFit/>
          </a:bodyPr>
          <a:lstStyle/>
          <a:p>
            <a:pPr fontAlgn="base">
              <a:spcBef>
                <a:spcPct val="0"/>
              </a:spcBef>
              <a:spcAft>
                <a:spcPct val="0"/>
              </a:spcAft>
            </a:pPr>
            <a:endParaRPr lang="en-US" sz="700" dirty="0">
              <a:solidFill>
                <a:srgbClr val="000000"/>
              </a:solidFill>
              <a:ea typeface="ＭＳ Ｐゴシック" pitchFamily="34" charset="-128"/>
              <a:cs typeface="Arial" pitchFamily="34" charset="0"/>
            </a:endParaRPr>
          </a:p>
        </p:txBody>
      </p:sp>
      <p:sp>
        <p:nvSpPr>
          <p:cNvPr id="15" name="Line 4"/>
          <p:cNvSpPr>
            <a:spLocks noChangeShapeType="1"/>
          </p:cNvSpPr>
          <p:nvPr/>
        </p:nvSpPr>
        <p:spPr bwMode="auto">
          <a:xfrm>
            <a:off x="3867090" y="3604427"/>
            <a:ext cx="0" cy="380699"/>
          </a:xfrm>
          <a:prstGeom prst="line">
            <a:avLst/>
          </a:prstGeom>
          <a:noFill/>
          <a:ln w="38100">
            <a:solidFill>
              <a:schemeClr val="tx2"/>
            </a:solidFill>
            <a:round/>
            <a:headEnd/>
            <a:tailEnd/>
          </a:ln>
        </p:spPr>
        <p:txBody>
          <a:bodyPr lIns="122692" tIns="61347" rIns="122692" bIns="61347" anchor="ctr" anchorCtr="1">
            <a:spAutoFit/>
          </a:bodyPr>
          <a:lstStyle/>
          <a:p>
            <a:pPr fontAlgn="base">
              <a:spcBef>
                <a:spcPct val="0"/>
              </a:spcBef>
              <a:spcAft>
                <a:spcPct val="0"/>
              </a:spcAft>
            </a:pPr>
            <a:endParaRPr lang="en-US" sz="700" dirty="0">
              <a:solidFill>
                <a:srgbClr val="000000"/>
              </a:solidFill>
              <a:ea typeface="ＭＳ Ｐゴシック" pitchFamily="34" charset="-128"/>
              <a:cs typeface="Arial" pitchFamily="34" charset="0"/>
            </a:endParaRPr>
          </a:p>
        </p:txBody>
      </p:sp>
      <p:sp>
        <p:nvSpPr>
          <p:cNvPr id="16" name="Line 5"/>
          <p:cNvSpPr>
            <a:spLocks noChangeShapeType="1"/>
          </p:cNvSpPr>
          <p:nvPr/>
        </p:nvSpPr>
        <p:spPr bwMode="auto">
          <a:xfrm flipH="1">
            <a:off x="4903089" y="3604427"/>
            <a:ext cx="6189" cy="376056"/>
          </a:xfrm>
          <a:prstGeom prst="line">
            <a:avLst/>
          </a:prstGeom>
          <a:noFill/>
          <a:ln w="38100">
            <a:solidFill>
              <a:schemeClr val="tx2"/>
            </a:solidFill>
            <a:round/>
            <a:headEnd/>
            <a:tailEnd/>
          </a:ln>
        </p:spPr>
        <p:txBody>
          <a:bodyPr lIns="122692" tIns="61347" rIns="122692" bIns="61347" anchor="ctr" anchorCtr="1">
            <a:spAutoFit/>
          </a:bodyPr>
          <a:lstStyle/>
          <a:p>
            <a:pPr fontAlgn="base">
              <a:spcBef>
                <a:spcPct val="0"/>
              </a:spcBef>
              <a:spcAft>
                <a:spcPct val="0"/>
              </a:spcAft>
            </a:pPr>
            <a:endParaRPr lang="en-US" sz="700" dirty="0">
              <a:solidFill>
                <a:srgbClr val="000000"/>
              </a:solidFill>
              <a:ea typeface="ＭＳ Ｐゴシック" pitchFamily="34" charset="-128"/>
              <a:cs typeface="Arial" pitchFamily="34" charset="0"/>
            </a:endParaRPr>
          </a:p>
        </p:txBody>
      </p:sp>
      <p:sp>
        <p:nvSpPr>
          <p:cNvPr id="17" name="Line 6"/>
          <p:cNvSpPr>
            <a:spLocks noChangeShapeType="1"/>
          </p:cNvSpPr>
          <p:nvPr/>
        </p:nvSpPr>
        <p:spPr bwMode="auto">
          <a:xfrm flipH="1">
            <a:off x="5917228" y="3599783"/>
            <a:ext cx="0" cy="389984"/>
          </a:xfrm>
          <a:prstGeom prst="line">
            <a:avLst/>
          </a:prstGeom>
          <a:noFill/>
          <a:ln w="38100">
            <a:solidFill>
              <a:schemeClr val="tx2"/>
            </a:solidFill>
            <a:round/>
            <a:headEnd/>
            <a:tailEnd/>
          </a:ln>
        </p:spPr>
        <p:txBody>
          <a:bodyPr lIns="122692" tIns="61347" rIns="122692" bIns="61347" anchor="ctr" anchorCtr="1">
            <a:spAutoFit/>
          </a:bodyPr>
          <a:lstStyle/>
          <a:p>
            <a:pPr fontAlgn="base">
              <a:spcBef>
                <a:spcPct val="0"/>
              </a:spcBef>
              <a:spcAft>
                <a:spcPct val="0"/>
              </a:spcAft>
            </a:pPr>
            <a:endParaRPr lang="en-US" sz="700" dirty="0">
              <a:solidFill>
                <a:srgbClr val="000000"/>
              </a:solidFill>
              <a:ea typeface="ＭＳ Ｐゴシック" pitchFamily="34" charset="-128"/>
              <a:cs typeface="Arial" pitchFamily="34" charset="0"/>
            </a:endParaRPr>
          </a:p>
        </p:txBody>
      </p:sp>
      <p:sp>
        <p:nvSpPr>
          <p:cNvPr id="18" name="Line 7"/>
          <p:cNvSpPr>
            <a:spLocks noChangeShapeType="1"/>
          </p:cNvSpPr>
          <p:nvPr/>
        </p:nvSpPr>
        <p:spPr bwMode="auto">
          <a:xfrm flipH="1">
            <a:off x="6870274" y="3609071"/>
            <a:ext cx="0" cy="380699"/>
          </a:xfrm>
          <a:prstGeom prst="line">
            <a:avLst/>
          </a:prstGeom>
          <a:noFill/>
          <a:ln w="38100">
            <a:solidFill>
              <a:schemeClr val="tx2"/>
            </a:solidFill>
            <a:round/>
            <a:headEnd/>
            <a:tailEnd/>
          </a:ln>
        </p:spPr>
        <p:txBody>
          <a:bodyPr lIns="122692" tIns="61347" rIns="122692" bIns="61347" anchor="ctr" anchorCtr="1">
            <a:spAutoFit/>
          </a:bodyPr>
          <a:lstStyle/>
          <a:p>
            <a:pPr fontAlgn="base">
              <a:spcBef>
                <a:spcPct val="0"/>
              </a:spcBef>
              <a:spcAft>
                <a:spcPct val="0"/>
              </a:spcAft>
            </a:pPr>
            <a:endParaRPr lang="en-US" sz="700" dirty="0">
              <a:solidFill>
                <a:srgbClr val="000000"/>
              </a:solidFill>
              <a:ea typeface="ＭＳ Ｐゴシック" pitchFamily="34" charset="-128"/>
              <a:cs typeface="Arial" pitchFamily="34" charset="0"/>
            </a:endParaRPr>
          </a:p>
        </p:txBody>
      </p:sp>
      <p:sp>
        <p:nvSpPr>
          <p:cNvPr id="19" name="AutoShape 7"/>
          <p:cNvSpPr>
            <a:spLocks noChangeArrowheads="1"/>
          </p:cNvSpPr>
          <p:nvPr/>
        </p:nvSpPr>
        <p:spPr bwMode="auto">
          <a:xfrm>
            <a:off x="1286009" y="3862092"/>
            <a:ext cx="977476" cy="501803"/>
          </a:xfrm>
          <a:prstGeom prst="roundRect">
            <a:avLst/>
          </a:prstGeom>
          <a:solidFill>
            <a:srgbClr val="FFC000"/>
          </a:solidFill>
          <a:ln>
            <a:noFill/>
            <a:headEnd/>
            <a:tailEnd/>
          </a:ln>
          <a:effectLst>
            <a:outerShdw blurRad="50800" dist="38100" dir="2700000" algn="tl"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lIns="0" tIns="0" rIns="0" bIns="0" anchor="b" anchorCtr="1"/>
          <a:lstStyle/>
          <a:p>
            <a:pPr algn="ctr" fontAlgn="base">
              <a:lnSpc>
                <a:spcPts val="1200"/>
              </a:lnSpc>
              <a:spcAft>
                <a:spcPct val="0"/>
              </a:spcAft>
            </a:pPr>
            <a:r>
              <a:rPr lang="en-US" sz="1200" b="1" dirty="0">
                <a:solidFill>
                  <a:srgbClr val="000000"/>
                </a:solidFill>
                <a:ea typeface="ＭＳ Ｐゴシック" pitchFamily="34" charset="-128"/>
                <a:cs typeface="Arial" pitchFamily="34" charset="0"/>
              </a:rPr>
              <a:t>Inventory</a:t>
            </a:r>
            <a:br>
              <a:rPr lang="en-US" sz="1200" b="1" dirty="0">
                <a:solidFill>
                  <a:srgbClr val="000000"/>
                </a:solidFill>
                <a:ea typeface="ＭＳ Ｐゴシック" pitchFamily="34" charset="-128"/>
                <a:cs typeface="Arial" pitchFamily="34" charset="0"/>
              </a:rPr>
            </a:br>
            <a:r>
              <a:rPr lang="en-US" sz="1200" b="1" dirty="0">
                <a:solidFill>
                  <a:srgbClr val="000000"/>
                </a:solidFill>
                <a:ea typeface="ＭＳ Ｐゴシック" pitchFamily="34" charset="-128"/>
                <a:cs typeface="Arial" pitchFamily="34" charset="0"/>
              </a:rPr>
              <a:t>Check Service</a:t>
            </a:r>
          </a:p>
        </p:txBody>
      </p:sp>
      <p:sp>
        <p:nvSpPr>
          <p:cNvPr id="20" name="AutoShape 8"/>
          <p:cNvSpPr>
            <a:spLocks noChangeArrowheads="1"/>
          </p:cNvSpPr>
          <p:nvPr/>
        </p:nvSpPr>
        <p:spPr bwMode="auto">
          <a:xfrm>
            <a:off x="2345400" y="3862092"/>
            <a:ext cx="951581" cy="501803"/>
          </a:xfrm>
          <a:prstGeom prst="roundRect">
            <a:avLst/>
          </a:prstGeom>
          <a:solidFill>
            <a:srgbClr val="FFC000"/>
          </a:solidFill>
          <a:ln>
            <a:noFill/>
            <a:headEnd/>
            <a:tailEnd/>
          </a:ln>
          <a:effectLst>
            <a:outerShdw blurRad="50800" dist="38100" dir="2700000" algn="tl"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lIns="0" tIns="0" rIns="0" bIns="0" anchor="ctr" anchorCtr="1"/>
          <a:lstStyle/>
          <a:p>
            <a:pPr algn="ctr" fontAlgn="base">
              <a:lnSpc>
                <a:spcPts val="1200"/>
              </a:lnSpc>
              <a:spcAft>
                <a:spcPct val="0"/>
              </a:spcAft>
            </a:pPr>
            <a:r>
              <a:rPr lang="en-US" sz="1200" b="1" dirty="0">
                <a:solidFill>
                  <a:srgbClr val="000000"/>
                </a:solidFill>
                <a:ea typeface="ＭＳ Ｐゴシック" pitchFamily="34" charset="-128"/>
                <a:cs typeface="Arial" pitchFamily="34" charset="0"/>
              </a:rPr>
              <a:t>Credit</a:t>
            </a:r>
            <a:br>
              <a:rPr lang="en-US" sz="1200" b="1" dirty="0">
                <a:solidFill>
                  <a:srgbClr val="000000"/>
                </a:solidFill>
                <a:ea typeface="ＭＳ Ｐゴシック" pitchFamily="34" charset="-128"/>
                <a:cs typeface="Arial" pitchFamily="34" charset="0"/>
              </a:rPr>
            </a:br>
            <a:r>
              <a:rPr lang="en-US" sz="1200" b="1" dirty="0">
                <a:solidFill>
                  <a:srgbClr val="000000"/>
                </a:solidFill>
                <a:ea typeface="ＭＳ Ｐゴシック" pitchFamily="34" charset="-128"/>
                <a:cs typeface="Arial" pitchFamily="34" charset="0"/>
              </a:rPr>
              <a:t>Check Service</a:t>
            </a:r>
          </a:p>
        </p:txBody>
      </p:sp>
      <p:sp>
        <p:nvSpPr>
          <p:cNvPr id="21" name="AutoShape 9"/>
          <p:cNvSpPr>
            <a:spLocks noChangeArrowheads="1"/>
          </p:cNvSpPr>
          <p:nvPr/>
        </p:nvSpPr>
        <p:spPr bwMode="auto">
          <a:xfrm>
            <a:off x="3376942" y="3862092"/>
            <a:ext cx="958537" cy="501803"/>
          </a:xfrm>
          <a:prstGeom prst="roundRect">
            <a:avLst/>
          </a:prstGeom>
          <a:solidFill>
            <a:srgbClr val="FFC000"/>
          </a:solidFill>
          <a:ln>
            <a:noFill/>
            <a:headEnd/>
            <a:tailEnd/>
          </a:ln>
          <a:effectLst>
            <a:outerShdw blurRad="50800" dist="38100" dir="2700000" algn="tl"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lIns="0" tIns="0" rIns="0" bIns="0" anchor="ctr" anchorCtr="1"/>
          <a:lstStyle/>
          <a:p>
            <a:pPr algn="ctr" fontAlgn="base">
              <a:lnSpc>
                <a:spcPts val="1466"/>
              </a:lnSpc>
              <a:spcAft>
                <a:spcPct val="0"/>
              </a:spcAft>
            </a:pPr>
            <a:r>
              <a:rPr lang="en-US" sz="1200" b="1" dirty="0">
                <a:solidFill>
                  <a:srgbClr val="000000"/>
                </a:solidFill>
                <a:ea typeface="ＭＳ Ｐゴシック" pitchFamily="34" charset="-128"/>
                <a:cs typeface="Arial" pitchFamily="34" charset="0"/>
              </a:rPr>
              <a:t>Production Service</a:t>
            </a:r>
          </a:p>
        </p:txBody>
      </p:sp>
      <p:sp>
        <p:nvSpPr>
          <p:cNvPr id="22" name="AutoShape 10"/>
          <p:cNvSpPr>
            <a:spLocks noChangeArrowheads="1"/>
          </p:cNvSpPr>
          <p:nvPr/>
        </p:nvSpPr>
        <p:spPr bwMode="auto">
          <a:xfrm>
            <a:off x="4412000" y="3862092"/>
            <a:ext cx="990422" cy="501803"/>
          </a:xfrm>
          <a:prstGeom prst="roundRect">
            <a:avLst/>
          </a:prstGeom>
          <a:solidFill>
            <a:srgbClr val="FFC000"/>
          </a:solidFill>
          <a:ln>
            <a:noFill/>
            <a:headEnd/>
            <a:tailEnd/>
          </a:ln>
          <a:effectLst>
            <a:outerShdw blurRad="50800" dist="38100" dir="2700000" algn="tl"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lIns="0" tIns="0" rIns="0" bIns="0" anchor="ctr" anchorCtr="1"/>
          <a:lstStyle/>
          <a:p>
            <a:pPr algn="ctr" fontAlgn="base">
              <a:lnSpc>
                <a:spcPts val="1200"/>
              </a:lnSpc>
              <a:spcAft>
                <a:spcPct val="0"/>
              </a:spcAft>
            </a:pPr>
            <a:r>
              <a:rPr lang="en-US" sz="1200" b="1" dirty="0">
                <a:solidFill>
                  <a:srgbClr val="000000"/>
                </a:solidFill>
                <a:ea typeface="ＭＳ Ｐゴシック" pitchFamily="34" charset="-128"/>
                <a:cs typeface="Arial" pitchFamily="34" charset="0"/>
              </a:rPr>
              <a:t>Customer</a:t>
            </a:r>
            <a:br>
              <a:rPr lang="en-US" sz="1200" b="1" dirty="0">
                <a:solidFill>
                  <a:srgbClr val="000000"/>
                </a:solidFill>
                <a:ea typeface="ＭＳ Ｐゴシック" pitchFamily="34" charset="-128"/>
                <a:cs typeface="Arial" pitchFamily="34" charset="0"/>
              </a:rPr>
            </a:br>
            <a:r>
              <a:rPr lang="en-US" sz="1200" b="1" dirty="0">
                <a:solidFill>
                  <a:srgbClr val="000000"/>
                </a:solidFill>
                <a:ea typeface="ＭＳ Ｐゴシック" pitchFamily="34" charset="-128"/>
                <a:cs typeface="Arial" pitchFamily="34" charset="0"/>
              </a:rPr>
              <a:t>Status Service</a:t>
            </a:r>
          </a:p>
        </p:txBody>
      </p:sp>
      <p:sp>
        <p:nvSpPr>
          <p:cNvPr id="23" name="AutoShape 11"/>
          <p:cNvSpPr>
            <a:spLocks noChangeArrowheads="1"/>
          </p:cNvSpPr>
          <p:nvPr/>
        </p:nvSpPr>
        <p:spPr bwMode="auto">
          <a:xfrm>
            <a:off x="5486970" y="3862092"/>
            <a:ext cx="873902" cy="501803"/>
          </a:xfrm>
          <a:prstGeom prst="roundRect">
            <a:avLst/>
          </a:prstGeom>
          <a:solidFill>
            <a:srgbClr val="FFC000"/>
          </a:solidFill>
          <a:ln>
            <a:noFill/>
            <a:headEnd/>
            <a:tailEnd/>
          </a:ln>
          <a:effectLst>
            <a:outerShdw blurRad="50800" dist="38100" dir="2700000" algn="tl"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lIns="0" tIns="0" rIns="0" bIns="0" anchor="ctr" anchorCtr="1"/>
          <a:lstStyle/>
          <a:p>
            <a:pPr algn="ctr" fontAlgn="base">
              <a:lnSpc>
                <a:spcPts val="1466"/>
              </a:lnSpc>
              <a:spcAft>
                <a:spcPct val="0"/>
              </a:spcAft>
            </a:pPr>
            <a:r>
              <a:rPr lang="en-US" sz="1200" b="1" dirty="0">
                <a:solidFill>
                  <a:srgbClr val="000000"/>
                </a:solidFill>
                <a:ea typeface="ＭＳ Ｐゴシック" pitchFamily="34" charset="-128"/>
                <a:cs typeface="Arial" pitchFamily="34" charset="0"/>
              </a:rPr>
              <a:t>Order Service</a:t>
            </a:r>
          </a:p>
        </p:txBody>
      </p:sp>
      <p:sp>
        <p:nvSpPr>
          <p:cNvPr id="24" name="AutoShape 12"/>
          <p:cNvSpPr>
            <a:spLocks noChangeArrowheads="1"/>
          </p:cNvSpPr>
          <p:nvPr/>
        </p:nvSpPr>
        <p:spPr bwMode="auto">
          <a:xfrm>
            <a:off x="6445415" y="3862092"/>
            <a:ext cx="873902" cy="501803"/>
          </a:xfrm>
          <a:prstGeom prst="roundRect">
            <a:avLst/>
          </a:prstGeom>
          <a:solidFill>
            <a:srgbClr val="FFC000"/>
          </a:solidFill>
          <a:ln>
            <a:noFill/>
            <a:headEnd/>
            <a:tailEnd/>
          </a:ln>
          <a:effectLst>
            <a:outerShdw blurRad="50800" dist="38100" dir="2700000" algn="tl"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lIns="0" tIns="0" rIns="0" bIns="0" anchor="ctr" anchorCtr="1"/>
          <a:lstStyle/>
          <a:p>
            <a:pPr algn="ctr" fontAlgn="base">
              <a:lnSpc>
                <a:spcPts val="1466"/>
              </a:lnSpc>
              <a:spcAft>
                <a:spcPct val="0"/>
              </a:spcAft>
            </a:pPr>
            <a:r>
              <a:rPr lang="en-US" sz="1200" b="1" dirty="0">
                <a:solidFill>
                  <a:srgbClr val="000000"/>
                </a:solidFill>
                <a:ea typeface="ＭＳ Ｐゴシック" pitchFamily="34" charset="-128"/>
                <a:cs typeface="Arial" pitchFamily="34" charset="0"/>
              </a:rPr>
              <a:t>Billing Service</a:t>
            </a:r>
          </a:p>
        </p:txBody>
      </p:sp>
      <p:sp>
        <p:nvSpPr>
          <p:cNvPr id="25" name="Text Box 20"/>
          <p:cNvSpPr txBox="1">
            <a:spLocks noChangeArrowheads="1"/>
          </p:cNvSpPr>
          <p:nvPr/>
        </p:nvSpPr>
        <p:spPr bwMode="auto">
          <a:xfrm>
            <a:off x="1278867" y="3230692"/>
            <a:ext cx="6047817" cy="495849"/>
          </a:xfrm>
          <a:prstGeom prst="roundRect">
            <a:avLst/>
          </a:prstGeom>
          <a:gradFill flip="none" rotWithShape="1">
            <a:gsLst>
              <a:gs pos="0">
                <a:schemeClr val="accent1">
                  <a:shade val="51000"/>
                  <a:satMod val="130000"/>
                </a:schemeClr>
              </a:gs>
              <a:gs pos="80000">
                <a:schemeClr val="accent1">
                  <a:shade val="93000"/>
                  <a:satMod val="130000"/>
                </a:schemeClr>
              </a:gs>
              <a:gs pos="100000">
                <a:schemeClr val="accent1">
                  <a:shade val="94000"/>
                  <a:satMod val="135000"/>
                </a:schemeClr>
              </a:gs>
            </a:gsLst>
            <a:lin ang="16200000" scaled="1"/>
            <a:tileRect/>
          </a:gradFill>
          <a:ln>
            <a:headEnd/>
            <a:tailEnd/>
          </a:ln>
        </p:spPr>
        <p:style>
          <a:lnRef idx="1">
            <a:schemeClr val="accent1"/>
          </a:lnRef>
          <a:fillRef idx="3">
            <a:schemeClr val="accent1"/>
          </a:fillRef>
          <a:effectRef idx="2">
            <a:schemeClr val="accent1"/>
          </a:effectRef>
          <a:fontRef idx="minor">
            <a:schemeClr val="lt1"/>
          </a:fontRef>
        </p:style>
        <p:txBody>
          <a:bodyPr lIns="122692" tIns="61347" rIns="122692" bIns="61347" anchor="ctr" anchorCtr="1"/>
          <a:lstStyle/>
          <a:p>
            <a:pPr marL="152307" fontAlgn="base">
              <a:spcBef>
                <a:spcPct val="0"/>
              </a:spcBef>
              <a:spcAft>
                <a:spcPct val="0"/>
              </a:spcAft>
            </a:pPr>
            <a:r>
              <a:rPr lang="en-US" b="1" dirty="0" smtClean="0">
                <a:solidFill>
                  <a:srgbClr val="FFFFFF"/>
                </a:solidFill>
                <a:effectLst>
                  <a:outerShdw blurRad="38100" dist="38100" dir="2700000" algn="tl">
                    <a:srgbClr val="000000">
                      <a:alpha val="43137"/>
                    </a:srgbClr>
                  </a:outerShdw>
                </a:effectLst>
                <a:ea typeface="ＭＳ Ｐゴシック" pitchFamily="34" charset="-128"/>
                <a:cs typeface="Arial" pitchFamily="34" charset="0"/>
              </a:rPr>
              <a:t>Integration Infrastructure</a:t>
            </a:r>
            <a:endParaRPr lang="en-US" b="1" dirty="0">
              <a:solidFill>
                <a:srgbClr val="FFFFFF"/>
              </a:solidFill>
              <a:effectLst>
                <a:outerShdw blurRad="38100" dist="38100" dir="2700000" algn="tl">
                  <a:srgbClr val="000000">
                    <a:alpha val="43137"/>
                  </a:srgbClr>
                </a:outerShdw>
              </a:effectLst>
              <a:ea typeface="ＭＳ Ｐゴシック" pitchFamily="34" charset="-128"/>
              <a:cs typeface="Arial" pitchFamily="34" charset="0"/>
            </a:endParaRPr>
          </a:p>
        </p:txBody>
      </p:sp>
      <p:sp>
        <p:nvSpPr>
          <p:cNvPr id="26" name="AutoShape 21"/>
          <p:cNvSpPr>
            <a:spLocks noChangeArrowheads="1"/>
          </p:cNvSpPr>
          <p:nvPr/>
        </p:nvSpPr>
        <p:spPr bwMode="auto">
          <a:xfrm>
            <a:off x="3012180" y="2845115"/>
            <a:ext cx="416404" cy="339133"/>
          </a:xfrm>
          <a:prstGeom prst="upDownArrow">
            <a:avLst>
              <a:gd name="adj1" fmla="val 50167"/>
              <a:gd name="adj2" fmla="val 32036"/>
            </a:avLst>
          </a:prstGeom>
          <a:solidFill>
            <a:schemeClr val="accent1"/>
          </a:solidFill>
          <a:ln w="9525">
            <a:noFill/>
            <a:miter lim="800000"/>
            <a:headEnd/>
            <a:tailEnd/>
          </a:ln>
          <a:effectLst/>
        </p:spPr>
        <p:txBody>
          <a:bodyPr wrap="square" lIns="122692" tIns="61347" rIns="122692" bIns="61347" anchor="ctr">
            <a:spAutoFit/>
          </a:bodyPr>
          <a:lstStyle/>
          <a:p>
            <a:pPr fontAlgn="base">
              <a:spcBef>
                <a:spcPct val="0"/>
              </a:spcBef>
              <a:spcAft>
                <a:spcPct val="0"/>
              </a:spcAft>
            </a:pPr>
            <a:endParaRPr lang="en-US" sz="700" dirty="0">
              <a:solidFill>
                <a:srgbClr val="000000"/>
              </a:solidFill>
              <a:ea typeface="ＭＳ Ｐゴシック" pitchFamily="34" charset="-128"/>
              <a:cs typeface="Arial" pitchFamily="34" charset="0"/>
            </a:endParaRPr>
          </a:p>
        </p:txBody>
      </p:sp>
      <p:sp>
        <p:nvSpPr>
          <p:cNvPr id="27" name="Text Box 6"/>
          <p:cNvSpPr txBox="1">
            <a:spLocks noChangeArrowheads="1"/>
          </p:cNvSpPr>
          <p:nvPr/>
        </p:nvSpPr>
        <p:spPr bwMode="auto">
          <a:xfrm>
            <a:off x="14016" y="3843479"/>
            <a:ext cx="1270212" cy="533405"/>
          </a:xfrm>
          <a:prstGeom prst="rect">
            <a:avLst/>
          </a:prstGeom>
          <a:noFill/>
          <a:ln w="9525">
            <a:noFill/>
            <a:miter lim="800000"/>
            <a:headEnd/>
            <a:tailEnd/>
          </a:ln>
        </p:spPr>
        <p:txBody>
          <a:bodyPr lIns="121845" tIns="60923" rIns="121845" bIns="60923" anchor="ctr">
            <a:spAutoFit/>
          </a:bodyPr>
          <a:lstStyle/>
          <a:p>
            <a:pPr algn="r" defTabSz="1322113" fontAlgn="base">
              <a:lnSpc>
                <a:spcPts val="1600"/>
              </a:lnSpc>
              <a:spcBef>
                <a:spcPct val="0"/>
              </a:spcBef>
              <a:spcAft>
                <a:spcPct val="0"/>
              </a:spcAft>
            </a:pPr>
            <a:r>
              <a:rPr lang="en-US" sz="1500" b="1" dirty="0" smtClean="0">
                <a:solidFill>
                  <a:srgbClr val="000000"/>
                </a:solidFill>
                <a:ea typeface="ＭＳ Ｐゴシック" pitchFamily="34" charset="-128"/>
                <a:cs typeface="Arial" pitchFamily="34" charset="0"/>
              </a:rPr>
              <a:t>Existing Services</a:t>
            </a:r>
            <a:endParaRPr lang="en-US" sz="1500" b="1" dirty="0">
              <a:solidFill>
                <a:srgbClr val="000000"/>
              </a:solidFill>
              <a:ea typeface="ＭＳ Ｐゴシック" pitchFamily="34" charset="-128"/>
              <a:cs typeface="Arial" pitchFamily="34" charset="0"/>
            </a:endParaRPr>
          </a:p>
        </p:txBody>
      </p:sp>
      <p:sp>
        <p:nvSpPr>
          <p:cNvPr id="28" name="Text Box 6"/>
          <p:cNvSpPr txBox="1">
            <a:spLocks noChangeArrowheads="1"/>
          </p:cNvSpPr>
          <p:nvPr/>
        </p:nvSpPr>
        <p:spPr bwMode="auto">
          <a:xfrm>
            <a:off x="-118175" y="3228736"/>
            <a:ext cx="1406362" cy="533405"/>
          </a:xfrm>
          <a:prstGeom prst="rect">
            <a:avLst/>
          </a:prstGeom>
          <a:noFill/>
          <a:ln w="9525">
            <a:noFill/>
            <a:miter lim="800000"/>
            <a:headEnd/>
            <a:tailEnd/>
          </a:ln>
        </p:spPr>
        <p:txBody>
          <a:bodyPr lIns="121845" tIns="60923" rIns="121845" bIns="60923" anchor="ctr">
            <a:spAutoFit/>
          </a:bodyPr>
          <a:lstStyle/>
          <a:p>
            <a:pPr algn="r" defTabSz="1322113" fontAlgn="base">
              <a:lnSpc>
                <a:spcPts val="1600"/>
              </a:lnSpc>
              <a:spcBef>
                <a:spcPct val="0"/>
              </a:spcBef>
              <a:spcAft>
                <a:spcPct val="0"/>
              </a:spcAft>
            </a:pPr>
            <a:r>
              <a:rPr lang="en-US" sz="1500" b="1" dirty="0" smtClean="0">
                <a:solidFill>
                  <a:srgbClr val="000000"/>
                </a:solidFill>
                <a:ea typeface="ＭＳ Ｐゴシック" pitchFamily="34" charset="-128"/>
                <a:cs typeface="Arial" pitchFamily="34" charset="0"/>
              </a:rPr>
              <a:t>SOA</a:t>
            </a:r>
          </a:p>
          <a:p>
            <a:pPr algn="r" defTabSz="1322113" fontAlgn="base">
              <a:lnSpc>
                <a:spcPts val="1600"/>
              </a:lnSpc>
              <a:spcBef>
                <a:spcPct val="0"/>
              </a:spcBef>
              <a:spcAft>
                <a:spcPct val="0"/>
              </a:spcAft>
            </a:pPr>
            <a:r>
              <a:rPr lang="en-US" sz="1500" b="1" dirty="0" smtClean="0">
                <a:solidFill>
                  <a:srgbClr val="000000"/>
                </a:solidFill>
                <a:ea typeface="ＭＳ Ｐゴシック" pitchFamily="34" charset="-128"/>
                <a:cs typeface="Arial" pitchFamily="34" charset="0"/>
              </a:rPr>
              <a:t>Foundation</a:t>
            </a:r>
            <a:endParaRPr lang="en-US" sz="1500" b="1" dirty="0">
              <a:solidFill>
                <a:srgbClr val="000000"/>
              </a:solidFill>
              <a:ea typeface="ＭＳ Ｐゴシック" pitchFamily="34" charset="-128"/>
              <a:cs typeface="Arial" pitchFamily="34" charset="0"/>
            </a:endParaRPr>
          </a:p>
        </p:txBody>
      </p:sp>
      <p:sp>
        <p:nvSpPr>
          <p:cNvPr id="29" name="Rectangle 28"/>
          <p:cNvSpPr/>
          <p:nvPr/>
        </p:nvSpPr>
        <p:spPr>
          <a:xfrm>
            <a:off x="1286010" y="2828551"/>
            <a:ext cx="6029547" cy="415424"/>
          </a:xfrm>
          <a:prstGeom prst="rect">
            <a:avLst/>
          </a:prstGeom>
        </p:spPr>
        <p:txBody>
          <a:bodyPr wrap="square" lIns="121845" tIns="60923" rIns="121845" bIns="60923">
            <a:spAutoFit/>
          </a:bodyPr>
          <a:lstStyle/>
          <a:p>
            <a:pPr algn="ctr" fontAlgn="base">
              <a:spcBef>
                <a:spcPct val="0"/>
              </a:spcBef>
              <a:spcAft>
                <a:spcPct val="0"/>
              </a:spcAft>
            </a:pPr>
            <a:r>
              <a:rPr lang="en-US" sz="1900" b="1" dirty="0" err="1" smtClean="0">
                <a:solidFill>
                  <a:srgbClr val="000000"/>
                </a:solidFill>
                <a:ea typeface="ＭＳ Ｐゴシック" pitchFamily="34" charset="-128"/>
                <a:cs typeface="Arial" pitchFamily="34" charset="0"/>
              </a:rPr>
              <a:t>RESTful</a:t>
            </a:r>
            <a:r>
              <a:rPr lang="en-US" sz="1900" b="1" dirty="0" smtClean="0">
                <a:solidFill>
                  <a:srgbClr val="000000"/>
                </a:solidFill>
                <a:ea typeface="ＭＳ Ｐゴシック" pitchFamily="34" charset="-128"/>
                <a:cs typeface="Arial" pitchFamily="34" charset="0"/>
              </a:rPr>
              <a:t> API</a:t>
            </a:r>
            <a:endParaRPr lang="en-US" sz="1900" b="1" dirty="0">
              <a:solidFill>
                <a:srgbClr val="000000"/>
              </a:solidFill>
              <a:ea typeface="ＭＳ Ｐゴシック" pitchFamily="34" charset="-128"/>
              <a:cs typeface="Arial" pitchFamily="34" charset="0"/>
            </a:endParaRPr>
          </a:p>
        </p:txBody>
      </p:sp>
      <p:grpSp>
        <p:nvGrpSpPr>
          <p:cNvPr id="2" name="Group 4"/>
          <p:cNvGrpSpPr/>
          <p:nvPr/>
        </p:nvGrpSpPr>
        <p:grpSpPr>
          <a:xfrm>
            <a:off x="2425734" y="1749773"/>
            <a:ext cx="1577246" cy="1039603"/>
            <a:chOff x="4699872" y="1129937"/>
            <a:chExt cx="3969148" cy="3098800"/>
          </a:xfrm>
          <a:effectLst>
            <a:outerShdw blurRad="50800" dist="38100" dir="2700000" algn="tl" rotWithShape="0">
              <a:prstClr val="black">
                <a:alpha val="40000"/>
              </a:prstClr>
            </a:outerShdw>
          </a:effectLst>
        </p:grpSpPr>
        <p:pic>
          <p:nvPicPr>
            <p:cNvPr id="40" name="Picture 3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99872" y="1129937"/>
              <a:ext cx="3969148" cy="3098800"/>
            </a:xfrm>
            <a:prstGeom prst="rect">
              <a:avLst/>
            </a:prstGeom>
            <a:effectLst>
              <a:outerShdw blurRad="101600" dist="76200" dir="5400000" algn="t" rotWithShape="0">
                <a:prstClr val="black">
                  <a:alpha val="40000"/>
                </a:prstClr>
              </a:outerShdw>
            </a:effectLst>
          </p:spPr>
        </p:pic>
        <p:pic>
          <p:nvPicPr>
            <p:cNvPr id="41" name="Picture 40"/>
            <p:cNvPicPr>
              <a:picLocks noChangeAspect="1"/>
            </p:cNvPicPr>
            <p:nvPr/>
          </p:nvPicPr>
          <p:blipFill>
            <a:blip r:embed="rId4" cstate="print"/>
            <a:stretch>
              <a:fillRect/>
            </a:stretch>
          </p:blipFill>
          <p:spPr>
            <a:xfrm>
              <a:off x="5027096" y="1431887"/>
              <a:ext cx="3314700" cy="2494901"/>
            </a:xfrm>
            <a:prstGeom prst="rect">
              <a:avLst/>
            </a:prstGeom>
            <a:effectLst>
              <a:outerShdw blurRad="101600" dist="76200" dir="5400000" algn="t" rotWithShape="0">
                <a:prstClr val="black">
                  <a:alpha val="40000"/>
                </a:prstClr>
              </a:outerShdw>
            </a:effectLst>
          </p:spPr>
        </p:pic>
      </p:grpSp>
      <p:grpSp>
        <p:nvGrpSpPr>
          <p:cNvPr id="3" name="Group 18"/>
          <p:cNvGrpSpPr/>
          <p:nvPr/>
        </p:nvGrpSpPr>
        <p:grpSpPr>
          <a:xfrm>
            <a:off x="4108842" y="2029843"/>
            <a:ext cx="459271" cy="771388"/>
            <a:chOff x="7579651" y="1592816"/>
            <a:chExt cx="1267661" cy="2482227"/>
          </a:xfrm>
          <a:effectLst>
            <a:outerShdw blurRad="50800" dist="38100" dir="2700000" algn="tl" rotWithShape="0">
              <a:prstClr val="black">
                <a:alpha val="40000"/>
              </a:prstClr>
            </a:outerShdw>
          </a:effectLst>
        </p:grpSpPr>
        <p:pic>
          <p:nvPicPr>
            <p:cNvPr id="38" name="Picture 61" descr="iPhone4-back.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bwMode="auto">
            <a:xfrm>
              <a:off x="7579651" y="1592816"/>
              <a:ext cx="1267661" cy="2482227"/>
            </a:xfrm>
            <a:prstGeom prst="rect">
              <a:avLst/>
            </a:prstGeom>
            <a:noFill/>
            <a:ln>
              <a:noFill/>
            </a:ln>
            <a:effectLst>
              <a:outerShdw blurRad="50800" dist="38100" dir="2700000" algn="tl" rotWithShape="0">
                <a:prstClr val="black">
                  <a:alpha val="40000"/>
                </a:prstClr>
              </a:outerShdw>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9" name="Picture Placeholder 14"/>
            <p:cNvPicPr>
              <a:picLocks noChangeAspect="1"/>
            </p:cNvPicPr>
            <p:nvPr/>
          </p:nvPicPr>
          <p:blipFill rotWithShape="1">
            <a:blip r:embed="rId6" cstate="print"/>
            <a:srcRect l="50972" t="11794" r="1050" b="2319"/>
            <a:stretch/>
          </p:blipFill>
          <p:spPr>
            <a:xfrm>
              <a:off x="7676341" y="2033473"/>
              <a:ext cx="1074281" cy="1600911"/>
            </a:xfrm>
            <a:prstGeom prst="rect">
              <a:avLst/>
            </a:prstGeom>
            <a:ln>
              <a:noFill/>
            </a:ln>
            <a:effectLst>
              <a:outerShdw blurRad="292100" dist="139700" dir="2700000" algn="tl" rotWithShape="0">
                <a:srgbClr val="333333">
                  <a:alpha val="65000"/>
                </a:srgbClr>
              </a:outerShdw>
            </a:effectLst>
          </p:spPr>
        </p:pic>
      </p:grpSp>
      <p:sp>
        <p:nvSpPr>
          <p:cNvPr id="32" name="Rounded Rectangle 31"/>
          <p:cNvSpPr/>
          <p:nvPr/>
        </p:nvSpPr>
        <p:spPr bwMode="auto">
          <a:xfrm>
            <a:off x="1288029" y="4506138"/>
            <a:ext cx="1655453" cy="494845"/>
          </a:xfrm>
          <a:prstGeom prst="roundRect">
            <a:avLst/>
          </a:prstGeom>
          <a:gradFill flip="none" rotWithShape="1">
            <a:gsLst>
              <a:gs pos="0">
                <a:schemeClr val="accent6">
                  <a:shade val="30000"/>
                  <a:satMod val="115000"/>
                </a:schemeClr>
              </a:gs>
              <a:gs pos="50000">
                <a:schemeClr val="accent6">
                  <a:shade val="67500"/>
                  <a:satMod val="115000"/>
                </a:schemeClr>
              </a:gs>
              <a:gs pos="100000">
                <a:schemeClr val="accent6">
                  <a:shade val="100000"/>
                  <a:satMod val="115000"/>
                </a:schemeClr>
              </a:gs>
            </a:gsLst>
            <a:lin ang="16200000" scaled="1"/>
            <a:tileRect/>
          </a:gradFill>
          <a:ln>
            <a:noFill/>
            <a:headEnd type="none" w="med" len="med"/>
            <a:tailEnd type="none" w="med" len="med"/>
          </a:ln>
          <a:effectLst>
            <a:outerShdw blurRad="50800" dist="38100" dir="2700000" algn="tl" rotWithShape="0">
              <a:prstClr val="black">
                <a:alpha val="40000"/>
              </a:prstClr>
            </a:outerShdw>
          </a:effectLst>
        </p:spPr>
        <p:style>
          <a:lnRef idx="3">
            <a:schemeClr val="lt1"/>
          </a:lnRef>
          <a:fillRef idx="1">
            <a:schemeClr val="accent6"/>
          </a:fillRef>
          <a:effectRef idx="1">
            <a:schemeClr val="accent6"/>
          </a:effectRef>
          <a:fontRef idx="minor">
            <a:schemeClr val="lt1"/>
          </a:fontRef>
        </p:style>
        <p:txBody>
          <a:bodyPr lIns="46007" tIns="23004" rIns="46007" bIns="23004" anchor="ctr"/>
          <a:lstStyle/>
          <a:p>
            <a:pPr marL="59492" indent="-59492" algn="ctr" defTabSz="456999">
              <a:lnSpc>
                <a:spcPct val="90000"/>
              </a:lnSpc>
              <a:spcBef>
                <a:spcPct val="50000"/>
              </a:spcBef>
              <a:buClr>
                <a:srgbClr val="667263"/>
              </a:buClr>
              <a:defRPr/>
            </a:pPr>
            <a:r>
              <a:rPr lang="en-US" sz="1400" b="1" cap="all" dirty="0">
                <a:solidFill>
                  <a:prstClr val="white"/>
                </a:solidFill>
                <a:effectLst>
                  <a:outerShdw blurRad="38100" dist="38100" dir="2700000" algn="tl">
                    <a:srgbClr val="000000">
                      <a:alpha val="43137"/>
                    </a:srgbClr>
                  </a:outerShdw>
                </a:effectLst>
                <a:ea typeface="ＭＳ Ｐゴシック" pitchFamily="1" charset="-128"/>
                <a:cs typeface="Arial" pitchFamily="34" charset="0"/>
              </a:rPr>
              <a:t>Oracle Applications</a:t>
            </a:r>
          </a:p>
        </p:txBody>
      </p:sp>
      <p:sp>
        <p:nvSpPr>
          <p:cNvPr id="33" name="Rounded Rectangle 32"/>
          <p:cNvSpPr/>
          <p:nvPr/>
        </p:nvSpPr>
        <p:spPr bwMode="auto">
          <a:xfrm>
            <a:off x="3502140" y="4506138"/>
            <a:ext cx="1653905" cy="494845"/>
          </a:xfrm>
          <a:prstGeom prst="roundRect">
            <a:avLst/>
          </a:prstGeom>
          <a:gradFill flip="none" rotWithShape="1">
            <a:gsLst>
              <a:gs pos="0">
                <a:schemeClr val="accent6">
                  <a:shade val="30000"/>
                  <a:satMod val="115000"/>
                </a:schemeClr>
              </a:gs>
              <a:gs pos="50000">
                <a:schemeClr val="accent6">
                  <a:shade val="67500"/>
                  <a:satMod val="115000"/>
                </a:schemeClr>
              </a:gs>
              <a:gs pos="100000">
                <a:schemeClr val="accent6">
                  <a:shade val="100000"/>
                  <a:satMod val="115000"/>
                </a:schemeClr>
              </a:gs>
            </a:gsLst>
            <a:lin ang="16200000" scaled="1"/>
            <a:tileRect/>
          </a:gradFill>
          <a:ln>
            <a:noFill/>
            <a:headEnd type="none" w="med" len="med"/>
            <a:tailEnd type="none" w="med" len="med"/>
          </a:ln>
          <a:effectLst>
            <a:outerShdw blurRad="50800" dist="38100" dir="2700000" algn="tl" rotWithShape="0">
              <a:prstClr val="black">
                <a:alpha val="40000"/>
              </a:prstClr>
            </a:outerShdw>
          </a:effectLst>
        </p:spPr>
        <p:style>
          <a:lnRef idx="3">
            <a:schemeClr val="lt1"/>
          </a:lnRef>
          <a:fillRef idx="1">
            <a:schemeClr val="accent6"/>
          </a:fillRef>
          <a:effectRef idx="1">
            <a:schemeClr val="accent6"/>
          </a:effectRef>
          <a:fontRef idx="minor">
            <a:schemeClr val="lt1"/>
          </a:fontRef>
        </p:style>
        <p:txBody>
          <a:bodyPr lIns="46007" tIns="23004" rIns="46007" bIns="23004" anchor="ctr"/>
          <a:lstStyle/>
          <a:p>
            <a:pPr marL="59492" indent="-59492" algn="ctr" defTabSz="456999">
              <a:lnSpc>
                <a:spcPct val="90000"/>
              </a:lnSpc>
              <a:spcBef>
                <a:spcPct val="50000"/>
              </a:spcBef>
              <a:buClr>
                <a:srgbClr val="667263"/>
              </a:buClr>
              <a:defRPr/>
            </a:pPr>
            <a:r>
              <a:rPr lang="en-US" sz="1400" b="1" cap="all" dirty="0">
                <a:solidFill>
                  <a:prstClr val="white"/>
                </a:solidFill>
                <a:effectLst>
                  <a:outerShdw blurRad="38100" dist="38100" dir="2700000" algn="tl">
                    <a:srgbClr val="000000">
                      <a:alpha val="43137"/>
                    </a:srgbClr>
                  </a:outerShdw>
                </a:effectLst>
                <a:ea typeface="ＭＳ Ｐゴシック" pitchFamily="1" charset="-128"/>
                <a:cs typeface="Arial" pitchFamily="34" charset="0"/>
              </a:rPr>
              <a:t>Cloud</a:t>
            </a:r>
            <a:br>
              <a:rPr lang="en-US" sz="1400" b="1" cap="all" dirty="0">
                <a:solidFill>
                  <a:prstClr val="white"/>
                </a:solidFill>
                <a:effectLst>
                  <a:outerShdw blurRad="38100" dist="38100" dir="2700000" algn="tl">
                    <a:srgbClr val="000000">
                      <a:alpha val="43137"/>
                    </a:srgbClr>
                  </a:outerShdw>
                </a:effectLst>
                <a:ea typeface="ＭＳ Ｐゴシック" pitchFamily="1" charset="-128"/>
                <a:cs typeface="Arial" pitchFamily="34" charset="0"/>
              </a:rPr>
            </a:br>
            <a:r>
              <a:rPr lang="en-US" sz="1400" b="1" cap="all" dirty="0">
                <a:solidFill>
                  <a:prstClr val="white"/>
                </a:solidFill>
                <a:effectLst>
                  <a:outerShdw blurRad="38100" dist="38100" dir="2700000" algn="tl">
                    <a:srgbClr val="000000">
                      <a:alpha val="43137"/>
                    </a:srgbClr>
                  </a:outerShdw>
                </a:effectLst>
                <a:ea typeface="ＭＳ Ｐゴシック" pitchFamily="1" charset="-128"/>
                <a:cs typeface="Arial" pitchFamily="34" charset="0"/>
              </a:rPr>
              <a:t>Applications</a:t>
            </a:r>
          </a:p>
        </p:txBody>
      </p:sp>
      <p:sp>
        <p:nvSpPr>
          <p:cNvPr id="34" name="Rounded Rectangle 33"/>
          <p:cNvSpPr/>
          <p:nvPr/>
        </p:nvSpPr>
        <p:spPr bwMode="auto">
          <a:xfrm>
            <a:off x="5684227" y="4506138"/>
            <a:ext cx="1653905" cy="494845"/>
          </a:xfrm>
          <a:prstGeom prst="roundRect">
            <a:avLst/>
          </a:prstGeom>
          <a:gradFill flip="none" rotWithShape="1">
            <a:gsLst>
              <a:gs pos="0">
                <a:schemeClr val="accent6">
                  <a:shade val="30000"/>
                  <a:satMod val="115000"/>
                </a:schemeClr>
              </a:gs>
              <a:gs pos="50000">
                <a:schemeClr val="accent6">
                  <a:shade val="67500"/>
                  <a:satMod val="115000"/>
                </a:schemeClr>
              </a:gs>
              <a:gs pos="100000">
                <a:schemeClr val="accent6">
                  <a:shade val="100000"/>
                  <a:satMod val="115000"/>
                </a:schemeClr>
              </a:gs>
            </a:gsLst>
            <a:lin ang="16200000" scaled="1"/>
            <a:tileRect/>
          </a:gradFill>
          <a:ln>
            <a:noFill/>
            <a:headEnd type="none" w="med" len="med"/>
            <a:tailEnd type="none" w="med" len="med"/>
          </a:ln>
          <a:effectLst>
            <a:outerShdw blurRad="50800" dist="38100" dir="2700000" algn="tl" rotWithShape="0">
              <a:prstClr val="black">
                <a:alpha val="40000"/>
              </a:prstClr>
            </a:outerShdw>
          </a:effectLst>
        </p:spPr>
        <p:style>
          <a:lnRef idx="3">
            <a:schemeClr val="lt1"/>
          </a:lnRef>
          <a:fillRef idx="1">
            <a:schemeClr val="accent6"/>
          </a:fillRef>
          <a:effectRef idx="1">
            <a:schemeClr val="accent6"/>
          </a:effectRef>
          <a:fontRef idx="minor">
            <a:schemeClr val="lt1"/>
          </a:fontRef>
        </p:style>
        <p:txBody>
          <a:bodyPr lIns="46007" tIns="23004" rIns="46007" bIns="23004" anchor="ctr"/>
          <a:lstStyle/>
          <a:p>
            <a:pPr marL="59492" indent="-59492" algn="ctr" defTabSz="456999">
              <a:lnSpc>
                <a:spcPct val="90000"/>
              </a:lnSpc>
              <a:spcBef>
                <a:spcPct val="50000"/>
              </a:spcBef>
              <a:buClr>
                <a:srgbClr val="667263"/>
              </a:buClr>
              <a:defRPr/>
            </a:pPr>
            <a:r>
              <a:rPr lang="en-US" sz="1400" b="1" cap="all" dirty="0">
                <a:solidFill>
                  <a:prstClr val="white"/>
                </a:solidFill>
                <a:effectLst>
                  <a:outerShdw blurRad="38100" dist="38100" dir="2700000" algn="tl">
                    <a:srgbClr val="000000">
                      <a:alpha val="43137"/>
                    </a:srgbClr>
                  </a:outerShdw>
                </a:effectLst>
                <a:ea typeface="ＭＳ Ｐゴシック" pitchFamily="1" charset="-128"/>
                <a:cs typeface="Arial" pitchFamily="34" charset="0"/>
              </a:rPr>
              <a:t>ISV/Custom Applications</a:t>
            </a:r>
          </a:p>
        </p:txBody>
      </p:sp>
      <p:cxnSp>
        <p:nvCxnSpPr>
          <p:cNvPr id="10" name="Straight Connector 6"/>
          <p:cNvCxnSpPr>
            <a:cxnSpLocks noChangeShapeType="1"/>
          </p:cNvCxnSpPr>
          <p:nvPr/>
        </p:nvCxnSpPr>
        <p:spPr bwMode="auto">
          <a:xfrm>
            <a:off x="7535924" y="1536864"/>
            <a:ext cx="0" cy="4212613"/>
          </a:xfrm>
          <a:prstGeom prst="line">
            <a:avLst/>
          </a:prstGeom>
          <a:noFill/>
          <a:ln w="25400" algn="ctr">
            <a:gradFill>
              <a:gsLst>
                <a:gs pos="0">
                  <a:schemeClr val="bg1">
                    <a:alpha val="0"/>
                  </a:schemeClr>
                </a:gs>
                <a:gs pos="50000">
                  <a:schemeClr val="tx1">
                    <a:lumMod val="75000"/>
                    <a:lumOff val="25000"/>
                  </a:schemeClr>
                </a:gs>
                <a:gs pos="100000">
                  <a:schemeClr val="bg1">
                    <a:alpha val="0"/>
                  </a:schemeClr>
                </a:gs>
              </a:gsLst>
              <a:lin ang="5400000" scaled="0"/>
            </a:gradFill>
            <a:round/>
            <a:headEnd/>
            <a:tailEnd/>
          </a:ln>
          <a:extLst>
            <a:ext uri="{909E8E84-426E-40dd-AFC4-6F175D3DCCD1}">
              <a14:hiddenFill xmlns="" xmlns:a14="http://schemas.microsoft.com/office/drawing/2010/main">
                <a:noFill/>
              </a14:hiddenFill>
            </a:ext>
          </a:extLst>
        </p:spPr>
      </p:cxnSp>
      <p:sp>
        <p:nvSpPr>
          <p:cNvPr id="42" name="Text Placeholder 41"/>
          <p:cNvSpPr>
            <a:spLocks noGrp="1"/>
          </p:cNvSpPr>
          <p:nvPr>
            <p:ph type="body" sz="quarter" idx="13"/>
          </p:nvPr>
        </p:nvSpPr>
        <p:spPr>
          <a:xfrm>
            <a:off x="357759" y="848570"/>
            <a:ext cx="11125198" cy="343299"/>
          </a:xfrm>
        </p:spPr>
        <p:txBody>
          <a:bodyPr/>
          <a:lstStyle/>
          <a:p>
            <a:r>
              <a:rPr lang="en-US" dirty="0" smtClean="0"/>
              <a:t>Service Mobile Enablement, Management and Integration</a:t>
            </a:r>
            <a:endParaRPr lang="en-US" dirty="0"/>
          </a:p>
        </p:txBody>
      </p:sp>
      <p:sp>
        <p:nvSpPr>
          <p:cNvPr id="43" name="Title 42"/>
          <p:cNvSpPr>
            <a:spLocks noGrp="1"/>
          </p:cNvSpPr>
          <p:nvPr>
            <p:ph type="title"/>
          </p:nvPr>
        </p:nvSpPr>
        <p:spPr>
          <a:xfrm>
            <a:off x="357757" y="165515"/>
            <a:ext cx="11125200" cy="607160"/>
          </a:xfrm>
        </p:spPr>
        <p:txBody>
          <a:bodyPr/>
          <a:lstStyle/>
          <a:p>
            <a:r>
              <a:rPr lang="en-US" dirty="0" smtClean="0"/>
              <a:t>Integrate: Oracle Service Bus and Oracle SOA</a:t>
            </a:r>
            <a:endParaRPr lang="en-US" dirty="0"/>
          </a:p>
        </p:txBody>
      </p:sp>
    </p:spTree>
    <p:extLst>
      <p:ext uri="{BB962C8B-B14F-4D97-AF65-F5344CB8AC3E}">
        <p14:creationId xmlns:p14="http://schemas.microsoft.com/office/powerpoint/2010/main" val="27779795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up)">
                                      <p:cBhvr>
                                        <p:cTn id="7"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31811" y="406400"/>
            <a:ext cx="11437375" cy="889000"/>
          </a:xfrm>
        </p:spPr>
        <p:txBody>
          <a:bodyPr/>
          <a:lstStyle/>
          <a:p>
            <a:r>
              <a:rPr lang="en-US" dirty="0"/>
              <a:t>API Security – Secure Mobile Access to Corporate </a:t>
            </a:r>
            <a:r>
              <a:rPr lang="en-US" dirty="0" smtClean="0"/>
              <a:t>Information</a:t>
            </a:r>
            <a:endParaRPr lang="en-US" dirty="0"/>
          </a:p>
        </p:txBody>
      </p:sp>
      <p:grpSp>
        <p:nvGrpSpPr>
          <p:cNvPr id="2" name="Group 19"/>
          <p:cNvGrpSpPr>
            <a:grpSpLocks/>
          </p:cNvGrpSpPr>
          <p:nvPr/>
        </p:nvGrpSpPr>
        <p:grpSpPr bwMode="auto">
          <a:xfrm>
            <a:off x="4298915" y="1610630"/>
            <a:ext cx="1623633" cy="1090053"/>
            <a:chOff x="186694" y="3371127"/>
            <a:chExt cx="1996602" cy="1137439"/>
          </a:xfrm>
        </p:grpSpPr>
        <p:grpSp>
          <p:nvGrpSpPr>
            <p:cNvPr id="4" name="Group 52"/>
            <p:cNvGrpSpPr>
              <a:grpSpLocks/>
            </p:cNvGrpSpPr>
            <p:nvPr/>
          </p:nvGrpSpPr>
          <p:grpSpPr bwMode="auto">
            <a:xfrm>
              <a:off x="648461" y="3371127"/>
              <a:ext cx="1052266" cy="880671"/>
              <a:chOff x="672" y="1245"/>
              <a:chExt cx="864" cy="864"/>
            </a:xfrm>
            <a:effectLst>
              <a:outerShdw blurRad="523875" dist="215900" dir="2700000" algn="tl" rotWithShape="0">
                <a:srgbClr val="000000">
                  <a:alpha val="43000"/>
                </a:srgbClr>
              </a:outerShdw>
            </a:effectLst>
          </p:grpSpPr>
          <p:sp>
            <p:nvSpPr>
              <p:cNvPr id="12" name="Oval 5"/>
              <p:cNvSpPr>
                <a:spLocks noChangeArrowheads="1"/>
              </p:cNvSpPr>
              <p:nvPr/>
            </p:nvSpPr>
            <p:spPr bwMode="gray">
              <a:xfrm>
                <a:off x="672" y="1245"/>
                <a:ext cx="864" cy="864"/>
              </a:xfrm>
              <a:prstGeom prst="ellipse">
                <a:avLst/>
              </a:prstGeom>
              <a:solidFill>
                <a:schemeClr val="accent1">
                  <a:lumMod val="50000"/>
                </a:schemeClr>
              </a:solidFill>
              <a:ln w="19050">
                <a:solidFill>
                  <a:srgbClr val="FFFFFF"/>
                </a:solidFill>
                <a:round/>
                <a:headEnd/>
                <a:tailEnd/>
              </a:ln>
            </p:spPr>
            <p:txBody>
              <a:bodyPr wrap="none" anchor="ctr"/>
              <a:lstStyle/>
              <a:p>
                <a:pPr>
                  <a:buClr>
                    <a:srgbClr val="FD0000"/>
                  </a:buClr>
                  <a:defRPr/>
                </a:pPr>
                <a:endParaRPr lang="en-US" sz="900" b="1" dirty="0">
                  <a:solidFill>
                    <a:srgbClr val="000000"/>
                  </a:solidFill>
                  <a:ea typeface="ＭＳ Ｐゴシック" charset="-128"/>
                </a:endParaRPr>
              </a:p>
            </p:txBody>
          </p:sp>
          <p:sp>
            <p:nvSpPr>
              <p:cNvPr id="13" name="Oval 6"/>
              <p:cNvSpPr>
                <a:spLocks noChangeArrowheads="1"/>
              </p:cNvSpPr>
              <p:nvPr/>
            </p:nvSpPr>
            <p:spPr bwMode="gray">
              <a:xfrm>
                <a:off x="720" y="1293"/>
                <a:ext cx="768" cy="768"/>
              </a:xfrm>
              <a:prstGeom prst="ellipse">
                <a:avLst/>
              </a:prstGeom>
              <a:solidFill>
                <a:schemeClr val="bg1">
                  <a:lumMod val="75000"/>
                </a:schemeClr>
              </a:solidFill>
              <a:ln w="19050">
                <a:solidFill>
                  <a:srgbClr val="FFFFFF"/>
                </a:solidFill>
                <a:round/>
                <a:headEnd/>
                <a:tailEnd/>
              </a:ln>
            </p:spPr>
            <p:txBody>
              <a:bodyPr anchor="ctr"/>
              <a:lstStyle/>
              <a:p>
                <a:pPr>
                  <a:buClr>
                    <a:srgbClr val="FD0000"/>
                  </a:buClr>
                  <a:defRPr/>
                </a:pPr>
                <a:endParaRPr lang="en-US" sz="900" b="1" dirty="0">
                  <a:solidFill>
                    <a:srgbClr val="000000"/>
                  </a:solidFill>
                  <a:ea typeface="ＭＳ Ｐゴシック" charset="-128"/>
                </a:endParaRPr>
              </a:p>
            </p:txBody>
          </p:sp>
        </p:grpSp>
        <p:pic>
          <p:nvPicPr>
            <p:cNvPr id="10" name="Picture 49" descr="diagr026.gif"/>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76301" y="3489081"/>
              <a:ext cx="649683" cy="58160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1" name="TextBox 10"/>
            <p:cNvSpPr txBox="1"/>
            <p:nvPr/>
          </p:nvSpPr>
          <p:spPr>
            <a:xfrm>
              <a:off x="186694" y="4243837"/>
              <a:ext cx="1996602" cy="264729"/>
            </a:xfrm>
            <a:prstGeom prst="rect">
              <a:avLst/>
            </a:prstGeom>
            <a:noFill/>
          </p:spPr>
          <p:txBody>
            <a:bodyPr lIns="68360" tIns="34183" rIns="68360" bIns="34183">
              <a:spAutoFit/>
            </a:bodyPr>
            <a:lstStyle/>
            <a:p>
              <a:pPr algn="ctr">
                <a:spcBef>
                  <a:spcPts val="220"/>
                </a:spcBef>
                <a:buClr>
                  <a:srgbClr val="FD0000"/>
                </a:buClr>
                <a:defRPr/>
              </a:pPr>
              <a:r>
                <a:rPr lang="en-US" sz="1200" b="1" dirty="0">
                  <a:solidFill>
                    <a:srgbClr val="000000"/>
                  </a:solidFill>
                  <a:ea typeface="ＭＳ Ｐゴシック" charset="-128"/>
                </a:rPr>
                <a:t>Transformation</a:t>
              </a:r>
            </a:p>
          </p:txBody>
        </p:sp>
      </p:grpSp>
      <p:grpSp>
        <p:nvGrpSpPr>
          <p:cNvPr id="5" name="Group 18"/>
          <p:cNvGrpSpPr>
            <a:grpSpLocks/>
          </p:cNvGrpSpPr>
          <p:nvPr/>
        </p:nvGrpSpPr>
        <p:grpSpPr bwMode="auto">
          <a:xfrm>
            <a:off x="164984" y="3110804"/>
            <a:ext cx="1624925" cy="1251805"/>
            <a:chOff x="2357363" y="3167459"/>
            <a:chExt cx="1996603" cy="1304476"/>
          </a:xfrm>
        </p:grpSpPr>
        <p:grpSp>
          <p:nvGrpSpPr>
            <p:cNvPr id="6" name="Group 52"/>
            <p:cNvGrpSpPr>
              <a:grpSpLocks/>
            </p:cNvGrpSpPr>
            <p:nvPr/>
          </p:nvGrpSpPr>
          <p:grpSpPr bwMode="auto">
            <a:xfrm>
              <a:off x="2798816" y="3167459"/>
              <a:ext cx="1052266" cy="880671"/>
              <a:chOff x="672" y="1245"/>
              <a:chExt cx="864" cy="864"/>
            </a:xfrm>
            <a:effectLst>
              <a:outerShdw blurRad="523875" dist="215900" dir="2700000" algn="tl" rotWithShape="0">
                <a:srgbClr val="000000">
                  <a:alpha val="43000"/>
                </a:srgbClr>
              </a:outerShdw>
            </a:effectLst>
          </p:grpSpPr>
          <p:sp>
            <p:nvSpPr>
              <p:cNvPr id="18" name="Oval 5"/>
              <p:cNvSpPr>
                <a:spLocks noChangeArrowheads="1"/>
              </p:cNvSpPr>
              <p:nvPr/>
            </p:nvSpPr>
            <p:spPr bwMode="gray">
              <a:xfrm>
                <a:off x="672" y="1245"/>
                <a:ext cx="864" cy="864"/>
              </a:xfrm>
              <a:prstGeom prst="ellipse">
                <a:avLst/>
              </a:prstGeom>
              <a:solidFill>
                <a:schemeClr val="accent1">
                  <a:lumMod val="50000"/>
                </a:schemeClr>
              </a:solidFill>
              <a:ln w="19050">
                <a:solidFill>
                  <a:srgbClr val="FFFFFF"/>
                </a:solidFill>
                <a:round/>
                <a:headEnd/>
                <a:tailEnd/>
              </a:ln>
            </p:spPr>
            <p:txBody>
              <a:bodyPr wrap="none" anchor="ctr"/>
              <a:lstStyle/>
              <a:p>
                <a:pPr>
                  <a:buClr>
                    <a:srgbClr val="FD0000"/>
                  </a:buClr>
                  <a:defRPr/>
                </a:pPr>
                <a:endParaRPr lang="en-US" sz="900" b="1" dirty="0">
                  <a:solidFill>
                    <a:srgbClr val="000000"/>
                  </a:solidFill>
                  <a:ea typeface="ＭＳ Ｐゴシック" charset="-128"/>
                </a:endParaRPr>
              </a:p>
            </p:txBody>
          </p:sp>
          <p:sp>
            <p:nvSpPr>
              <p:cNvPr id="19" name="Oval 6"/>
              <p:cNvSpPr>
                <a:spLocks noChangeArrowheads="1"/>
              </p:cNvSpPr>
              <p:nvPr/>
            </p:nvSpPr>
            <p:spPr bwMode="gray">
              <a:xfrm>
                <a:off x="720" y="1293"/>
                <a:ext cx="768" cy="768"/>
              </a:xfrm>
              <a:prstGeom prst="ellipse">
                <a:avLst/>
              </a:prstGeom>
              <a:solidFill>
                <a:schemeClr val="bg1">
                  <a:lumMod val="75000"/>
                </a:schemeClr>
              </a:solidFill>
              <a:ln w="19050">
                <a:solidFill>
                  <a:srgbClr val="FFFFFF"/>
                </a:solidFill>
                <a:round/>
                <a:headEnd/>
                <a:tailEnd/>
              </a:ln>
            </p:spPr>
            <p:txBody>
              <a:bodyPr anchor="ctr"/>
              <a:lstStyle/>
              <a:p>
                <a:pPr>
                  <a:buClr>
                    <a:srgbClr val="FD0000"/>
                  </a:buClr>
                  <a:defRPr/>
                </a:pPr>
                <a:endParaRPr lang="en-US" sz="900" b="1" dirty="0">
                  <a:solidFill>
                    <a:srgbClr val="000000"/>
                  </a:solidFill>
                  <a:ea typeface="ＭＳ Ｐゴシック" charset="-128"/>
                </a:endParaRPr>
              </a:p>
            </p:txBody>
          </p:sp>
        </p:grpSp>
        <p:pic>
          <p:nvPicPr>
            <p:cNvPr id="16" name="Picture 1" descr="speedometer.png"/>
            <p:cNvPicPr>
              <a:picLocks noChangeAspect="1"/>
            </p:cNvPicPr>
            <p:nvPr/>
          </p:nvPicPr>
          <p:blipFill>
            <a:blip r:embed="rId4" cstate="print"/>
            <a:srcRect/>
            <a:stretch>
              <a:fillRect/>
            </a:stretch>
          </p:blipFill>
          <p:spPr bwMode="auto">
            <a:xfrm>
              <a:off x="2895943" y="3216630"/>
              <a:ext cx="960211" cy="720122"/>
            </a:xfrm>
            <a:prstGeom prst="rect">
              <a:avLst/>
            </a:prstGeom>
            <a:noFill/>
            <a:ln w="9525">
              <a:noFill/>
              <a:miter lim="800000"/>
              <a:headEnd/>
              <a:tailEnd/>
            </a:ln>
            <a:effectLst>
              <a:outerShdw blurRad="50800" dist="38100" dir="2700000" algn="tl" rotWithShape="0">
                <a:prstClr val="black">
                  <a:alpha val="40000"/>
                </a:prstClr>
              </a:outerShdw>
            </a:effectLst>
          </p:spPr>
        </p:pic>
        <p:sp>
          <p:nvSpPr>
            <p:cNvPr id="17" name="TextBox 16"/>
            <p:cNvSpPr txBox="1"/>
            <p:nvPr/>
          </p:nvSpPr>
          <p:spPr>
            <a:xfrm>
              <a:off x="2357363" y="4015124"/>
              <a:ext cx="1996603" cy="456811"/>
            </a:xfrm>
            <a:prstGeom prst="rect">
              <a:avLst/>
            </a:prstGeom>
            <a:noFill/>
          </p:spPr>
          <p:txBody>
            <a:bodyPr lIns="68360" tIns="34183" rIns="68360" bIns="34183">
              <a:spAutoFit/>
            </a:bodyPr>
            <a:lstStyle/>
            <a:p>
              <a:pPr algn="ctr">
                <a:spcBef>
                  <a:spcPts val="220"/>
                </a:spcBef>
                <a:buClr>
                  <a:srgbClr val="FD0000"/>
                </a:buClr>
                <a:defRPr/>
              </a:pPr>
              <a:r>
                <a:rPr lang="en-US" sz="1200" b="1" dirty="0">
                  <a:solidFill>
                    <a:srgbClr val="000000"/>
                  </a:solidFill>
                  <a:ea typeface="ＭＳ Ｐゴシック" charset="-128"/>
                </a:rPr>
                <a:t>API Control &amp; Governance</a:t>
              </a:r>
            </a:p>
          </p:txBody>
        </p:sp>
      </p:grpSp>
      <p:grpSp>
        <p:nvGrpSpPr>
          <p:cNvPr id="7" name="Group 16"/>
          <p:cNvGrpSpPr>
            <a:grpSpLocks/>
          </p:cNvGrpSpPr>
          <p:nvPr/>
        </p:nvGrpSpPr>
        <p:grpSpPr bwMode="auto">
          <a:xfrm>
            <a:off x="4326642" y="3113061"/>
            <a:ext cx="1624925" cy="1281515"/>
            <a:chOff x="7076659" y="3157086"/>
            <a:chExt cx="1996602" cy="1335435"/>
          </a:xfrm>
        </p:grpSpPr>
        <p:grpSp>
          <p:nvGrpSpPr>
            <p:cNvPr id="8" name="Group 52"/>
            <p:cNvGrpSpPr>
              <a:grpSpLocks/>
            </p:cNvGrpSpPr>
            <p:nvPr/>
          </p:nvGrpSpPr>
          <p:grpSpPr bwMode="auto">
            <a:xfrm>
              <a:off x="7519143" y="3157086"/>
              <a:ext cx="1052266" cy="880671"/>
              <a:chOff x="672" y="1245"/>
              <a:chExt cx="864" cy="864"/>
            </a:xfrm>
            <a:effectLst>
              <a:outerShdw blurRad="523875" dist="215900" dir="2700000" algn="tl" rotWithShape="0">
                <a:srgbClr val="000000">
                  <a:alpha val="43000"/>
                </a:srgbClr>
              </a:outerShdw>
            </a:effectLst>
          </p:grpSpPr>
          <p:sp>
            <p:nvSpPr>
              <p:cNvPr id="24" name="Oval 5"/>
              <p:cNvSpPr>
                <a:spLocks noChangeArrowheads="1"/>
              </p:cNvSpPr>
              <p:nvPr/>
            </p:nvSpPr>
            <p:spPr bwMode="gray">
              <a:xfrm>
                <a:off x="672" y="1245"/>
                <a:ext cx="864" cy="864"/>
              </a:xfrm>
              <a:prstGeom prst="ellipse">
                <a:avLst/>
              </a:prstGeom>
              <a:solidFill>
                <a:schemeClr val="accent1">
                  <a:lumMod val="50000"/>
                </a:schemeClr>
              </a:solidFill>
              <a:ln w="19050">
                <a:solidFill>
                  <a:srgbClr val="FFFFFF"/>
                </a:solidFill>
                <a:round/>
                <a:headEnd/>
                <a:tailEnd/>
              </a:ln>
            </p:spPr>
            <p:txBody>
              <a:bodyPr wrap="none" anchor="ctr"/>
              <a:lstStyle/>
              <a:p>
                <a:pPr>
                  <a:buClr>
                    <a:srgbClr val="FD0000"/>
                  </a:buClr>
                  <a:defRPr/>
                </a:pPr>
                <a:endParaRPr lang="en-US" sz="900" b="1" dirty="0">
                  <a:solidFill>
                    <a:srgbClr val="000000"/>
                  </a:solidFill>
                  <a:ea typeface="ＭＳ Ｐゴシック" charset="-128"/>
                </a:endParaRPr>
              </a:p>
            </p:txBody>
          </p:sp>
          <p:sp>
            <p:nvSpPr>
              <p:cNvPr id="25" name="Oval 6"/>
              <p:cNvSpPr>
                <a:spLocks noChangeArrowheads="1"/>
              </p:cNvSpPr>
              <p:nvPr/>
            </p:nvSpPr>
            <p:spPr bwMode="gray">
              <a:xfrm>
                <a:off x="720" y="1293"/>
                <a:ext cx="768" cy="768"/>
              </a:xfrm>
              <a:prstGeom prst="ellipse">
                <a:avLst/>
              </a:prstGeom>
              <a:solidFill>
                <a:schemeClr val="bg1">
                  <a:lumMod val="75000"/>
                </a:schemeClr>
              </a:solidFill>
              <a:ln w="19050">
                <a:solidFill>
                  <a:srgbClr val="FFFFFF"/>
                </a:solidFill>
                <a:round/>
                <a:headEnd/>
                <a:tailEnd/>
              </a:ln>
            </p:spPr>
            <p:txBody>
              <a:bodyPr anchor="ctr"/>
              <a:lstStyle/>
              <a:p>
                <a:pPr>
                  <a:buClr>
                    <a:srgbClr val="FD0000"/>
                  </a:buClr>
                  <a:defRPr/>
                </a:pPr>
                <a:endParaRPr lang="en-US" sz="900" b="1" dirty="0">
                  <a:solidFill>
                    <a:srgbClr val="000000"/>
                  </a:solidFill>
                  <a:ea typeface="ＭＳ Ｐゴシック" charset="-128"/>
                </a:endParaRPr>
              </a:p>
            </p:txBody>
          </p:sp>
        </p:grpSp>
        <p:sp>
          <p:nvSpPr>
            <p:cNvPr id="22" name="TextBox 21"/>
            <p:cNvSpPr txBox="1"/>
            <p:nvPr/>
          </p:nvSpPr>
          <p:spPr>
            <a:xfrm>
              <a:off x="7076659" y="4035711"/>
              <a:ext cx="1996602" cy="456810"/>
            </a:xfrm>
            <a:prstGeom prst="rect">
              <a:avLst/>
            </a:prstGeom>
            <a:noFill/>
          </p:spPr>
          <p:txBody>
            <a:bodyPr lIns="68360" tIns="34183" rIns="68360" bIns="34183">
              <a:spAutoFit/>
            </a:bodyPr>
            <a:lstStyle/>
            <a:p>
              <a:pPr algn="ctr">
                <a:spcBef>
                  <a:spcPts val="220"/>
                </a:spcBef>
                <a:buClr>
                  <a:srgbClr val="FD0000"/>
                </a:buClr>
                <a:defRPr/>
              </a:pPr>
              <a:r>
                <a:rPr lang="en-US" sz="1200" b="1" dirty="0">
                  <a:solidFill>
                    <a:srgbClr val="000000"/>
                  </a:solidFill>
                  <a:ea typeface="ＭＳ Ｐゴシック" charset="-128"/>
                </a:rPr>
                <a:t>API Management </a:t>
              </a:r>
              <a:br>
                <a:rPr lang="en-US" sz="1200" b="1" dirty="0">
                  <a:solidFill>
                    <a:srgbClr val="000000"/>
                  </a:solidFill>
                  <a:ea typeface="ＭＳ Ｐゴシック" charset="-128"/>
                </a:rPr>
              </a:br>
              <a:r>
                <a:rPr lang="en-US" sz="1200" b="1" dirty="0">
                  <a:solidFill>
                    <a:srgbClr val="000000"/>
                  </a:solidFill>
                  <a:ea typeface="ＭＳ Ｐゴシック" charset="-128"/>
                </a:rPr>
                <a:t>&amp; Monitoring</a:t>
              </a:r>
            </a:p>
          </p:txBody>
        </p:sp>
        <p:pic>
          <p:nvPicPr>
            <p:cNvPr id="23" name="Picture 76" descr="C:\Documents and Settings\eleach.ST-USERS\My Documents\Eric's Docs\Presentations\images\tool_magnify.gif"/>
            <p:cNvPicPr>
              <a:picLocks noChangeAspect="1" noChangeArrowheads="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748993" y="3371127"/>
              <a:ext cx="774573" cy="63390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grpSp>
        <p:nvGrpSpPr>
          <p:cNvPr id="9" name="Group 17"/>
          <p:cNvGrpSpPr>
            <a:grpSpLocks/>
          </p:cNvGrpSpPr>
          <p:nvPr/>
        </p:nvGrpSpPr>
        <p:grpSpPr bwMode="auto">
          <a:xfrm>
            <a:off x="2292482" y="1585483"/>
            <a:ext cx="1624925" cy="1247275"/>
            <a:chOff x="4854991" y="3163363"/>
            <a:chExt cx="1996602" cy="1301170"/>
          </a:xfrm>
        </p:grpSpPr>
        <p:grpSp>
          <p:nvGrpSpPr>
            <p:cNvPr id="14" name="Group 52"/>
            <p:cNvGrpSpPr>
              <a:grpSpLocks/>
            </p:cNvGrpSpPr>
            <p:nvPr/>
          </p:nvGrpSpPr>
          <p:grpSpPr bwMode="auto">
            <a:xfrm>
              <a:off x="5275785" y="3163363"/>
              <a:ext cx="1052266" cy="880671"/>
              <a:chOff x="672" y="1245"/>
              <a:chExt cx="864" cy="864"/>
            </a:xfrm>
            <a:effectLst>
              <a:outerShdw blurRad="523875" dist="215900" dir="2700000" algn="tl" rotWithShape="0">
                <a:srgbClr val="000000">
                  <a:alpha val="43000"/>
                </a:srgbClr>
              </a:outerShdw>
            </a:effectLst>
          </p:grpSpPr>
          <p:sp>
            <p:nvSpPr>
              <p:cNvPr id="32" name="Oval 5"/>
              <p:cNvSpPr>
                <a:spLocks noChangeArrowheads="1"/>
              </p:cNvSpPr>
              <p:nvPr/>
            </p:nvSpPr>
            <p:spPr bwMode="gray">
              <a:xfrm>
                <a:off x="672" y="1245"/>
                <a:ext cx="864" cy="864"/>
              </a:xfrm>
              <a:prstGeom prst="ellipse">
                <a:avLst/>
              </a:prstGeom>
              <a:solidFill>
                <a:schemeClr val="accent1">
                  <a:lumMod val="50000"/>
                </a:schemeClr>
              </a:solidFill>
              <a:ln w="19050">
                <a:solidFill>
                  <a:srgbClr val="FFFFFF"/>
                </a:solidFill>
                <a:round/>
                <a:headEnd/>
                <a:tailEnd/>
              </a:ln>
            </p:spPr>
            <p:txBody>
              <a:bodyPr wrap="none" anchor="ctr"/>
              <a:lstStyle/>
              <a:p>
                <a:pPr>
                  <a:buClr>
                    <a:srgbClr val="FD0000"/>
                  </a:buClr>
                  <a:defRPr/>
                </a:pPr>
                <a:endParaRPr lang="en-US" sz="900" b="1" dirty="0">
                  <a:solidFill>
                    <a:srgbClr val="000000"/>
                  </a:solidFill>
                  <a:ea typeface="ＭＳ Ｐゴシック" charset="-128"/>
                </a:endParaRPr>
              </a:p>
            </p:txBody>
          </p:sp>
          <p:sp>
            <p:nvSpPr>
              <p:cNvPr id="33" name="Oval 6"/>
              <p:cNvSpPr>
                <a:spLocks noChangeArrowheads="1"/>
              </p:cNvSpPr>
              <p:nvPr/>
            </p:nvSpPr>
            <p:spPr bwMode="gray">
              <a:xfrm>
                <a:off x="720" y="1293"/>
                <a:ext cx="768" cy="768"/>
              </a:xfrm>
              <a:prstGeom prst="ellipse">
                <a:avLst/>
              </a:prstGeom>
              <a:solidFill>
                <a:schemeClr val="bg1">
                  <a:lumMod val="75000"/>
                </a:schemeClr>
              </a:solidFill>
              <a:ln w="19050">
                <a:solidFill>
                  <a:srgbClr val="FFFFFF"/>
                </a:solidFill>
                <a:round/>
                <a:headEnd/>
                <a:tailEnd/>
              </a:ln>
            </p:spPr>
            <p:txBody>
              <a:bodyPr anchor="ctr"/>
              <a:lstStyle/>
              <a:p>
                <a:pPr>
                  <a:buClr>
                    <a:srgbClr val="FD0000"/>
                  </a:buClr>
                  <a:defRPr/>
                </a:pPr>
                <a:endParaRPr lang="en-US" sz="900" b="1" dirty="0">
                  <a:solidFill>
                    <a:srgbClr val="000000"/>
                  </a:solidFill>
                  <a:ea typeface="ＭＳ Ｐゴシック" charset="-128"/>
                </a:endParaRPr>
              </a:p>
            </p:txBody>
          </p:sp>
        </p:grpSp>
        <p:sp>
          <p:nvSpPr>
            <p:cNvPr id="28" name="TextBox 27"/>
            <p:cNvSpPr txBox="1"/>
            <p:nvPr/>
          </p:nvSpPr>
          <p:spPr>
            <a:xfrm>
              <a:off x="4854991" y="4033469"/>
              <a:ext cx="1996602" cy="431064"/>
            </a:xfrm>
            <a:prstGeom prst="rect">
              <a:avLst/>
            </a:prstGeom>
            <a:noFill/>
          </p:spPr>
          <p:txBody>
            <a:bodyPr lIns="68360" tIns="34183" rIns="68360" bIns="34183">
              <a:spAutoFit/>
            </a:bodyPr>
            <a:lstStyle/>
            <a:p>
              <a:pPr algn="ctr">
                <a:lnSpc>
                  <a:spcPts val="1333"/>
                </a:lnSpc>
                <a:buClr>
                  <a:srgbClr val="FD0000"/>
                </a:buClr>
                <a:defRPr/>
              </a:pPr>
              <a:r>
                <a:rPr lang="en-US" sz="1200" b="1" dirty="0">
                  <a:solidFill>
                    <a:srgbClr val="000000"/>
                  </a:solidFill>
                  <a:ea typeface="ＭＳ Ｐゴシック" charset="-128"/>
                </a:rPr>
                <a:t>Threat</a:t>
              </a:r>
              <a:br>
                <a:rPr lang="en-US" sz="1200" b="1" dirty="0">
                  <a:solidFill>
                    <a:srgbClr val="000000"/>
                  </a:solidFill>
                  <a:ea typeface="ＭＳ Ｐゴシック" charset="-128"/>
                </a:rPr>
              </a:br>
              <a:r>
                <a:rPr lang="en-US" sz="1200" b="1" dirty="0">
                  <a:solidFill>
                    <a:srgbClr val="000000"/>
                  </a:solidFill>
                  <a:ea typeface="ＭＳ Ｐゴシック" charset="-128"/>
                </a:rPr>
                <a:t>Protection</a:t>
              </a:r>
            </a:p>
          </p:txBody>
        </p:sp>
        <p:grpSp>
          <p:nvGrpSpPr>
            <p:cNvPr id="15" name="Group 80"/>
            <p:cNvGrpSpPr>
              <a:grpSpLocks/>
            </p:cNvGrpSpPr>
            <p:nvPr/>
          </p:nvGrpSpPr>
          <p:grpSpPr bwMode="auto">
            <a:xfrm>
              <a:off x="5426592" y="3206012"/>
              <a:ext cx="879264" cy="627993"/>
              <a:chOff x="14632305" y="8728352"/>
              <a:chExt cx="2214323" cy="1524000"/>
            </a:xfrm>
          </p:grpSpPr>
          <p:pic>
            <p:nvPicPr>
              <p:cNvPr id="30" name="Picture 22" descr="java022.gif"/>
              <p:cNvPicPr>
                <a:picLocks noChangeAspect="1"/>
              </p:cNvPicPr>
              <p:nvPr/>
            </p:nvPicPr>
            <p:blipFill>
              <a:blip r:embed="rId6" cstate="print">
                <a:duotone>
                  <a:prstClr val="black"/>
                  <a:schemeClr val="accent1">
                    <a:tint val="45000"/>
                    <a:satMod val="400000"/>
                  </a:schemeClr>
                </a:duotone>
              </a:blip>
              <a:srcRect/>
              <a:stretch>
                <a:fillRect/>
              </a:stretch>
            </p:blipFill>
            <p:spPr bwMode="auto">
              <a:xfrm>
                <a:off x="14632305" y="9011887"/>
                <a:ext cx="1243428" cy="1039628"/>
              </a:xfrm>
              <a:prstGeom prst="rect">
                <a:avLst/>
              </a:prstGeom>
              <a:noFill/>
              <a:ln w="9525">
                <a:noFill/>
                <a:miter lim="800000"/>
                <a:headEnd/>
                <a:tailEnd/>
              </a:ln>
            </p:spPr>
          </p:pic>
          <p:pic>
            <p:nvPicPr>
              <p:cNvPr id="31" name="Picture 5" descr="house039.gif"/>
              <p:cNvPicPr>
                <a:picLocks noChangeAspect="1"/>
              </p:cNvPicPr>
              <p:nvPr/>
            </p:nvPicPr>
            <p:blipFill>
              <a:blip r:embed="rId7" cstate="print">
                <a:duotone>
                  <a:prstClr val="black"/>
                  <a:schemeClr val="accent1">
                    <a:tint val="45000"/>
                    <a:satMod val="400000"/>
                  </a:schemeClr>
                </a:duotone>
              </a:blip>
              <a:srcRect/>
              <a:stretch>
                <a:fillRect/>
              </a:stretch>
            </p:blipFill>
            <p:spPr bwMode="auto">
              <a:xfrm>
                <a:off x="15586167" y="8728352"/>
                <a:ext cx="1260461" cy="1524000"/>
              </a:xfrm>
              <a:prstGeom prst="rect">
                <a:avLst/>
              </a:prstGeom>
              <a:noFill/>
              <a:ln w="9525">
                <a:noFill/>
                <a:miter lim="800000"/>
                <a:headEnd/>
                <a:tailEnd/>
              </a:ln>
            </p:spPr>
          </p:pic>
        </p:grpSp>
      </p:grpSp>
      <p:grpSp>
        <p:nvGrpSpPr>
          <p:cNvPr id="20" name="Group 14"/>
          <p:cNvGrpSpPr>
            <a:grpSpLocks/>
          </p:cNvGrpSpPr>
          <p:nvPr/>
        </p:nvGrpSpPr>
        <p:grpSpPr bwMode="auto">
          <a:xfrm>
            <a:off x="71412" y="1591151"/>
            <a:ext cx="1785092" cy="1228180"/>
            <a:chOff x="20091" y="1502574"/>
            <a:chExt cx="2193499" cy="1280963"/>
          </a:xfrm>
        </p:grpSpPr>
        <p:sp>
          <p:nvSpPr>
            <p:cNvPr id="40" name="TextBox 39"/>
            <p:cNvSpPr txBox="1"/>
            <p:nvPr/>
          </p:nvSpPr>
          <p:spPr>
            <a:xfrm>
              <a:off x="20091" y="2326331"/>
              <a:ext cx="2193499" cy="457206"/>
            </a:xfrm>
            <a:prstGeom prst="rect">
              <a:avLst/>
            </a:prstGeom>
            <a:noFill/>
          </p:spPr>
          <p:txBody>
            <a:bodyPr lIns="68360" tIns="34183" rIns="68360" bIns="34183">
              <a:spAutoFit/>
            </a:bodyPr>
            <a:lstStyle/>
            <a:p>
              <a:pPr algn="ctr">
                <a:spcBef>
                  <a:spcPts val="220"/>
                </a:spcBef>
                <a:buClr>
                  <a:srgbClr val="FD0000"/>
                </a:buClr>
                <a:defRPr/>
              </a:pPr>
              <a:r>
                <a:rPr lang="en-US" sz="1200" b="1" dirty="0">
                  <a:solidFill>
                    <a:srgbClr val="000000"/>
                  </a:solidFill>
                  <a:ea typeface="ＭＳ Ｐゴシック" charset="-128"/>
                </a:rPr>
                <a:t>Secure</a:t>
              </a:r>
              <a:br>
                <a:rPr lang="en-US" sz="1200" b="1" dirty="0">
                  <a:solidFill>
                    <a:srgbClr val="000000"/>
                  </a:solidFill>
                  <a:ea typeface="ＭＳ Ｐゴシック" charset="-128"/>
                </a:rPr>
              </a:br>
              <a:r>
                <a:rPr lang="en-US" sz="1200" b="1" dirty="0">
                  <a:solidFill>
                    <a:srgbClr val="000000"/>
                  </a:solidFill>
                  <a:ea typeface="ＭＳ Ｐゴシック" charset="-128"/>
                </a:rPr>
                <a:t>REST API’s</a:t>
              </a:r>
            </a:p>
          </p:txBody>
        </p:sp>
        <p:grpSp>
          <p:nvGrpSpPr>
            <p:cNvPr id="21" name="Group 52"/>
            <p:cNvGrpSpPr>
              <a:grpSpLocks/>
            </p:cNvGrpSpPr>
            <p:nvPr/>
          </p:nvGrpSpPr>
          <p:grpSpPr bwMode="auto">
            <a:xfrm>
              <a:off x="532177" y="1502574"/>
              <a:ext cx="1052266" cy="880671"/>
              <a:chOff x="672" y="1245"/>
              <a:chExt cx="864" cy="864"/>
            </a:xfrm>
            <a:effectLst>
              <a:outerShdw blurRad="523875" dist="215900" dir="2700000" algn="tl" rotWithShape="0">
                <a:srgbClr val="000000">
                  <a:alpha val="43000"/>
                </a:srgbClr>
              </a:outerShdw>
            </a:effectLst>
          </p:grpSpPr>
          <p:sp>
            <p:nvSpPr>
              <p:cNvPr id="43" name="Oval 5"/>
              <p:cNvSpPr>
                <a:spLocks noChangeArrowheads="1"/>
              </p:cNvSpPr>
              <p:nvPr/>
            </p:nvSpPr>
            <p:spPr bwMode="gray">
              <a:xfrm>
                <a:off x="672" y="1245"/>
                <a:ext cx="864" cy="864"/>
              </a:xfrm>
              <a:prstGeom prst="ellipse">
                <a:avLst/>
              </a:prstGeom>
              <a:solidFill>
                <a:schemeClr val="accent1">
                  <a:lumMod val="50000"/>
                </a:schemeClr>
              </a:solidFill>
              <a:ln w="19050">
                <a:solidFill>
                  <a:srgbClr val="FFFFFF"/>
                </a:solidFill>
                <a:round/>
                <a:headEnd/>
                <a:tailEnd/>
              </a:ln>
            </p:spPr>
            <p:txBody>
              <a:bodyPr wrap="none" anchor="ctr"/>
              <a:lstStyle/>
              <a:p>
                <a:pPr>
                  <a:buClr>
                    <a:srgbClr val="FD0000"/>
                  </a:buClr>
                  <a:defRPr/>
                </a:pPr>
                <a:endParaRPr lang="en-US" sz="900" b="1" dirty="0">
                  <a:solidFill>
                    <a:srgbClr val="000000"/>
                  </a:solidFill>
                  <a:ea typeface="ＭＳ Ｐゴシック" charset="-128"/>
                </a:endParaRPr>
              </a:p>
            </p:txBody>
          </p:sp>
          <p:sp>
            <p:nvSpPr>
              <p:cNvPr id="44" name="Oval 6"/>
              <p:cNvSpPr>
                <a:spLocks noChangeArrowheads="1"/>
              </p:cNvSpPr>
              <p:nvPr/>
            </p:nvSpPr>
            <p:spPr bwMode="gray">
              <a:xfrm>
                <a:off x="720" y="1293"/>
                <a:ext cx="768" cy="768"/>
              </a:xfrm>
              <a:prstGeom prst="ellipse">
                <a:avLst/>
              </a:prstGeom>
              <a:solidFill>
                <a:schemeClr val="bg1">
                  <a:lumMod val="75000"/>
                </a:schemeClr>
              </a:solidFill>
              <a:ln w="19050">
                <a:solidFill>
                  <a:srgbClr val="FFFFFF"/>
                </a:solidFill>
                <a:round/>
                <a:headEnd/>
                <a:tailEnd/>
              </a:ln>
            </p:spPr>
            <p:txBody>
              <a:bodyPr anchor="ctr"/>
              <a:lstStyle/>
              <a:p>
                <a:pPr>
                  <a:buClr>
                    <a:srgbClr val="FD0000"/>
                  </a:buClr>
                  <a:defRPr/>
                </a:pPr>
                <a:endParaRPr lang="en-US" sz="900" b="1" dirty="0">
                  <a:solidFill>
                    <a:srgbClr val="000000"/>
                  </a:solidFill>
                  <a:ea typeface="ＭＳ Ｐゴシック" charset="-128"/>
                </a:endParaRPr>
              </a:p>
            </p:txBody>
          </p:sp>
        </p:grpSp>
        <p:pic>
          <p:nvPicPr>
            <p:cNvPr id="42" name="Picture 108" descr="compu017.gif"/>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33544" y="1791117"/>
              <a:ext cx="1190463" cy="50011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sp>
        <p:nvSpPr>
          <p:cNvPr id="53" name="TextBox 52"/>
          <p:cNvSpPr txBox="1"/>
          <p:nvPr/>
        </p:nvSpPr>
        <p:spPr>
          <a:xfrm>
            <a:off x="7221305" y="1466318"/>
            <a:ext cx="4818037" cy="4522572"/>
          </a:xfrm>
          <a:prstGeom prst="rect">
            <a:avLst/>
          </a:prstGeom>
        </p:spPr>
        <p:txBody>
          <a:bodyPr vert="horz" lIns="0" tIns="0" rIns="0" bIns="0" rtlCol="0" anchor="ctr">
            <a:noAutofit/>
          </a:bodyPr>
          <a:lstStyle>
            <a:defPPr>
              <a:defRPr lang="en-US"/>
            </a:defPPr>
            <a:lvl1pPr marL="177356" indent="-153550">
              <a:spcAft>
                <a:spcPts val="900"/>
              </a:spcAft>
              <a:buClr>
                <a:srgbClr val="FF1414"/>
              </a:buClr>
              <a:buSzPct val="85000"/>
              <a:buFont typeface="Wingdings" pitchFamily="2" charset="2"/>
              <a:buChar char="§"/>
              <a:defRPr>
                <a:solidFill>
                  <a:srgbClr val="FF1414"/>
                </a:solidFill>
              </a:defRPr>
            </a:lvl1pPr>
          </a:lstStyle>
          <a:p>
            <a:r>
              <a:rPr lang="en-US" sz="2100" dirty="0">
                <a:solidFill>
                  <a:srgbClr val="000000"/>
                </a:solidFill>
              </a:rPr>
              <a:t>Extend Access Management to REST API’s</a:t>
            </a:r>
          </a:p>
          <a:p>
            <a:r>
              <a:rPr lang="en-US" sz="2100" dirty="0">
                <a:solidFill>
                  <a:srgbClr val="000000"/>
                </a:solidFill>
              </a:rPr>
              <a:t>Context Aware</a:t>
            </a:r>
          </a:p>
          <a:p>
            <a:r>
              <a:rPr lang="en-US" sz="2100" dirty="0">
                <a:solidFill>
                  <a:srgbClr val="000000"/>
                </a:solidFill>
              </a:rPr>
              <a:t>Authentication</a:t>
            </a:r>
          </a:p>
          <a:p>
            <a:r>
              <a:rPr lang="en-US" sz="2100" dirty="0">
                <a:solidFill>
                  <a:srgbClr val="000000"/>
                </a:solidFill>
              </a:rPr>
              <a:t>Authorization</a:t>
            </a:r>
          </a:p>
          <a:p>
            <a:r>
              <a:rPr lang="en-US" sz="2100" dirty="0">
                <a:solidFill>
                  <a:srgbClr val="000000"/>
                </a:solidFill>
              </a:rPr>
              <a:t>Fraud Detection</a:t>
            </a:r>
          </a:p>
          <a:p>
            <a:r>
              <a:rPr lang="en-US" sz="2100" dirty="0">
                <a:solidFill>
                  <a:srgbClr val="000000"/>
                </a:solidFill>
              </a:rPr>
              <a:t>Security Tokens</a:t>
            </a:r>
          </a:p>
          <a:p>
            <a:r>
              <a:rPr lang="en-US" sz="2100" dirty="0">
                <a:solidFill>
                  <a:srgbClr val="000000"/>
                </a:solidFill>
              </a:rPr>
              <a:t>Data Redaction</a:t>
            </a:r>
          </a:p>
          <a:p>
            <a:r>
              <a:rPr lang="en-US" sz="2100" dirty="0">
                <a:solidFill>
                  <a:srgbClr val="000000"/>
                </a:solidFill>
              </a:rPr>
              <a:t>Audit</a:t>
            </a:r>
          </a:p>
        </p:txBody>
      </p:sp>
      <p:grpSp>
        <p:nvGrpSpPr>
          <p:cNvPr id="26" name="Group 91"/>
          <p:cNvGrpSpPr/>
          <p:nvPr/>
        </p:nvGrpSpPr>
        <p:grpSpPr>
          <a:xfrm>
            <a:off x="82218" y="4665918"/>
            <a:ext cx="1806035" cy="1266622"/>
            <a:chOff x="231990" y="3141103"/>
            <a:chExt cx="1354879" cy="949966"/>
          </a:xfrm>
        </p:grpSpPr>
        <p:sp>
          <p:nvSpPr>
            <p:cNvPr id="54" name="TextBox 53"/>
            <p:cNvSpPr txBox="1"/>
            <p:nvPr/>
          </p:nvSpPr>
          <p:spPr bwMode="auto">
            <a:xfrm>
              <a:off x="231990" y="3762330"/>
              <a:ext cx="1354879" cy="328739"/>
            </a:xfrm>
            <a:prstGeom prst="rect">
              <a:avLst/>
            </a:prstGeom>
            <a:noFill/>
          </p:spPr>
          <p:txBody>
            <a:bodyPr wrap="square" lIns="68312" tIns="34160" rIns="68312" bIns="34160">
              <a:spAutoFit/>
            </a:bodyPr>
            <a:lstStyle/>
            <a:p>
              <a:pPr algn="ctr">
                <a:spcBef>
                  <a:spcPts val="220"/>
                </a:spcBef>
                <a:buClr>
                  <a:srgbClr val="FD0000"/>
                </a:buClr>
                <a:defRPr/>
              </a:pPr>
              <a:r>
                <a:rPr lang="en-US" sz="1200" b="1" dirty="0">
                  <a:solidFill>
                    <a:srgbClr val="000000"/>
                  </a:solidFill>
                  <a:ea typeface="ＭＳ Ｐゴシック" charset="-128"/>
                </a:rPr>
                <a:t>OAUTH 2.0 </a:t>
              </a:r>
              <a:br>
                <a:rPr lang="en-US" sz="1200" b="1" dirty="0">
                  <a:solidFill>
                    <a:srgbClr val="000000"/>
                  </a:solidFill>
                  <a:ea typeface="ＭＳ Ｐゴシック" charset="-128"/>
                </a:rPr>
              </a:br>
              <a:r>
                <a:rPr lang="en-US" sz="1200" b="1" dirty="0">
                  <a:solidFill>
                    <a:srgbClr val="000000"/>
                  </a:solidFill>
                  <a:ea typeface="ＭＳ Ｐゴシック" charset="-128"/>
                </a:rPr>
                <a:t>Client &amp; Server</a:t>
              </a:r>
            </a:p>
          </p:txBody>
        </p:sp>
        <p:pic>
          <p:nvPicPr>
            <p:cNvPr id="55" name="Picture 2" descr="OAuth 2.0 logo"/>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80888" y="3141103"/>
              <a:ext cx="654891" cy="649094"/>
            </a:xfrm>
            <a:prstGeom prst="rect">
              <a:avLst/>
            </a:prstGeom>
            <a:noFill/>
            <a:extLst>
              <a:ext uri="{909E8E84-426E-40dd-AFC4-6F175D3DCCD1}">
                <a14:hiddenFill xmlns="" xmlns:a14="http://schemas.microsoft.com/office/drawing/2010/main">
                  <a:solidFill>
                    <a:srgbClr val="FFFFFF"/>
                  </a:solidFill>
                </a14:hiddenFill>
              </a:ext>
            </a:extLst>
          </p:spPr>
        </p:pic>
      </p:grpSp>
      <p:grpSp>
        <p:nvGrpSpPr>
          <p:cNvPr id="27" name="Group 92"/>
          <p:cNvGrpSpPr/>
          <p:nvPr/>
        </p:nvGrpSpPr>
        <p:grpSpPr>
          <a:xfrm>
            <a:off x="2197772" y="3170518"/>
            <a:ext cx="1812217" cy="1264769"/>
            <a:chOff x="1806712" y="2099870"/>
            <a:chExt cx="1359517" cy="948577"/>
          </a:xfrm>
        </p:grpSpPr>
        <p:grpSp>
          <p:nvGrpSpPr>
            <p:cNvPr id="29" name="Group 13"/>
            <p:cNvGrpSpPr>
              <a:grpSpLocks/>
            </p:cNvGrpSpPr>
            <p:nvPr/>
          </p:nvGrpSpPr>
          <p:grpSpPr bwMode="auto">
            <a:xfrm>
              <a:off x="1806712" y="2099870"/>
              <a:ext cx="1359517" cy="948577"/>
              <a:chOff x="2252109" y="1609289"/>
              <a:chExt cx="2228559" cy="1318435"/>
            </a:xfrm>
          </p:grpSpPr>
          <p:sp>
            <p:nvSpPr>
              <p:cNvPr id="35" name="TextBox 34"/>
              <p:cNvSpPr txBox="1"/>
              <p:nvPr/>
            </p:nvSpPr>
            <p:spPr>
              <a:xfrm>
                <a:off x="2252109" y="2470758"/>
                <a:ext cx="2228559" cy="456966"/>
              </a:xfrm>
              <a:prstGeom prst="rect">
                <a:avLst/>
              </a:prstGeom>
              <a:noFill/>
            </p:spPr>
            <p:txBody>
              <a:bodyPr lIns="68360" tIns="34183" rIns="68360" bIns="34183">
                <a:spAutoFit/>
              </a:bodyPr>
              <a:lstStyle/>
              <a:p>
                <a:pPr algn="ctr">
                  <a:spcBef>
                    <a:spcPts val="220"/>
                  </a:spcBef>
                  <a:buClr>
                    <a:srgbClr val="FD0000"/>
                  </a:buClr>
                  <a:defRPr/>
                </a:pPr>
                <a:r>
                  <a:rPr lang="en-US" sz="1200" b="1" dirty="0">
                    <a:solidFill>
                      <a:srgbClr val="000000"/>
                    </a:solidFill>
                    <a:ea typeface="ＭＳ Ｐゴシック" charset="-128"/>
                  </a:rPr>
                  <a:t>Client </a:t>
                </a:r>
                <a:br>
                  <a:rPr lang="en-US" sz="1200" b="1" dirty="0">
                    <a:solidFill>
                      <a:srgbClr val="000000"/>
                    </a:solidFill>
                    <a:ea typeface="ＭＳ Ｐゴシック" charset="-128"/>
                  </a:rPr>
                </a:br>
                <a:r>
                  <a:rPr lang="en-US" sz="1200" b="1" dirty="0">
                    <a:solidFill>
                      <a:srgbClr val="000000"/>
                    </a:solidFill>
                    <a:ea typeface="ＭＳ Ｐゴシック" charset="-128"/>
                  </a:rPr>
                  <a:t>Throttling</a:t>
                </a:r>
              </a:p>
            </p:txBody>
          </p:sp>
          <p:grpSp>
            <p:nvGrpSpPr>
              <p:cNvPr id="34" name="Group 52"/>
              <p:cNvGrpSpPr>
                <a:grpSpLocks/>
              </p:cNvGrpSpPr>
              <p:nvPr/>
            </p:nvGrpSpPr>
            <p:grpSpPr bwMode="auto">
              <a:xfrm>
                <a:off x="2779766" y="1609289"/>
                <a:ext cx="1052266" cy="880671"/>
                <a:chOff x="672" y="1245"/>
                <a:chExt cx="864" cy="864"/>
              </a:xfrm>
              <a:effectLst>
                <a:outerShdw blurRad="523875" dist="215900" dir="2700000" algn="tl" rotWithShape="0">
                  <a:srgbClr val="000000">
                    <a:alpha val="43000"/>
                  </a:srgbClr>
                </a:outerShdw>
              </a:effectLst>
            </p:grpSpPr>
            <p:sp>
              <p:nvSpPr>
                <p:cNvPr id="37" name="Oval 5"/>
                <p:cNvSpPr>
                  <a:spLocks noChangeArrowheads="1"/>
                </p:cNvSpPr>
                <p:nvPr/>
              </p:nvSpPr>
              <p:spPr bwMode="gray">
                <a:xfrm>
                  <a:off x="672" y="1245"/>
                  <a:ext cx="864" cy="864"/>
                </a:xfrm>
                <a:prstGeom prst="ellipse">
                  <a:avLst/>
                </a:prstGeom>
                <a:solidFill>
                  <a:schemeClr val="accent1">
                    <a:lumMod val="50000"/>
                  </a:schemeClr>
                </a:solidFill>
                <a:ln w="19050">
                  <a:solidFill>
                    <a:srgbClr val="FFFFFF"/>
                  </a:solidFill>
                  <a:round/>
                  <a:headEnd/>
                  <a:tailEnd/>
                </a:ln>
              </p:spPr>
              <p:txBody>
                <a:bodyPr wrap="none" anchor="ctr"/>
                <a:lstStyle/>
                <a:p>
                  <a:pPr>
                    <a:buClr>
                      <a:srgbClr val="FD0000"/>
                    </a:buClr>
                    <a:defRPr/>
                  </a:pPr>
                  <a:endParaRPr lang="en-US" sz="900" b="1" dirty="0">
                    <a:solidFill>
                      <a:srgbClr val="000000"/>
                    </a:solidFill>
                    <a:ea typeface="ＭＳ Ｐゴシック" charset="-128"/>
                  </a:endParaRPr>
                </a:p>
              </p:txBody>
            </p:sp>
            <p:sp>
              <p:nvSpPr>
                <p:cNvPr id="38" name="Oval 6"/>
                <p:cNvSpPr>
                  <a:spLocks noChangeArrowheads="1"/>
                </p:cNvSpPr>
                <p:nvPr/>
              </p:nvSpPr>
              <p:spPr bwMode="gray">
                <a:xfrm>
                  <a:off x="720" y="1293"/>
                  <a:ext cx="768" cy="768"/>
                </a:xfrm>
                <a:prstGeom prst="ellipse">
                  <a:avLst/>
                </a:prstGeom>
                <a:solidFill>
                  <a:schemeClr val="bg1">
                    <a:lumMod val="75000"/>
                  </a:schemeClr>
                </a:solidFill>
                <a:ln w="19050">
                  <a:solidFill>
                    <a:srgbClr val="FFFFFF"/>
                  </a:solidFill>
                  <a:round/>
                  <a:headEnd/>
                  <a:tailEnd/>
                </a:ln>
              </p:spPr>
              <p:txBody>
                <a:bodyPr anchor="ctr"/>
                <a:lstStyle/>
                <a:p>
                  <a:pPr>
                    <a:buClr>
                      <a:srgbClr val="FD0000"/>
                    </a:buClr>
                    <a:defRPr/>
                  </a:pPr>
                  <a:endParaRPr lang="en-US" sz="900" b="1" dirty="0">
                    <a:solidFill>
                      <a:srgbClr val="000000"/>
                    </a:solidFill>
                    <a:ea typeface="ＭＳ Ｐゴシック" charset="-128"/>
                  </a:endParaRPr>
                </a:p>
              </p:txBody>
            </p:sp>
          </p:grpSp>
        </p:grpSp>
        <p:grpSp>
          <p:nvGrpSpPr>
            <p:cNvPr id="36" name="Group 21"/>
            <p:cNvGrpSpPr>
              <a:grpSpLocks/>
            </p:cNvGrpSpPr>
            <p:nvPr/>
          </p:nvGrpSpPr>
          <p:grpSpPr bwMode="auto">
            <a:xfrm rot="21211032">
              <a:off x="2151447" y="2188100"/>
              <a:ext cx="261654" cy="385357"/>
              <a:chOff x="3032555" y="3132091"/>
              <a:chExt cx="696891" cy="1138580"/>
            </a:xfrm>
          </p:grpSpPr>
          <p:sp>
            <p:nvSpPr>
              <p:cNvPr id="46" name="Rounded Rectangle 45"/>
              <p:cNvSpPr/>
              <p:nvPr/>
            </p:nvSpPr>
            <p:spPr bwMode="auto">
              <a:xfrm rot="2157840">
                <a:off x="3032555" y="3132091"/>
                <a:ext cx="696891" cy="1138580"/>
              </a:xfrm>
              <a:prstGeom prst="roundRect">
                <a:avLst/>
              </a:prstGeom>
              <a:gradFill flip="none" rotWithShape="1">
                <a:gsLst>
                  <a:gs pos="42000">
                    <a:srgbClr val="000000">
                      <a:lumMod val="95000"/>
                      <a:lumOff val="5000"/>
                    </a:srgbClr>
                  </a:gs>
                  <a:gs pos="53000">
                    <a:srgbClr val="000000">
                      <a:lumMod val="50000"/>
                      <a:lumOff val="50000"/>
                    </a:srgbClr>
                  </a:gs>
                </a:gsLst>
                <a:lin ang="14400000" scaled="0"/>
                <a:tileRect/>
              </a:gradFill>
              <a:ln w="9525" cap="flat" cmpd="sng" algn="ctr">
                <a:solidFill>
                  <a:srgbClr val="000000"/>
                </a:solidFill>
                <a:prstDash val="solid"/>
              </a:ln>
              <a:effectLst/>
            </p:spPr>
            <p:txBody>
              <a:bodyPr lIns="91264" tIns="45632" rIns="91264" bIns="45632" anchor="ctr"/>
              <a:lstStyle/>
              <a:p>
                <a:pPr defTabSz="253088">
                  <a:buClr>
                    <a:srgbClr val="FD0000"/>
                  </a:buClr>
                  <a:defRPr/>
                </a:pPr>
                <a:endParaRPr lang="en-US" sz="1600" b="1" kern="0" dirty="0">
                  <a:solidFill>
                    <a:srgbClr val="FFFFFF"/>
                  </a:solidFill>
                  <a:latin typeface="Calibri" charset="0"/>
                  <a:ea typeface="ＭＳ Ｐゴシック" charset="0"/>
                  <a:cs typeface="ＭＳ Ｐゴシック" charset="0"/>
                </a:endParaRPr>
              </a:p>
            </p:txBody>
          </p:sp>
          <p:sp>
            <p:nvSpPr>
              <p:cNvPr id="47" name="Rounded Rectangle 46"/>
              <p:cNvSpPr/>
              <p:nvPr/>
            </p:nvSpPr>
            <p:spPr bwMode="auto">
              <a:xfrm rot="2157840">
                <a:off x="3166875" y="3244232"/>
                <a:ext cx="503761" cy="780028"/>
              </a:xfrm>
              <a:prstGeom prst="roundRect">
                <a:avLst/>
              </a:prstGeom>
              <a:gradFill flip="none" rotWithShape="1">
                <a:gsLst>
                  <a:gs pos="47000">
                    <a:srgbClr val="000000">
                      <a:lumMod val="40000"/>
                      <a:lumOff val="60000"/>
                    </a:srgbClr>
                  </a:gs>
                  <a:gs pos="100000">
                    <a:srgbClr val="FFFFFF"/>
                  </a:gs>
                </a:gsLst>
                <a:path path="circle">
                  <a:fillToRect l="100000" t="100000"/>
                </a:path>
                <a:tileRect r="-100000" b="-100000"/>
              </a:gradFill>
              <a:ln w="9525" cap="flat" cmpd="sng" algn="ctr">
                <a:solidFill>
                  <a:srgbClr val="000000"/>
                </a:solidFill>
                <a:prstDash val="solid"/>
              </a:ln>
              <a:effectLst/>
            </p:spPr>
            <p:txBody>
              <a:bodyPr lIns="91264" tIns="45632" rIns="91264" bIns="45632" anchor="ct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defTabSz="253088" eaLnBrk="1" hangingPunct="1">
                  <a:buClr>
                    <a:srgbClr val="FD0000"/>
                  </a:buClr>
                  <a:defRPr/>
                </a:pPr>
                <a:endParaRPr lang="en-US" sz="1600" b="1" kern="0" dirty="0">
                  <a:solidFill>
                    <a:srgbClr val="FFFFFF"/>
                  </a:solidFill>
                  <a:latin typeface="Calibri" charset="0"/>
                </a:endParaRPr>
              </a:p>
            </p:txBody>
          </p:sp>
        </p:grpSp>
        <p:grpSp>
          <p:nvGrpSpPr>
            <p:cNvPr id="39" name="Group 21"/>
            <p:cNvGrpSpPr>
              <a:grpSpLocks/>
            </p:cNvGrpSpPr>
            <p:nvPr/>
          </p:nvGrpSpPr>
          <p:grpSpPr bwMode="auto">
            <a:xfrm>
              <a:off x="2328049" y="2136891"/>
              <a:ext cx="261654" cy="385357"/>
              <a:chOff x="3032555" y="3132091"/>
              <a:chExt cx="696891" cy="1138580"/>
            </a:xfrm>
          </p:grpSpPr>
          <p:sp>
            <p:nvSpPr>
              <p:cNvPr id="60" name="Rounded Rectangle 59"/>
              <p:cNvSpPr/>
              <p:nvPr/>
            </p:nvSpPr>
            <p:spPr bwMode="auto">
              <a:xfrm rot="2157840">
                <a:off x="3032555" y="3132091"/>
                <a:ext cx="696891" cy="1138580"/>
              </a:xfrm>
              <a:prstGeom prst="roundRect">
                <a:avLst/>
              </a:prstGeom>
              <a:gradFill flip="none" rotWithShape="1">
                <a:gsLst>
                  <a:gs pos="42000">
                    <a:srgbClr val="000000">
                      <a:lumMod val="95000"/>
                      <a:lumOff val="5000"/>
                    </a:srgbClr>
                  </a:gs>
                  <a:gs pos="53000">
                    <a:srgbClr val="000000">
                      <a:lumMod val="50000"/>
                      <a:lumOff val="50000"/>
                    </a:srgbClr>
                  </a:gs>
                </a:gsLst>
                <a:lin ang="14400000" scaled="0"/>
                <a:tileRect/>
              </a:gradFill>
              <a:ln w="9525" cap="flat" cmpd="sng" algn="ctr">
                <a:solidFill>
                  <a:srgbClr val="000000"/>
                </a:solidFill>
                <a:prstDash val="solid"/>
              </a:ln>
              <a:effectLst/>
            </p:spPr>
            <p:txBody>
              <a:bodyPr lIns="91264" tIns="45632" rIns="91264" bIns="45632" anchor="ctr"/>
              <a:lstStyle/>
              <a:p>
                <a:pPr defTabSz="253088">
                  <a:buClr>
                    <a:srgbClr val="FD0000"/>
                  </a:buClr>
                  <a:defRPr/>
                </a:pPr>
                <a:endParaRPr lang="en-US" sz="1600" b="1" kern="0" dirty="0">
                  <a:solidFill>
                    <a:srgbClr val="FFFFFF"/>
                  </a:solidFill>
                  <a:latin typeface="Calibri" charset="0"/>
                  <a:ea typeface="ＭＳ Ｐゴシック" charset="0"/>
                  <a:cs typeface="ＭＳ Ｐゴシック" charset="0"/>
                </a:endParaRPr>
              </a:p>
            </p:txBody>
          </p:sp>
          <p:sp>
            <p:nvSpPr>
              <p:cNvPr id="61" name="Rounded Rectangle 60"/>
              <p:cNvSpPr/>
              <p:nvPr/>
            </p:nvSpPr>
            <p:spPr bwMode="auto">
              <a:xfrm rot="2157840">
                <a:off x="3166875" y="3244232"/>
                <a:ext cx="503761" cy="780028"/>
              </a:xfrm>
              <a:prstGeom prst="roundRect">
                <a:avLst/>
              </a:prstGeom>
              <a:gradFill flip="none" rotWithShape="1">
                <a:gsLst>
                  <a:gs pos="47000">
                    <a:srgbClr val="000000">
                      <a:lumMod val="40000"/>
                      <a:lumOff val="60000"/>
                    </a:srgbClr>
                  </a:gs>
                  <a:gs pos="100000">
                    <a:srgbClr val="FFFFFF"/>
                  </a:gs>
                </a:gsLst>
                <a:path path="circle">
                  <a:fillToRect l="100000" t="100000"/>
                </a:path>
                <a:tileRect r="-100000" b="-100000"/>
              </a:gradFill>
              <a:ln w="9525" cap="flat" cmpd="sng" algn="ctr">
                <a:solidFill>
                  <a:srgbClr val="000000"/>
                </a:solidFill>
                <a:prstDash val="solid"/>
              </a:ln>
              <a:effectLst/>
            </p:spPr>
            <p:txBody>
              <a:bodyPr lIns="91264" tIns="45632" rIns="91264" bIns="45632" anchor="ct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defTabSz="253088" eaLnBrk="1" hangingPunct="1">
                  <a:buClr>
                    <a:srgbClr val="FD0000"/>
                  </a:buClr>
                  <a:defRPr/>
                </a:pPr>
                <a:endParaRPr lang="en-US" sz="1600" b="1" kern="0" dirty="0">
                  <a:solidFill>
                    <a:srgbClr val="FFFFFF"/>
                  </a:solidFill>
                  <a:latin typeface="Calibri" charset="0"/>
                </a:endParaRPr>
              </a:p>
            </p:txBody>
          </p:sp>
        </p:grpSp>
        <p:grpSp>
          <p:nvGrpSpPr>
            <p:cNvPr id="41" name="Group 21"/>
            <p:cNvGrpSpPr>
              <a:grpSpLocks/>
            </p:cNvGrpSpPr>
            <p:nvPr/>
          </p:nvGrpSpPr>
          <p:grpSpPr bwMode="auto">
            <a:xfrm rot="1142945">
              <a:off x="2458651" y="2294075"/>
              <a:ext cx="261654" cy="385357"/>
              <a:chOff x="3032555" y="3132091"/>
              <a:chExt cx="696891" cy="1138580"/>
            </a:xfrm>
          </p:grpSpPr>
          <p:sp>
            <p:nvSpPr>
              <p:cNvPr id="63" name="Rounded Rectangle 62"/>
              <p:cNvSpPr/>
              <p:nvPr/>
            </p:nvSpPr>
            <p:spPr bwMode="auto">
              <a:xfrm rot="2157840">
                <a:off x="3032555" y="3132091"/>
                <a:ext cx="696891" cy="1138580"/>
              </a:xfrm>
              <a:prstGeom prst="roundRect">
                <a:avLst/>
              </a:prstGeom>
              <a:gradFill flip="none" rotWithShape="1">
                <a:gsLst>
                  <a:gs pos="42000">
                    <a:srgbClr val="000000">
                      <a:lumMod val="95000"/>
                      <a:lumOff val="5000"/>
                    </a:srgbClr>
                  </a:gs>
                  <a:gs pos="53000">
                    <a:srgbClr val="000000">
                      <a:lumMod val="50000"/>
                      <a:lumOff val="50000"/>
                    </a:srgbClr>
                  </a:gs>
                </a:gsLst>
                <a:lin ang="14400000" scaled="0"/>
                <a:tileRect/>
              </a:gradFill>
              <a:ln w="9525" cap="flat" cmpd="sng" algn="ctr">
                <a:solidFill>
                  <a:srgbClr val="000000"/>
                </a:solidFill>
                <a:prstDash val="solid"/>
              </a:ln>
              <a:effectLst/>
            </p:spPr>
            <p:txBody>
              <a:bodyPr lIns="91264" tIns="45632" rIns="91264" bIns="45632" anchor="ctr"/>
              <a:lstStyle/>
              <a:p>
                <a:pPr defTabSz="253088">
                  <a:buClr>
                    <a:srgbClr val="FD0000"/>
                  </a:buClr>
                  <a:defRPr/>
                </a:pPr>
                <a:endParaRPr lang="en-US" sz="1600" b="1" kern="0" dirty="0">
                  <a:solidFill>
                    <a:srgbClr val="FFFFFF"/>
                  </a:solidFill>
                  <a:latin typeface="Calibri" charset="0"/>
                  <a:ea typeface="ＭＳ Ｐゴシック" charset="0"/>
                  <a:cs typeface="ＭＳ Ｐゴシック" charset="0"/>
                </a:endParaRPr>
              </a:p>
            </p:txBody>
          </p:sp>
          <p:sp>
            <p:nvSpPr>
              <p:cNvPr id="64" name="Rounded Rectangle 63"/>
              <p:cNvSpPr/>
              <p:nvPr/>
            </p:nvSpPr>
            <p:spPr bwMode="auto">
              <a:xfrm rot="2157840">
                <a:off x="3166875" y="3244232"/>
                <a:ext cx="503761" cy="780028"/>
              </a:xfrm>
              <a:prstGeom prst="roundRect">
                <a:avLst/>
              </a:prstGeom>
              <a:gradFill flip="none" rotWithShape="1">
                <a:gsLst>
                  <a:gs pos="47000">
                    <a:srgbClr val="000000">
                      <a:lumMod val="40000"/>
                      <a:lumOff val="60000"/>
                    </a:srgbClr>
                  </a:gs>
                  <a:gs pos="100000">
                    <a:srgbClr val="FFFFFF"/>
                  </a:gs>
                </a:gsLst>
                <a:path path="circle">
                  <a:fillToRect l="100000" t="100000"/>
                </a:path>
                <a:tileRect r="-100000" b="-100000"/>
              </a:gradFill>
              <a:ln w="9525" cap="flat" cmpd="sng" algn="ctr">
                <a:solidFill>
                  <a:srgbClr val="000000"/>
                </a:solidFill>
                <a:prstDash val="solid"/>
              </a:ln>
              <a:effectLst/>
            </p:spPr>
            <p:txBody>
              <a:bodyPr lIns="91264" tIns="45632" rIns="91264" bIns="45632" anchor="ct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defTabSz="253088" eaLnBrk="1" hangingPunct="1">
                  <a:buClr>
                    <a:srgbClr val="FD0000"/>
                  </a:buClr>
                  <a:defRPr/>
                </a:pPr>
                <a:endParaRPr lang="en-US" sz="1600" b="1" kern="0" dirty="0">
                  <a:solidFill>
                    <a:srgbClr val="FFFFFF"/>
                  </a:solidFill>
                  <a:latin typeface="Calibri" charset="0"/>
                </a:endParaRPr>
              </a:p>
            </p:txBody>
          </p:sp>
        </p:grpSp>
      </p:grpSp>
      <p:grpSp>
        <p:nvGrpSpPr>
          <p:cNvPr id="45" name="Group 99"/>
          <p:cNvGrpSpPr/>
          <p:nvPr/>
        </p:nvGrpSpPr>
        <p:grpSpPr>
          <a:xfrm>
            <a:off x="3932276" y="4667588"/>
            <a:ext cx="2661727" cy="1233670"/>
            <a:chOff x="4430091" y="3173245"/>
            <a:chExt cx="1996815" cy="925252"/>
          </a:xfrm>
        </p:grpSpPr>
        <p:sp>
          <p:nvSpPr>
            <p:cNvPr id="65" name="TextBox 64"/>
            <p:cNvSpPr txBox="1"/>
            <p:nvPr/>
          </p:nvSpPr>
          <p:spPr bwMode="auto">
            <a:xfrm>
              <a:off x="4430091" y="3769758"/>
              <a:ext cx="1996815" cy="328739"/>
            </a:xfrm>
            <a:prstGeom prst="rect">
              <a:avLst/>
            </a:prstGeom>
            <a:noFill/>
          </p:spPr>
          <p:txBody>
            <a:bodyPr lIns="68312" tIns="34160" rIns="68312" bIns="34160">
              <a:spAutoFit/>
            </a:bodyPr>
            <a:lstStyle/>
            <a:p>
              <a:pPr algn="ctr">
                <a:spcBef>
                  <a:spcPts val="220"/>
                </a:spcBef>
                <a:buClr>
                  <a:srgbClr val="FD0000"/>
                </a:buClr>
                <a:defRPr/>
              </a:pPr>
              <a:r>
                <a:rPr lang="en-US" sz="1200" b="1" dirty="0">
                  <a:solidFill>
                    <a:srgbClr val="000000"/>
                  </a:solidFill>
                  <a:ea typeface="ＭＳ Ｐゴシック" charset="-128"/>
                </a:rPr>
                <a:t>Native JSON &amp; XML</a:t>
              </a:r>
              <a:br>
                <a:rPr lang="en-US" sz="1200" b="1" dirty="0">
                  <a:solidFill>
                    <a:srgbClr val="000000"/>
                  </a:solidFill>
                  <a:ea typeface="ＭＳ Ｐゴシック" charset="-128"/>
                </a:rPr>
              </a:br>
              <a:r>
                <a:rPr lang="en-US" sz="1200" b="1" dirty="0">
                  <a:solidFill>
                    <a:srgbClr val="000000"/>
                  </a:solidFill>
                  <a:ea typeface="ＭＳ Ｐゴシック" charset="-128"/>
                </a:rPr>
                <a:t>Processing</a:t>
              </a:r>
            </a:p>
          </p:txBody>
        </p:sp>
        <p:pic>
          <p:nvPicPr>
            <p:cNvPr id="66" name="Picture 2" descr="json logo"/>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098467" y="3173245"/>
              <a:ext cx="635469" cy="589547"/>
            </a:xfrm>
            <a:prstGeom prst="rect">
              <a:avLst/>
            </a:prstGeom>
            <a:noFill/>
            <a:extLst>
              <a:ext uri="{909E8E84-426E-40dd-AFC4-6F175D3DCCD1}">
                <a14:hiddenFill xmlns="" xmlns:a14="http://schemas.microsoft.com/office/drawing/2010/main">
                  <a:solidFill>
                    <a:srgbClr val="FFFFFF"/>
                  </a:solidFill>
                </a14:hiddenFill>
              </a:ext>
            </a:extLst>
          </p:spPr>
        </p:pic>
        <p:sp>
          <p:nvSpPr>
            <p:cNvPr id="67" name="TextBox 66"/>
            <p:cNvSpPr txBox="1"/>
            <p:nvPr/>
          </p:nvSpPr>
          <p:spPr bwMode="auto">
            <a:xfrm>
              <a:off x="4657497" y="3487121"/>
              <a:ext cx="615389" cy="155615"/>
            </a:xfrm>
            <a:prstGeom prst="rect">
              <a:avLst/>
            </a:prstGeom>
            <a:noFill/>
          </p:spPr>
          <p:txBody>
            <a:bodyPr wrap="square" lIns="68312" tIns="34160" rIns="68312" bIns="34160">
              <a:spAutoFit/>
            </a:bodyPr>
            <a:lstStyle/>
            <a:p>
              <a:pPr>
                <a:spcBef>
                  <a:spcPts val="220"/>
                </a:spcBef>
                <a:buClr>
                  <a:srgbClr val="FD0000"/>
                </a:buClr>
                <a:defRPr/>
              </a:pPr>
              <a:r>
                <a:rPr lang="en-US" sz="900" b="1" dirty="0">
                  <a:solidFill>
                    <a:srgbClr val="000000"/>
                  </a:solidFill>
                  <a:ea typeface="ＭＳ Ｐゴシック" charset="-128"/>
                </a:rPr>
                <a:t>&lt; XML &gt;</a:t>
              </a:r>
            </a:p>
          </p:txBody>
        </p:sp>
        <p:sp>
          <p:nvSpPr>
            <p:cNvPr id="68" name="TextBox 67"/>
            <p:cNvSpPr txBox="1"/>
            <p:nvPr/>
          </p:nvSpPr>
          <p:spPr bwMode="auto">
            <a:xfrm>
              <a:off x="4568906" y="3203373"/>
              <a:ext cx="629715" cy="259489"/>
            </a:xfrm>
            <a:prstGeom prst="rect">
              <a:avLst/>
            </a:prstGeom>
            <a:noFill/>
          </p:spPr>
          <p:txBody>
            <a:bodyPr wrap="square" lIns="68312" tIns="34160" rIns="68312" bIns="34160">
              <a:spAutoFit/>
            </a:bodyPr>
            <a:lstStyle/>
            <a:p>
              <a:pPr>
                <a:spcBef>
                  <a:spcPts val="220"/>
                </a:spcBef>
                <a:buClr>
                  <a:srgbClr val="FD0000"/>
                </a:buClr>
                <a:defRPr/>
              </a:pPr>
              <a:r>
                <a:rPr lang="en-US" sz="900" b="1" dirty="0">
                  <a:solidFill>
                    <a:srgbClr val="000000"/>
                  </a:solidFill>
                  <a:ea typeface="ＭＳ Ｐゴシック" charset="-128"/>
                </a:rPr>
                <a:t> </a:t>
              </a:r>
              <a:br>
                <a:rPr lang="en-US" sz="900" b="1" dirty="0">
                  <a:solidFill>
                    <a:srgbClr val="000000"/>
                  </a:solidFill>
                  <a:ea typeface="ＭＳ Ｐゴシック" charset="-128"/>
                </a:rPr>
              </a:br>
              <a:r>
                <a:rPr lang="en-US" sz="900" b="1" dirty="0">
                  <a:solidFill>
                    <a:srgbClr val="000000"/>
                  </a:solidFill>
                  <a:ea typeface="ＭＳ Ｐゴシック" charset="-128"/>
                </a:rPr>
                <a:t>{“JSON”}</a:t>
              </a:r>
            </a:p>
          </p:txBody>
        </p:sp>
      </p:grpSp>
      <p:grpSp>
        <p:nvGrpSpPr>
          <p:cNvPr id="48" name="Group 80"/>
          <p:cNvGrpSpPr/>
          <p:nvPr/>
        </p:nvGrpSpPr>
        <p:grpSpPr>
          <a:xfrm>
            <a:off x="1323647" y="3819673"/>
            <a:ext cx="1710677" cy="1420408"/>
            <a:chOff x="1299220" y="2543499"/>
            <a:chExt cx="1283342" cy="1065306"/>
          </a:xfrm>
        </p:grpSpPr>
        <p:cxnSp>
          <p:nvCxnSpPr>
            <p:cNvPr id="70" name="Straight Connector 69"/>
            <p:cNvCxnSpPr/>
            <p:nvPr/>
          </p:nvCxnSpPr>
          <p:spPr bwMode="auto">
            <a:xfrm flipV="1">
              <a:off x="1299220" y="3064476"/>
              <a:ext cx="1283342" cy="2794"/>
            </a:xfrm>
            <a:prstGeom prst="line">
              <a:avLst/>
            </a:prstGeom>
            <a:noFill/>
            <a:ln w="38100" cap="flat" cmpd="sng" algn="ctr">
              <a:gradFill flip="none" rotWithShape="1">
                <a:gsLst>
                  <a:gs pos="0">
                    <a:schemeClr val="bg2">
                      <a:alpha val="0"/>
                    </a:schemeClr>
                  </a:gs>
                  <a:gs pos="99000">
                    <a:schemeClr val="bg1"/>
                  </a:gs>
                  <a:gs pos="100000">
                    <a:schemeClr val="bg1">
                      <a:alpha val="0"/>
                    </a:schemeClr>
                  </a:gs>
                  <a:gs pos="25000">
                    <a:schemeClr val="tx1"/>
                  </a:gs>
                </a:gsLst>
                <a:path path="circle">
                  <a:fillToRect l="100000" t="100000"/>
                </a:path>
                <a:tileRect r="-100000" b="-100000"/>
              </a:gradFill>
              <a:prstDash val="solid"/>
              <a:round/>
              <a:headEnd type="none" w="med" len="med"/>
              <a:tailEnd type="none" w="med" len="med"/>
            </a:ln>
            <a:effectLst/>
          </p:spPr>
        </p:cxnSp>
        <p:cxnSp>
          <p:nvCxnSpPr>
            <p:cNvPr id="74" name="Straight Connector 73"/>
            <p:cNvCxnSpPr/>
            <p:nvPr/>
          </p:nvCxnSpPr>
          <p:spPr bwMode="auto">
            <a:xfrm>
              <a:off x="1945378" y="2543499"/>
              <a:ext cx="1936" cy="1065306"/>
            </a:xfrm>
            <a:prstGeom prst="line">
              <a:avLst/>
            </a:prstGeom>
            <a:noFill/>
            <a:ln w="38100" cap="flat" cmpd="sng" algn="ctr">
              <a:gradFill flip="none" rotWithShape="1">
                <a:gsLst>
                  <a:gs pos="0">
                    <a:schemeClr val="bg2">
                      <a:alpha val="0"/>
                    </a:schemeClr>
                  </a:gs>
                  <a:gs pos="99000">
                    <a:schemeClr val="bg1"/>
                  </a:gs>
                  <a:gs pos="100000">
                    <a:schemeClr val="bg1">
                      <a:alpha val="0"/>
                    </a:schemeClr>
                  </a:gs>
                  <a:gs pos="25000">
                    <a:schemeClr val="tx1"/>
                  </a:gs>
                </a:gsLst>
                <a:path path="circle">
                  <a:fillToRect l="100000" t="100000"/>
                </a:path>
                <a:tileRect r="-100000" b="-100000"/>
              </a:gradFill>
              <a:prstDash val="solid"/>
              <a:round/>
              <a:headEnd type="none" w="med" len="med"/>
              <a:tailEnd type="none" w="med" len="med"/>
            </a:ln>
            <a:effectLst/>
          </p:spPr>
        </p:cxnSp>
      </p:grpSp>
      <p:grpSp>
        <p:nvGrpSpPr>
          <p:cNvPr id="49" name="Group 90"/>
          <p:cNvGrpSpPr/>
          <p:nvPr/>
        </p:nvGrpSpPr>
        <p:grpSpPr>
          <a:xfrm>
            <a:off x="2261663" y="4796804"/>
            <a:ext cx="1642683" cy="1204913"/>
            <a:chOff x="1922602" y="3270161"/>
            <a:chExt cx="1232333" cy="903685"/>
          </a:xfrm>
        </p:grpSpPr>
        <p:pic>
          <p:nvPicPr>
            <p:cNvPr id="56" name="Picture 5" descr="house039.gif"/>
            <p:cNvPicPr>
              <a:picLocks noChangeAspect="1"/>
            </p:cNvPicPr>
            <p:nvPr/>
          </p:nvPicPr>
          <p:blipFill>
            <a:blip r:embed="rId11" cstate="print">
              <a:extLst>
                <a:ext uri="{BEBA8EAE-BF5A-486C-A8C5-ECC9F3942E4B}">
                  <a14:imgProps xmlns:a14="http://schemas.microsoft.com/office/drawing/2010/main">
                    <a14:imgLayer r:embed="rId12">
                      <a14:imgEffect>
                        <a14:saturation sat="66000"/>
                      </a14:imgEffect>
                    </a14:imgLayer>
                  </a14:imgProps>
                </a:ext>
              </a:extLst>
            </a:blip>
            <a:srcRect/>
            <a:stretch>
              <a:fillRect/>
            </a:stretch>
          </p:blipFill>
          <p:spPr bwMode="auto">
            <a:xfrm flipH="1">
              <a:off x="2523142" y="3270161"/>
              <a:ext cx="242071" cy="292723"/>
            </a:xfrm>
            <a:prstGeom prst="rect">
              <a:avLst/>
            </a:prstGeom>
            <a:noFill/>
            <a:ln w="9525">
              <a:noFill/>
              <a:miter lim="800000"/>
              <a:headEnd/>
              <a:tailEnd/>
            </a:ln>
          </p:spPr>
        </p:pic>
        <p:pic>
          <p:nvPicPr>
            <p:cNvPr id="57" name="Picture 56" descr="house045.gif"/>
            <p:cNvPicPr>
              <a:picLocks noChangeAspect="1"/>
            </p:cNvPicPr>
            <p:nvPr/>
          </p:nvPicPr>
          <p:blipFill>
            <a:blip r:embed="rId13" cstate="print">
              <a:extLst>
                <a:ext uri="{BEBA8EAE-BF5A-486C-A8C5-ECC9F3942E4B}">
                  <a14:imgProps xmlns:a14="http://schemas.microsoft.com/office/drawing/2010/main">
                    <a14:imgLayer r:embed="rId12">
                      <a14:imgEffect>
                        <a14:saturation sat="66000"/>
                      </a14:imgEffect>
                    </a14:imgLayer>
                  </a14:imgProps>
                </a:ext>
              </a:extLst>
            </a:blip>
            <a:stretch>
              <a:fillRect/>
            </a:stretch>
          </p:blipFill>
          <p:spPr>
            <a:xfrm>
              <a:off x="2238139" y="3443204"/>
              <a:ext cx="349884" cy="207431"/>
            </a:xfrm>
            <a:prstGeom prst="rect">
              <a:avLst/>
            </a:prstGeom>
          </p:spPr>
        </p:pic>
        <p:pic>
          <p:nvPicPr>
            <p:cNvPr id="58" name="Picture 57" descr="house045.gif"/>
            <p:cNvPicPr>
              <a:picLocks noChangeAspect="1"/>
            </p:cNvPicPr>
            <p:nvPr/>
          </p:nvPicPr>
          <p:blipFill>
            <a:blip r:embed="rId13" cstate="print">
              <a:extLst>
                <a:ext uri="{BEBA8EAE-BF5A-486C-A8C5-ECC9F3942E4B}">
                  <a14:imgProps xmlns:a14="http://schemas.microsoft.com/office/drawing/2010/main">
                    <a14:imgLayer r:embed="rId12">
                      <a14:imgEffect>
                        <a14:saturation sat="66000"/>
                      </a14:imgEffect>
                    </a14:imgLayer>
                  </a14:imgProps>
                </a:ext>
              </a:extLst>
            </a:blip>
            <a:stretch>
              <a:fillRect/>
            </a:stretch>
          </p:blipFill>
          <p:spPr>
            <a:xfrm>
              <a:off x="2389115" y="3579029"/>
              <a:ext cx="349884" cy="207431"/>
            </a:xfrm>
            <a:prstGeom prst="rect">
              <a:avLst/>
            </a:prstGeom>
          </p:spPr>
        </p:pic>
        <p:sp>
          <p:nvSpPr>
            <p:cNvPr id="78" name="TextBox 77"/>
            <p:cNvSpPr txBox="1"/>
            <p:nvPr/>
          </p:nvSpPr>
          <p:spPr bwMode="auto">
            <a:xfrm>
              <a:off x="1922602" y="3758840"/>
              <a:ext cx="1232333" cy="415006"/>
            </a:xfrm>
            <a:prstGeom prst="rect">
              <a:avLst/>
            </a:prstGeom>
            <a:noFill/>
          </p:spPr>
          <p:txBody>
            <a:bodyPr lIns="182215" tIns="91115" rIns="182215" bIns="91115">
              <a:spAutoFit/>
            </a:bodyPr>
            <a:lstStyle/>
            <a:p>
              <a:pPr algn="ctr">
                <a:spcBef>
                  <a:spcPts val="220"/>
                </a:spcBef>
                <a:buClr>
                  <a:srgbClr val="FD0000"/>
                </a:buClr>
                <a:defRPr/>
              </a:pPr>
              <a:r>
                <a:rPr lang="en-US" sz="1200" b="1" dirty="0">
                  <a:solidFill>
                    <a:srgbClr val="000000"/>
                  </a:solidFill>
                  <a:ea typeface="ＭＳ Ｐゴシック" charset="-128"/>
                </a:rPr>
                <a:t>API Key Management</a:t>
              </a:r>
            </a:p>
          </p:txBody>
        </p:sp>
      </p:grpSp>
      <p:grpSp>
        <p:nvGrpSpPr>
          <p:cNvPr id="59" name="Group 100"/>
          <p:cNvGrpSpPr/>
          <p:nvPr/>
        </p:nvGrpSpPr>
        <p:grpSpPr>
          <a:xfrm>
            <a:off x="6507386" y="1554218"/>
            <a:ext cx="526913" cy="4360153"/>
            <a:chOff x="6571990" y="1023561"/>
            <a:chExt cx="395288" cy="3270115"/>
          </a:xfrm>
        </p:grpSpPr>
        <p:sp>
          <p:nvSpPr>
            <p:cNvPr id="51" name="Rounded Rectangle 47"/>
            <p:cNvSpPr>
              <a:spLocks noChangeArrowheads="1"/>
            </p:cNvSpPr>
            <p:nvPr/>
          </p:nvSpPr>
          <p:spPr bwMode="auto">
            <a:xfrm>
              <a:off x="6571990" y="1025649"/>
              <a:ext cx="395288" cy="3268027"/>
            </a:xfrm>
            <a:prstGeom prst="roundRect">
              <a:avLst>
                <a:gd name="adj" fmla="val 7828"/>
              </a:avLst>
            </a:prstGeom>
            <a:solidFill>
              <a:schemeClr val="tx2"/>
            </a:solidFill>
            <a:ln w="9525">
              <a:noFill/>
              <a:miter lim="800000"/>
              <a:headEnd/>
              <a:tailEnd/>
            </a:ln>
            <a:effectLst>
              <a:outerShdw blurRad="50800" dist="38100" dir="2700000" algn="tl" rotWithShape="0">
                <a:prstClr val="black">
                  <a:alpha val="40000"/>
                </a:prstClr>
              </a:outerShdw>
            </a:effectLst>
          </p:spPr>
          <p:txBody>
            <a:bodyPr vert="vert270" lIns="91720" tIns="45865" rIns="91720" bIns="45865" anchor="ctr"/>
            <a:lstStyle/>
            <a:p>
              <a:pPr marL="411944" indent="-411944" defTabSz="3206360">
                <a:buClr>
                  <a:srgbClr val="667263"/>
                </a:buClr>
                <a:defRPr/>
              </a:pPr>
              <a:endParaRPr lang="en-US" sz="2900" b="1" kern="0" dirty="0">
                <a:solidFill>
                  <a:prstClr val="white"/>
                </a:solidFill>
                <a:effectLst>
                  <a:outerShdw blurRad="38100" dist="38100" dir="2700000" algn="tl">
                    <a:srgbClr val="000000">
                      <a:alpha val="43137"/>
                    </a:srgbClr>
                  </a:outerShdw>
                </a:effectLst>
                <a:ea typeface="ＭＳ Ｐゴシック" charset="-128"/>
              </a:endParaRPr>
            </a:p>
          </p:txBody>
        </p:sp>
        <p:sp>
          <p:nvSpPr>
            <p:cNvPr id="50" name="Rectangle 49"/>
            <p:cNvSpPr/>
            <p:nvPr/>
          </p:nvSpPr>
          <p:spPr bwMode="auto">
            <a:xfrm rot="16200000">
              <a:off x="5662590" y="1960669"/>
              <a:ext cx="2174294" cy="300077"/>
            </a:xfrm>
            <a:prstGeom prst="rect">
              <a:avLst/>
            </a:prstGeom>
            <a:noFill/>
            <a:ln>
              <a:noFill/>
            </a:ln>
          </p:spPr>
          <p:txBody>
            <a:bodyPr wrap="square" lIns="91325" tIns="45665" rIns="91325" bIns="45665">
              <a:spAutoFit/>
            </a:bodyPr>
            <a:lstStyle/>
            <a:p>
              <a:pPr>
                <a:buClr>
                  <a:srgbClr val="FD0000"/>
                </a:buClr>
                <a:defRPr/>
              </a:pPr>
              <a:r>
                <a:rPr lang="en-US" sz="2000" b="1" kern="0" dirty="0">
                  <a:solidFill>
                    <a:srgbClr val="000000"/>
                  </a:solidFill>
                  <a:ea typeface="ＭＳ Ｐゴシック" charset="-128"/>
                </a:rPr>
                <a:t> </a:t>
              </a:r>
              <a:r>
                <a:rPr lang="en-US" sz="2000" b="1" kern="0" dirty="0">
                  <a:solidFill>
                    <a:prstClr val="white"/>
                  </a:solidFill>
                  <a:effectLst>
                    <a:outerShdw blurRad="38100" dist="38100" dir="2700000" algn="tl">
                      <a:srgbClr val="000000">
                        <a:alpha val="43137"/>
                      </a:srgbClr>
                    </a:outerShdw>
                  </a:effectLst>
                  <a:ea typeface="ＭＳ Ｐゴシック" charset="-128"/>
                </a:rPr>
                <a:t>Access Management</a:t>
              </a:r>
              <a:endParaRPr lang="en-US" sz="2000" b="1" dirty="0">
                <a:solidFill>
                  <a:prstClr val="white"/>
                </a:solidFill>
                <a:effectLst>
                  <a:outerShdw blurRad="38100" dist="38100" dir="2700000" algn="tl">
                    <a:srgbClr val="000000">
                      <a:alpha val="43137"/>
                    </a:srgbClr>
                  </a:outerShdw>
                </a:effectLst>
                <a:ea typeface="ＭＳ Ｐゴシック" charset="-128"/>
              </a:endParaRPr>
            </a:p>
          </p:txBody>
        </p:sp>
        <p:grpSp>
          <p:nvGrpSpPr>
            <p:cNvPr id="62" name="Group 78"/>
            <p:cNvGrpSpPr/>
            <p:nvPr/>
          </p:nvGrpSpPr>
          <p:grpSpPr>
            <a:xfrm>
              <a:off x="6654114" y="3169507"/>
              <a:ext cx="240956" cy="1044146"/>
              <a:chOff x="6654114" y="3157151"/>
              <a:chExt cx="240956" cy="1044146"/>
            </a:xfrm>
          </p:grpSpPr>
          <p:sp>
            <p:nvSpPr>
              <p:cNvPr id="77" name="Rounded Rectangle 76"/>
              <p:cNvSpPr/>
              <p:nvPr/>
            </p:nvSpPr>
            <p:spPr>
              <a:xfrm>
                <a:off x="6654114" y="3157151"/>
                <a:ext cx="240956" cy="104414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52" name="Picture 8" descr="http://www.oracleimg.com/us/assets/oralogo-small.gif">
                <a:hlinkClick r:id="rId14"/>
              </p:cNvPr>
              <p:cNvPicPr>
                <a:picLocks noChangeAspect="1" noChangeArrowheads="1"/>
              </p:cNvPicPr>
              <p:nvPr/>
            </p:nvPicPr>
            <p:blipFill>
              <a:blip r:embed="rId15"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rot="16200000">
                <a:off x="6280820" y="3592817"/>
                <a:ext cx="987493" cy="160143"/>
              </a:xfrm>
              <a:prstGeom prst="rect">
                <a:avLst/>
              </a:prstGeom>
              <a:solidFill>
                <a:srgbClr val="FFFFFF"/>
              </a:solidFill>
              <a:ln w="9525">
                <a:noFill/>
                <a:miter lim="800000"/>
                <a:headEnd/>
                <a:tailEnd/>
              </a:ln>
              <a:extLst/>
            </p:spPr>
          </p:pic>
        </p:grpSp>
      </p:grpSp>
      <p:grpSp>
        <p:nvGrpSpPr>
          <p:cNvPr id="69" name="Group 81"/>
          <p:cNvGrpSpPr/>
          <p:nvPr/>
        </p:nvGrpSpPr>
        <p:grpSpPr>
          <a:xfrm>
            <a:off x="1320901" y="2276461"/>
            <a:ext cx="1710677" cy="1420408"/>
            <a:chOff x="1299220" y="2543499"/>
            <a:chExt cx="1283342" cy="1065306"/>
          </a:xfrm>
        </p:grpSpPr>
        <p:cxnSp>
          <p:nvCxnSpPr>
            <p:cNvPr id="83" name="Straight Connector 82"/>
            <p:cNvCxnSpPr/>
            <p:nvPr/>
          </p:nvCxnSpPr>
          <p:spPr bwMode="auto">
            <a:xfrm flipV="1">
              <a:off x="1299220" y="3064476"/>
              <a:ext cx="1283342" cy="2794"/>
            </a:xfrm>
            <a:prstGeom prst="line">
              <a:avLst/>
            </a:prstGeom>
            <a:noFill/>
            <a:ln w="38100" cap="flat" cmpd="sng" algn="ctr">
              <a:gradFill flip="none" rotWithShape="1">
                <a:gsLst>
                  <a:gs pos="0">
                    <a:schemeClr val="bg2">
                      <a:alpha val="0"/>
                    </a:schemeClr>
                  </a:gs>
                  <a:gs pos="99000">
                    <a:schemeClr val="bg1"/>
                  </a:gs>
                  <a:gs pos="100000">
                    <a:schemeClr val="bg1">
                      <a:alpha val="0"/>
                    </a:schemeClr>
                  </a:gs>
                  <a:gs pos="25000">
                    <a:schemeClr val="tx1"/>
                  </a:gs>
                </a:gsLst>
                <a:path path="circle">
                  <a:fillToRect l="100000" t="100000"/>
                </a:path>
                <a:tileRect r="-100000" b="-100000"/>
              </a:gradFill>
              <a:prstDash val="solid"/>
              <a:round/>
              <a:headEnd type="none" w="med" len="med"/>
              <a:tailEnd type="none" w="med" len="med"/>
            </a:ln>
            <a:effectLst/>
          </p:spPr>
        </p:cxnSp>
        <p:cxnSp>
          <p:nvCxnSpPr>
            <p:cNvPr id="84" name="Straight Connector 83"/>
            <p:cNvCxnSpPr/>
            <p:nvPr/>
          </p:nvCxnSpPr>
          <p:spPr bwMode="auto">
            <a:xfrm>
              <a:off x="1945378" y="2543499"/>
              <a:ext cx="1936" cy="1065306"/>
            </a:xfrm>
            <a:prstGeom prst="line">
              <a:avLst/>
            </a:prstGeom>
            <a:noFill/>
            <a:ln w="38100" cap="flat" cmpd="sng" algn="ctr">
              <a:gradFill flip="none" rotWithShape="1">
                <a:gsLst>
                  <a:gs pos="0">
                    <a:schemeClr val="bg2">
                      <a:alpha val="0"/>
                    </a:schemeClr>
                  </a:gs>
                  <a:gs pos="99000">
                    <a:schemeClr val="bg1"/>
                  </a:gs>
                  <a:gs pos="100000">
                    <a:schemeClr val="bg1">
                      <a:alpha val="0"/>
                    </a:schemeClr>
                  </a:gs>
                  <a:gs pos="25000">
                    <a:schemeClr val="tx1"/>
                  </a:gs>
                </a:gsLst>
                <a:path path="circle">
                  <a:fillToRect l="100000" t="100000"/>
                </a:path>
                <a:tileRect r="-100000" b="-100000"/>
              </a:gradFill>
              <a:prstDash val="solid"/>
              <a:round/>
              <a:headEnd type="none" w="med" len="med"/>
              <a:tailEnd type="none" w="med" len="med"/>
            </a:ln>
            <a:effectLst/>
          </p:spPr>
        </p:cxnSp>
      </p:grpSp>
      <p:grpSp>
        <p:nvGrpSpPr>
          <p:cNvPr id="71" name="Group 93"/>
          <p:cNvGrpSpPr/>
          <p:nvPr/>
        </p:nvGrpSpPr>
        <p:grpSpPr>
          <a:xfrm>
            <a:off x="3239844" y="3825165"/>
            <a:ext cx="1710677" cy="1420408"/>
            <a:chOff x="1299220" y="2543499"/>
            <a:chExt cx="1283342" cy="1065306"/>
          </a:xfrm>
        </p:grpSpPr>
        <p:cxnSp>
          <p:nvCxnSpPr>
            <p:cNvPr id="95" name="Straight Connector 94"/>
            <p:cNvCxnSpPr/>
            <p:nvPr/>
          </p:nvCxnSpPr>
          <p:spPr bwMode="auto">
            <a:xfrm flipV="1">
              <a:off x="1299220" y="3064476"/>
              <a:ext cx="1283342" cy="2794"/>
            </a:xfrm>
            <a:prstGeom prst="line">
              <a:avLst/>
            </a:prstGeom>
            <a:noFill/>
            <a:ln w="38100" cap="flat" cmpd="sng" algn="ctr">
              <a:gradFill flip="none" rotWithShape="1">
                <a:gsLst>
                  <a:gs pos="0">
                    <a:schemeClr val="bg2">
                      <a:alpha val="0"/>
                    </a:schemeClr>
                  </a:gs>
                  <a:gs pos="99000">
                    <a:schemeClr val="bg1"/>
                  </a:gs>
                  <a:gs pos="100000">
                    <a:schemeClr val="bg1">
                      <a:alpha val="0"/>
                    </a:schemeClr>
                  </a:gs>
                  <a:gs pos="25000">
                    <a:schemeClr val="tx1"/>
                  </a:gs>
                </a:gsLst>
                <a:path path="circle">
                  <a:fillToRect l="100000" t="100000"/>
                </a:path>
                <a:tileRect r="-100000" b="-100000"/>
              </a:gradFill>
              <a:prstDash val="solid"/>
              <a:round/>
              <a:headEnd type="none" w="med" len="med"/>
              <a:tailEnd type="none" w="med" len="med"/>
            </a:ln>
            <a:effectLst/>
          </p:spPr>
        </p:cxnSp>
        <p:cxnSp>
          <p:nvCxnSpPr>
            <p:cNvPr id="96" name="Straight Connector 95"/>
            <p:cNvCxnSpPr/>
            <p:nvPr/>
          </p:nvCxnSpPr>
          <p:spPr bwMode="auto">
            <a:xfrm>
              <a:off x="1945378" y="2543499"/>
              <a:ext cx="1936" cy="1065306"/>
            </a:xfrm>
            <a:prstGeom prst="line">
              <a:avLst/>
            </a:prstGeom>
            <a:noFill/>
            <a:ln w="38100" cap="flat" cmpd="sng" algn="ctr">
              <a:gradFill flip="none" rotWithShape="1">
                <a:gsLst>
                  <a:gs pos="0">
                    <a:schemeClr val="bg2">
                      <a:alpha val="0"/>
                    </a:schemeClr>
                  </a:gs>
                  <a:gs pos="99000">
                    <a:schemeClr val="bg1"/>
                  </a:gs>
                  <a:gs pos="100000">
                    <a:schemeClr val="bg1">
                      <a:alpha val="0"/>
                    </a:schemeClr>
                  </a:gs>
                  <a:gs pos="25000">
                    <a:schemeClr val="tx1"/>
                  </a:gs>
                </a:gsLst>
                <a:path path="circle">
                  <a:fillToRect l="100000" t="100000"/>
                </a:path>
                <a:tileRect r="-100000" b="-100000"/>
              </a:gradFill>
              <a:prstDash val="solid"/>
              <a:round/>
              <a:headEnd type="none" w="med" len="med"/>
              <a:tailEnd type="none" w="med" len="med"/>
            </a:ln>
            <a:effectLst/>
          </p:spPr>
        </p:cxnSp>
      </p:grpSp>
      <p:grpSp>
        <p:nvGrpSpPr>
          <p:cNvPr id="72" name="Group 96"/>
          <p:cNvGrpSpPr/>
          <p:nvPr/>
        </p:nvGrpSpPr>
        <p:grpSpPr>
          <a:xfrm>
            <a:off x="3237098" y="2281953"/>
            <a:ext cx="1710677" cy="1420408"/>
            <a:chOff x="1299220" y="2543499"/>
            <a:chExt cx="1283342" cy="1065306"/>
          </a:xfrm>
        </p:grpSpPr>
        <p:cxnSp>
          <p:nvCxnSpPr>
            <p:cNvPr id="98" name="Straight Connector 97"/>
            <p:cNvCxnSpPr/>
            <p:nvPr/>
          </p:nvCxnSpPr>
          <p:spPr bwMode="auto">
            <a:xfrm flipV="1">
              <a:off x="1299220" y="3064476"/>
              <a:ext cx="1283342" cy="2794"/>
            </a:xfrm>
            <a:prstGeom prst="line">
              <a:avLst/>
            </a:prstGeom>
            <a:noFill/>
            <a:ln w="38100" cap="flat" cmpd="sng" algn="ctr">
              <a:gradFill flip="none" rotWithShape="1">
                <a:gsLst>
                  <a:gs pos="0">
                    <a:schemeClr val="bg2">
                      <a:alpha val="0"/>
                    </a:schemeClr>
                  </a:gs>
                  <a:gs pos="99000">
                    <a:schemeClr val="bg1"/>
                  </a:gs>
                  <a:gs pos="100000">
                    <a:schemeClr val="bg1">
                      <a:alpha val="0"/>
                    </a:schemeClr>
                  </a:gs>
                  <a:gs pos="25000">
                    <a:schemeClr val="tx1"/>
                  </a:gs>
                </a:gsLst>
                <a:path path="circle">
                  <a:fillToRect l="100000" t="100000"/>
                </a:path>
                <a:tileRect r="-100000" b="-100000"/>
              </a:gradFill>
              <a:prstDash val="solid"/>
              <a:round/>
              <a:headEnd type="none" w="med" len="med"/>
              <a:tailEnd type="none" w="med" len="med"/>
            </a:ln>
            <a:effectLst/>
          </p:spPr>
        </p:cxnSp>
        <p:cxnSp>
          <p:nvCxnSpPr>
            <p:cNvPr id="99" name="Straight Connector 98"/>
            <p:cNvCxnSpPr/>
            <p:nvPr/>
          </p:nvCxnSpPr>
          <p:spPr bwMode="auto">
            <a:xfrm>
              <a:off x="1945378" y="2543499"/>
              <a:ext cx="1936" cy="1065306"/>
            </a:xfrm>
            <a:prstGeom prst="line">
              <a:avLst/>
            </a:prstGeom>
            <a:noFill/>
            <a:ln w="38100" cap="flat" cmpd="sng" algn="ctr">
              <a:gradFill flip="none" rotWithShape="1">
                <a:gsLst>
                  <a:gs pos="0">
                    <a:schemeClr val="bg2">
                      <a:alpha val="0"/>
                    </a:schemeClr>
                  </a:gs>
                  <a:gs pos="99000">
                    <a:schemeClr val="bg1"/>
                  </a:gs>
                  <a:gs pos="100000">
                    <a:schemeClr val="bg1">
                      <a:alpha val="0"/>
                    </a:schemeClr>
                  </a:gs>
                  <a:gs pos="25000">
                    <a:schemeClr val="tx1"/>
                  </a:gs>
                </a:gsLst>
                <a:path path="circle">
                  <a:fillToRect l="100000" t="100000"/>
                </a:path>
                <a:tileRect r="-100000" b="-100000"/>
              </a:gradFill>
              <a:prstDash val="solid"/>
              <a:round/>
              <a:headEnd type="none" w="med" len="med"/>
              <a:tailEnd type="none" w="med" len="med"/>
            </a:ln>
            <a:effectLst/>
          </p:spPr>
        </p:cxnSp>
      </p:grpSp>
    </p:spTree>
    <p:extLst>
      <p:ext uri="{BB962C8B-B14F-4D97-AF65-F5344CB8AC3E}">
        <p14:creationId xmlns:p14="http://schemas.microsoft.com/office/powerpoint/2010/main" val="3961104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Mobile Security</a:t>
            </a:r>
            <a:endParaRPr lang="en-US" dirty="0"/>
          </a:p>
        </p:txBody>
      </p:sp>
      <p:sp>
        <p:nvSpPr>
          <p:cNvPr id="6" name="Text Placeholder 5"/>
          <p:cNvSpPr>
            <a:spLocks noGrp="1"/>
          </p:cNvSpPr>
          <p:nvPr>
            <p:ph type="body" idx="1"/>
          </p:nvPr>
        </p:nvSpPr>
        <p:spPr/>
        <p:txBody>
          <a:bodyPr/>
          <a:lstStyle/>
          <a:p>
            <a:endParaRPr lang="en-US"/>
          </a:p>
        </p:txBody>
      </p:sp>
      <p:sp>
        <p:nvSpPr>
          <p:cNvPr id="2" name="Footer Placeholder 1"/>
          <p:cNvSpPr>
            <a:spLocks noGrp="1"/>
          </p:cNvSpPr>
          <p:nvPr>
            <p:ph type="ftr" sz="quarter" idx="11"/>
          </p:nvPr>
        </p:nvSpPr>
        <p:spPr/>
        <p:txBody>
          <a:bodyPr/>
          <a:lstStyle/>
          <a:p>
            <a:r>
              <a:rPr lang="en-US" smtClean="0"/>
              <a:t>Oracle Confidential – Internal/Restricted/Highly Restricted</a:t>
            </a:r>
            <a:endParaRPr lang="en-US" dirty="0"/>
          </a:p>
        </p:txBody>
      </p:sp>
      <p:sp>
        <p:nvSpPr>
          <p:cNvPr id="3" name="Slide Number Placeholder 2"/>
          <p:cNvSpPr>
            <a:spLocks noGrp="1"/>
          </p:cNvSpPr>
          <p:nvPr>
            <p:ph type="sldNum" sz="quarter" idx="12"/>
          </p:nvPr>
        </p:nvSpPr>
        <p:spPr/>
        <p:txBody>
          <a:bodyPr/>
          <a:lstStyle/>
          <a:p>
            <a:fld id="{C51EAA63-D034-42AE-91FA-B13B9518C7BE}" type="slidenum">
              <a:rPr lang="en-US" smtClean="0"/>
              <a:pPr/>
              <a:t>26</a:t>
            </a:fld>
            <a:endParaRPr lang="en-US" dirty="0"/>
          </a:p>
        </p:txBody>
      </p:sp>
      <p:pic>
        <p:nvPicPr>
          <p:cNvPr id="7" name="Picture 6" descr="ic-Security-gray-2.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31108" y="402453"/>
            <a:ext cx="3108960" cy="3108960"/>
          </a:xfrm>
          <a:prstGeom prst="rect">
            <a:avLst/>
          </a:prstGeom>
        </p:spPr>
      </p:pic>
    </p:spTree>
    <p:extLst>
      <p:ext uri="{BB962C8B-B14F-4D97-AF65-F5344CB8AC3E}">
        <p14:creationId xmlns:p14="http://schemas.microsoft.com/office/powerpoint/2010/main" val="2555216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Mobile Security </a:t>
            </a:r>
            <a:br>
              <a:rPr lang="en-US" dirty="0" smtClean="0"/>
            </a:br>
            <a:endParaRPr lang="en-US" sz="2700" dirty="0">
              <a:solidFill>
                <a:schemeClr val="accent1"/>
              </a:solidFill>
              <a:ea typeface="+mn-ea"/>
            </a:endParaRPr>
          </a:p>
        </p:txBody>
      </p:sp>
      <p:sp>
        <p:nvSpPr>
          <p:cNvPr id="7" name="Text Placeholder 67"/>
          <p:cNvSpPr>
            <a:spLocks noGrp="1"/>
          </p:cNvSpPr>
          <p:nvPr>
            <p:ph type="body" sz="quarter" idx="13"/>
          </p:nvPr>
        </p:nvSpPr>
        <p:spPr>
          <a:xfrm>
            <a:off x="477385" y="1014512"/>
            <a:ext cx="11125198" cy="343299"/>
          </a:xfrm>
        </p:spPr>
        <p:txBody>
          <a:bodyPr/>
          <a:lstStyle/>
          <a:p>
            <a:r>
              <a:rPr lang="en-US" dirty="0" smtClean="0"/>
              <a:t>Key Requirements for Mobile Security</a:t>
            </a:r>
            <a:endParaRPr lang="en-US" dirty="0"/>
          </a:p>
        </p:txBody>
      </p:sp>
      <p:sp>
        <p:nvSpPr>
          <p:cNvPr id="3" name="Content Placeholder 2"/>
          <p:cNvSpPr>
            <a:spLocks noGrp="1"/>
          </p:cNvSpPr>
          <p:nvPr>
            <p:ph sz="quarter" idx="4294967295"/>
          </p:nvPr>
        </p:nvSpPr>
        <p:spPr>
          <a:xfrm>
            <a:off x="5946775" y="1536700"/>
            <a:ext cx="6242050" cy="4665663"/>
          </a:xfrm>
          <a:ln cap="rnd">
            <a:noFill/>
            <a:prstDash val="sysDot"/>
          </a:ln>
        </p:spPr>
        <p:txBody>
          <a:bodyPr>
            <a:noAutofit/>
          </a:bodyPr>
          <a:lstStyle/>
          <a:p>
            <a:endParaRPr lang="en-US" sz="2100" dirty="0"/>
          </a:p>
          <a:p>
            <a:r>
              <a:rPr lang="en-US" dirty="0" smtClean="0"/>
              <a:t>Extend corporate identity to mobile</a:t>
            </a:r>
          </a:p>
          <a:p>
            <a:r>
              <a:rPr lang="en-US" dirty="0"/>
              <a:t>Separate personal and corporate </a:t>
            </a:r>
            <a:r>
              <a:rPr lang="en-US" dirty="0" smtClean="0"/>
              <a:t>data</a:t>
            </a:r>
            <a:endParaRPr lang="en-US" dirty="0"/>
          </a:p>
          <a:p>
            <a:r>
              <a:rPr lang="en-US" dirty="0"/>
              <a:t>Pre-emptive threat mitigation</a:t>
            </a:r>
          </a:p>
          <a:p>
            <a:r>
              <a:rPr lang="en-US" dirty="0"/>
              <a:t>Extend organizational security </a:t>
            </a:r>
            <a:r>
              <a:rPr lang="en-US" dirty="0" smtClean="0"/>
              <a:t>policies</a:t>
            </a:r>
          </a:p>
          <a:p>
            <a:r>
              <a:rPr lang="en-US" dirty="0" smtClean="0"/>
              <a:t>Preserve native app experience</a:t>
            </a:r>
          </a:p>
          <a:p>
            <a:r>
              <a:rPr lang="en-US" dirty="0" smtClean="0"/>
              <a:t>Enable IT control while maintaining user privacy</a:t>
            </a:r>
          </a:p>
          <a:p>
            <a:endParaRPr lang="en-US" dirty="0"/>
          </a:p>
        </p:txBody>
      </p:sp>
      <p:pic>
        <p:nvPicPr>
          <p:cNvPr id="6" name="Picture 5"/>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240404" y="1529238"/>
            <a:ext cx="3827623" cy="4072481"/>
          </a:xfrm>
          <a:prstGeom prst="rect">
            <a:avLst/>
          </a:prstGeom>
        </p:spPr>
      </p:pic>
    </p:spTree>
    <p:extLst>
      <p:ext uri="{BB962C8B-B14F-4D97-AF65-F5344CB8AC3E}">
        <p14:creationId xmlns:p14="http://schemas.microsoft.com/office/powerpoint/2010/main" val="1355128084"/>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Oracle’s Mobile Security Solution</a:t>
            </a:r>
            <a:br>
              <a:rPr lang="en-US" dirty="0" smtClean="0"/>
            </a:br>
            <a:endParaRPr lang="en-US" dirty="0"/>
          </a:p>
        </p:txBody>
      </p:sp>
      <p:sp>
        <p:nvSpPr>
          <p:cNvPr id="7" name="Text Placeholder 6"/>
          <p:cNvSpPr>
            <a:spLocks noGrp="1"/>
          </p:cNvSpPr>
          <p:nvPr>
            <p:ph type="body" sz="quarter" idx="13"/>
          </p:nvPr>
        </p:nvSpPr>
        <p:spPr>
          <a:xfrm>
            <a:off x="478182" y="848571"/>
            <a:ext cx="11125198" cy="343299"/>
          </a:xfrm>
        </p:spPr>
        <p:txBody>
          <a:bodyPr/>
          <a:lstStyle/>
          <a:p>
            <a:r>
              <a:rPr lang="en-US" dirty="0" smtClean="0">
                <a:solidFill>
                  <a:srgbClr val="FF0000"/>
                </a:solidFill>
              </a:rPr>
              <a:t>Securely Separate And Manage Corporate Apps And Data On Devices</a:t>
            </a:r>
            <a:endParaRPr lang="en-US" dirty="0">
              <a:solidFill>
                <a:srgbClr val="FF0000"/>
              </a:solidFill>
            </a:endParaRPr>
          </a:p>
        </p:txBody>
      </p:sp>
      <p:sp>
        <p:nvSpPr>
          <p:cNvPr id="51" name="Content Placeholder 5"/>
          <p:cNvSpPr>
            <a:spLocks noGrp="1"/>
          </p:cNvSpPr>
          <p:nvPr>
            <p:ph sz="quarter" idx="4294967295"/>
          </p:nvPr>
        </p:nvSpPr>
        <p:spPr>
          <a:xfrm>
            <a:off x="402287" y="4230147"/>
            <a:ext cx="3503613" cy="1703388"/>
          </a:xfrm>
        </p:spPr>
        <p:txBody>
          <a:bodyPr/>
          <a:lstStyle/>
          <a:p>
            <a:pPr>
              <a:buFont typeface="Wingdings" charset="2"/>
              <a:buChar char="§"/>
            </a:pPr>
            <a:r>
              <a:rPr lang="en-US" sz="1600" dirty="0"/>
              <a:t>Separate, protect and wipe corporate applications and data</a:t>
            </a:r>
          </a:p>
          <a:p>
            <a:pPr>
              <a:buFont typeface="Wingdings" charset="2"/>
              <a:buChar char="§"/>
            </a:pPr>
            <a:r>
              <a:rPr lang="en-US" sz="1600" dirty="0"/>
              <a:t>Strict policies to restrict users from viewing/moving data out of container</a:t>
            </a:r>
          </a:p>
          <a:p>
            <a:pPr>
              <a:buFont typeface="Wingdings" charset="2"/>
              <a:buChar char="§"/>
            </a:pPr>
            <a:r>
              <a:rPr lang="en-US" sz="1600" dirty="0"/>
              <a:t>Consistent support across multiple mobile platforms</a:t>
            </a:r>
          </a:p>
          <a:p>
            <a:pPr lvl="2">
              <a:buFont typeface="Wingdings" charset="2"/>
              <a:buChar char="§"/>
            </a:pPr>
            <a:endParaRPr lang="en-US" sz="2400" dirty="0"/>
          </a:p>
        </p:txBody>
      </p:sp>
      <p:sp>
        <p:nvSpPr>
          <p:cNvPr id="20" name="Content Placeholder 2"/>
          <p:cNvSpPr txBox="1">
            <a:spLocks/>
          </p:cNvSpPr>
          <p:nvPr/>
        </p:nvSpPr>
        <p:spPr bwMode="auto">
          <a:xfrm>
            <a:off x="347101" y="1531626"/>
            <a:ext cx="3016300" cy="563149"/>
          </a:xfrm>
          <a:prstGeom prst="rect">
            <a:avLst/>
          </a:prstGeom>
          <a:solidFill>
            <a:schemeClr val="bg1">
              <a:lumMod val="50000"/>
            </a:schemeClr>
          </a:solidFill>
          <a:ln>
            <a:noFill/>
          </a:ln>
          <a:effectLst>
            <a:outerShdw blurRad="50800" dist="38100" dir="5400000" algn="t" rotWithShape="0">
              <a:prstClr val="black">
                <a:alpha val="40000"/>
              </a:prstClr>
            </a:outerShdw>
          </a:effectLst>
          <a:extLst/>
        </p:spPr>
        <p:txBody>
          <a:bodyPr vert="horz" wrap="square" lIns="0" tIns="0" rIns="0" bIns="0" numCol="1" anchor="t" anchorCtr="0" compatLnSpc="1">
            <a:prstTxWarp prst="textNoShape">
              <a:avLst/>
            </a:prstTxWarp>
            <a:noAutofit/>
          </a:bodyPr>
          <a:lstStyle>
            <a:lvl1pPr marL="301553" indent="-301553" algn="l" rtl="0" eaLnBrk="0" fontAlgn="base" hangingPunct="0">
              <a:spcBef>
                <a:spcPct val="20000"/>
              </a:spcBef>
              <a:spcAft>
                <a:spcPct val="0"/>
              </a:spcAft>
              <a:buClr>
                <a:schemeClr val="accent1"/>
              </a:buClr>
              <a:buChar char="•"/>
              <a:defRPr sz="3200">
                <a:solidFill>
                  <a:schemeClr val="tx1"/>
                </a:solidFill>
                <a:latin typeface="+mn-lt"/>
                <a:ea typeface="ＭＳ Ｐゴシック" pitchFamily="-106" charset="-128"/>
                <a:cs typeface="ＭＳ Ｐゴシック" charset="-128"/>
              </a:defRPr>
            </a:lvl1pPr>
            <a:lvl2pPr marL="758634" indent="-303139" algn="l" rtl="0" eaLnBrk="0" fontAlgn="base" hangingPunct="0">
              <a:spcBef>
                <a:spcPct val="20000"/>
              </a:spcBef>
              <a:spcAft>
                <a:spcPct val="0"/>
              </a:spcAft>
              <a:buClr>
                <a:schemeClr val="accent1"/>
              </a:buClr>
              <a:buChar char="•"/>
              <a:defRPr sz="2700">
                <a:solidFill>
                  <a:schemeClr val="tx1"/>
                </a:solidFill>
                <a:latin typeface="+mn-lt"/>
                <a:ea typeface="ＭＳ Ｐゴシック" pitchFamily="-106" charset="-128"/>
              </a:defRPr>
            </a:lvl2pPr>
            <a:lvl3pPr marL="1217310" indent="-306316" algn="l" rtl="0" eaLnBrk="0" fontAlgn="base" hangingPunct="0">
              <a:spcBef>
                <a:spcPct val="20000"/>
              </a:spcBef>
              <a:spcAft>
                <a:spcPct val="0"/>
              </a:spcAft>
              <a:buClr>
                <a:schemeClr val="accent1"/>
              </a:buClr>
              <a:buChar char="•"/>
              <a:defRPr sz="2700">
                <a:solidFill>
                  <a:schemeClr val="tx1"/>
                </a:solidFill>
                <a:latin typeface="+mn-lt"/>
                <a:ea typeface="ＭＳ Ｐゴシック" pitchFamily="-106" charset="-128"/>
              </a:defRPr>
            </a:lvl3pPr>
            <a:lvl4pPr marL="1675981" indent="-306316" algn="l" rtl="0" eaLnBrk="0" fontAlgn="base" hangingPunct="0">
              <a:spcBef>
                <a:spcPct val="20000"/>
              </a:spcBef>
              <a:spcAft>
                <a:spcPct val="0"/>
              </a:spcAft>
              <a:buClr>
                <a:schemeClr val="accent1"/>
              </a:buClr>
              <a:buChar char="•"/>
              <a:defRPr sz="2700">
                <a:solidFill>
                  <a:schemeClr val="tx1"/>
                </a:solidFill>
                <a:latin typeface="+mn-lt"/>
                <a:ea typeface="ＭＳ Ｐゴシック" pitchFamily="-106" charset="-128"/>
              </a:defRPr>
            </a:lvl4pPr>
            <a:lvl5pPr marL="2133071" indent="-303139" algn="l" rtl="0" eaLnBrk="0" fontAlgn="base" hangingPunct="0">
              <a:spcBef>
                <a:spcPct val="20000"/>
              </a:spcBef>
              <a:spcAft>
                <a:spcPct val="0"/>
              </a:spcAft>
              <a:buClr>
                <a:schemeClr val="accent1"/>
              </a:buClr>
              <a:buChar char="•"/>
              <a:defRPr sz="2700">
                <a:solidFill>
                  <a:schemeClr val="tx1"/>
                </a:solidFill>
                <a:latin typeface="+mn-lt"/>
                <a:ea typeface="ＭＳ Ｐゴシック" pitchFamily="-106" charset="-128"/>
              </a:defRPr>
            </a:lvl5pPr>
            <a:lvl6pPr marL="2743121" indent="-304559" algn="l" rtl="0" fontAlgn="base">
              <a:spcBef>
                <a:spcPct val="20000"/>
              </a:spcBef>
              <a:spcAft>
                <a:spcPct val="0"/>
              </a:spcAft>
              <a:buClr>
                <a:schemeClr val="accent1"/>
              </a:buClr>
              <a:buChar char="•"/>
              <a:defRPr sz="2700">
                <a:solidFill>
                  <a:schemeClr val="tx1"/>
                </a:solidFill>
                <a:latin typeface="+mn-lt"/>
                <a:ea typeface="ＭＳ Ｐゴシック" pitchFamily="-106" charset="-128"/>
              </a:defRPr>
            </a:lvl6pPr>
            <a:lvl7pPr marL="3352232" indent="-304559" algn="l" rtl="0" fontAlgn="base">
              <a:spcBef>
                <a:spcPct val="20000"/>
              </a:spcBef>
              <a:spcAft>
                <a:spcPct val="0"/>
              </a:spcAft>
              <a:buClr>
                <a:schemeClr val="accent1"/>
              </a:buClr>
              <a:buChar char="•"/>
              <a:defRPr sz="2700">
                <a:solidFill>
                  <a:schemeClr val="tx1"/>
                </a:solidFill>
                <a:latin typeface="+mn-lt"/>
                <a:ea typeface="ＭＳ Ｐゴシック" pitchFamily="-106" charset="-128"/>
              </a:defRPr>
            </a:lvl7pPr>
            <a:lvl8pPr marL="3961345" indent="-304559" algn="l" rtl="0" fontAlgn="base">
              <a:spcBef>
                <a:spcPct val="20000"/>
              </a:spcBef>
              <a:spcAft>
                <a:spcPct val="0"/>
              </a:spcAft>
              <a:buClr>
                <a:schemeClr val="accent1"/>
              </a:buClr>
              <a:buChar char="•"/>
              <a:defRPr sz="2700">
                <a:solidFill>
                  <a:schemeClr val="tx1"/>
                </a:solidFill>
                <a:latin typeface="+mn-lt"/>
                <a:ea typeface="ＭＳ Ｐゴシック" pitchFamily="-106" charset="-128"/>
              </a:defRPr>
            </a:lvl8pPr>
            <a:lvl9pPr marL="4570459" indent="-304559" algn="l" rtl="0" fontAlgn="base">
              <a:spcBef>
                <a:spcPct val="20000"/>
              </a:spcBef>
              <a:spcAft>
                <a:spcPct val="0"/>
              </a:spcAft>
              <a:buClr>
                <a:schemeClr val="accent1"/>
              </a:buClr>
              <a:buChar char="•"/>
              <a:defRPr sz="2700">
                <a:solidFill>
                  <a:schemeClr val="tx1"/>
                </a:solidFill>
                <a:latin typeface="+mn-lt"/>
                <a:ea typeface="ＭＳ Ｐゴシック" pitchFamily="-106" charset="-128"/>
              </a:defRPr>
            </a:lvl9pPr>
          </a:lstStyle>
          <a:p>
            <a:pPr marL="0" indent="0" algn="ctr">
              <a:spcAft>
                <a:spcPts val="1800"/>
              </a:spcAft>
              <a:buNone/>
            </a:pPr>
            <a:r>
              <a:rPr lang="en-US" sz="1900" dirty="0">
                <a:solidFill>
                  <a:schemeClr val="bg1"/>
                </a:solidFill>
              </a:rPr>
              <a:t>Secure Container for App Security and Control</a:t>
            </a:r>
          </a:p>
        </p:txBody>
      </p:sp>
      <p:sp>
        <p:nvSpPr>
          <p:cNvPr id="9" name="Freeform 7"/>
          <p:cNvSpPr>
            <a:spLocks noEditPoints="1"/>
          </p:cNvSpPr>
          <p:nvPr/>
        </p:nvSpPr>
        <p:spPr bwMode="auto">
          <a:xfrm>
            <a:off x="1966664" y="2884414"/>
            <a:ext cx="271323" cy="479199"/>
          </a:xfrm>
          <a:custGeom>
            <a:avLst/>
            <a:gdLst>
              <a:gd name="T0" fmla="*/ 478 w 526"/>
              <a:gd name="T1" fmla="*/ 0 h 1040"/>
              <a:gd name="T2" fmla="*/ 48 w 526"/>
              <a:gd name="T3" fmla="*/ 0 h 1040"/>
              <a:gd name="T4" fmla="*/ 0 w 526"/>
              <a:gd name="T5" fmla="*/ 48 h 1040"/>
              <a:gd name="T6" fmla="*/ 0 w 526"/>
              <a:gd name="T7" fmla="*/ 992 h 1040"/>
              <a:gd name="T8" fmla="*/ 48 w 526"/>
              <a:gd name="T9" fmla="*/ 1040 h 1040"/>
              <a:gd name="T10" fmla="*/ 478 w 526"/>
              <a:gd name="T11" fmla="*/ 1040 h 1040"/>
              <a:gd name="T12" fmla="*/ 526 w 526"/>
              <a:gd name="T13" fmla="*/ 992 h 1040"/>
              <a:gd name="T14" fmla="*/ 526 w 526"/>
              <a:gd name="T15" fmla="*/ 48 h 1040"/>
              <a:gd name="T16" fmla="*/ 478 w 526"/>
              <a:gd name="T17" fmla="*/ 0 h 1040"/>
              <a:gd name="T18" fmla="*/ 195 w 526"/>
              <a:gd name="T19" fmla="*/ 75 h 1040"/>
              <a:gd name="T20" fmla="*/ 331 w 526"/>
              <a:gd name="T21" fmla="*/ 75 h 1040"/>
              <a:gd name="T22" fmla="*/ 340 w 526"/>
              <a:gd name="T23" fmla="*/ 82 h 1040"/>
              <a:gd name="T24" fmla="*/ 331 w 526"/>
              <a:gd name="T25" fmla="*/ 89 h 1040"/>
              <a:gd name="T26" fmla="*/ 195 w 526"/>
              <a:gd name="T27" fmla="*/ 89 h 1040"/>
              <a:gd name="T28" fmla="*/ 186 w 526"/>
              <a:gd name="T29" fmla="*/ 82 h 1040"/>
              <a:gd name="T30" fmla="*/ 195 w 526"/>
              <a:gd name="T31" fmla="*/ 75 h 1040"/>
              <a:gd name="T32" fmla="*/ 263 w 526"/>
              <a:gd name="T33" fmla="*/ 999 h 1040"/>
              <a:gd name="T34" fmla="*/ 207 w 526"/>
              <a:gd name="T35" fmla="*/ 943 h 1040"/>
              <a:gd name="T36" fmla="*/ 263 w 526"/>
              <a:gd name="T37" fmla="*/ 887 h 1040"/>
              <a:gd name="T38" fmla="*/ 319 w 526"/>
              <a:gd name="T39" fmla="*/ 943 h 1040"/>
              <a:gd name="T40" fmla="*/ 263 w 526"/>
              <a:gd name="T41" fmla="*/ 999 h 1040"/>
              <a:gd name="T42" fmla="*/ 473 w 526"/>
              <a:gd name="T43" fmla="*/ 817 h 1040"/>
              <a:gd name="T44" fmla="*/ 53 w 526"/>
              <a:gd name="T45" fmla="*/ 817 h 1040"/>
              <a:gd name="T46" fmla="*/ 53 w 526"/>
              <a:gd name="T47" fmla="*/ 131 h 1040"/>
              <a:gd name="T48" fmla="*/ 473 w 526"/>
              <a:gd name="T49" fmla="*/ 131 h 1040"/>
              <a:gd name="T50" fmla="*/ 473 w 526"/>
              <a:gd name="T51" fmla="*/ 817 h 1040"/>
              <a:gd name="T52" fmla="*/ 263 w 526"/>
              <a:gd name="T53" fmla="*/ 899 h 1040"/>
              <a:gd name="T54" fmla="*/ 219 w 526"/>
              <a:gd name="T55" fmla="*/ 943 h 1040"/>
              <a:gd name="T56" fmla="*/ 263 w 526"/>
              <a:gd name="T57" fmla="*/ 987 h 1040"/>
              <a:gd name="T58" fmla="*/ 307 w 526"/>
              <a:gd name="T59" fmla="*/ 943 h 1040"/>
              <a:gd name="T60" fmla="*/ 263 w 526"/>
              <a:gd name="T61" fmla="*/ 899 h 1040"/>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526"/>
              <a:gd name="T94" fmla="*/ 0 h 1040"/>
              <a:gd name="T95" fmla="*/ 526 w 526"/>
              <a:gd name="T96" fmla="*/ 1040 h 1040"/>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526" h="1040">
                <a:moveTo>
                  <a:pt x="478" y="0"/>
                </a:moveTo>
                <a:cubicBezTo>
                  <a:pt x="48" y="0"/>
                  <a:pt x="48" y="0"/>
                  <a:pt x="48" y="0"/>
                </a:cubicBezTo>
                <a:cubicBezTo>
                  <a:pt x="22" y="0"/>
                  <a:pt x="0" y="21"/>
                  <a:pt x="0" y="48"/>
                </a:cubicBezTo>
                <a:cubicBezTo>
                  <a:pt x="0" y="992"/>
                  <a:pt x="0" y="992"/>
                  <a:pt x="0" y="992"/>
                </a:cubicBezTo>
                <a:cubicBezTo>
                  <a:pt x="0" y="1019"/>
                  <a:pt x="22" y="1040"/>
                  <a:pt x="48" y="1040"/>
                </a:cubicBezTo>
                <a:cubicBezTo>
                  <a:pt x="478" y="1040"/>
                  <a:pt x="478" y="1040"/>
                  <a:pt x="478" y="1040"/>
                </a:cubicBezTo>
                <a:cubicBezTo>
                  <a:pt x="504" y="1040"/>
                  <a:pt x="526" y="1019"/>
                  <a:pt x="526" y="992"/>
                </a:cubicBezTo>
                <a:cubicBezTo>
                  <a:pt x="526" y="48"/>
                  <a:pt x="526" y="48"/>
                  <a:pt x="526" y="48"/>
                </a:cubicBezTo>
                <a:cubicBezTo>
                  <a:pt x="526" y="21"/>
                  <a:pt x="504" y="0"/>
                  <a:pt x="478" y="0"/>
                </a:cubicBezTo>
                <a:close/>
                <a:moveTo>
                  <a:pt x="195" y="75"/>
                </a:moveTo>
                <a:cubicBezTo>
                  <a:pt x="331" y="75"/>
                  <a:pt x="331" y="75"/>
                  <a:pt x="331" y="75"/>
                </a:cubicBezTo>
                <a:cubicBezTo>
                  <a:pt x="335" y="75"/>
                  <a:pt x="340" y="79"/>
                  <a:pt x="340" y="82"/>
                </a:cubicBezTo>
                <a:cubicBezTo>
                  <a:pt x="340" y="87"/>
                  <a:pt x="335" y="89"/>
                  <a:pt x="331" y="89"/>
                </a:cubicBezTo>
                <a:cubicBezTo>
                  <a:pt x="195" y="89"/>
                  <a:pt x="195" y="89"/>
                  <a:pt x="195" y="89"/>
                </a:cubicBezTo>
                <a:cubicBezTo>
                  <a:pt x="189" y="89"/>
                  <a:pt x="186" y="87"/>
                  <a:pt x="186" y="82"/>
                </a:cubicBezTo>
                <a:cubicBezTo>
                  <a:pt x="186" y="79"/>
                  <a:pt x="189" y="75"/>
                  <a:pt x="195" y="75"/>
                </a:cubicBezTo>
                <a:close/>
                <a:moveTo>
                  <a:pt x="263" y="999"/>
                </a:moveTo>
                <a:cubicBezTo>
                  <a:pt x="232" y="999"/>
                  <a:pt x="207" y="974"/>
                  <a:pt x="207" y="943"/>
                </a:cubicBezTo>
                <a:cubicBezTo>
                  <a:pt x="207" y="912"/>
                  <a:pt x="232" y="887"/>
                  <a:pt x="263" y="887"/>
                </a:cubicBezTo>
                <a:cubicBezTo>
                  <a:pt x="294" y="887"/>
                  <a:pt x="319" y="912"/>
                  <a:pt x="319" y="943"/>
                </a:cubicBezTo>
                <a:cubicBezTo>
                  <a:pt x="319" y="974"/>
                  <a:pt x="294" y="999"/>
                  <a:pt x="263" y="999"/>
                </a:cubicBezTo>
                <a:close/>
                <a:moveTo>
                  <a:pt x="473" y="817"/>
                </a:moveTo>
                <a:cubicBezTo>
                  <a:pt x="53" y="817"/>
                  <a:pt x="53" y="817"/>
                  <a:pt x="53" y="817"/>
                </a:cubicBezTo>
                <a:cubicBezTo>
                  <a:pt x="53" y="131"/>
                  <a:pt x="53" y="131"/>
                  <a:pt x="53" y="131"/>
                </a:cubicBezTo>
                <a:cubicBezTo>
                  <a:pt x="473" y="131"/>
                  <a:pt x="473" y="131"/>
                  <a:pt x="473" y="131"/>
                </a:cubicBezTo>
                <a:lnTo>
                  <a:pt x="473" y="817"/>
                </a:lnTo>
                <a:close/>
                <a:moveTo>
                  <a:pt x="263" y="899"/>
                </a:moveTo>
                <a:cubicBezTo>
                  <a:pt x="239" y="899"/>
                  <a:pt x="219" y="918"/>
                  <a:pt x="219" y="943"/>
                </a:cubicBezTo>
                <a:cubicBezTo>
                  <a:pt x="219" y="967"/>
                  <a:pt x="239" y="987"/>
                  <a:pt x="263" y="987"/>
                </a:cubicBezTo>
                <a:cubicBezTo>
                  <a:pt x="287" y="987"/>
                  <a:pt x="307" y="967"/>
                  <a:pt x="307" y="943"/>
                </a:cubicBezTo>
                <a:cubicBezTo>
                  <a:pt x="307" y="918"/>
                  <a:pt x="287" y="899"/>
                  <a:pt x="263" y="899"/>
                </a:cubicBezTo>
                <a:close/>
              </a:path>
            </a:pathLst>
          </a:custGeom>
          <a:solidFill>
            <a:srgbClr val="FD0000"/>
          </a:solidFill>
          <a:ln w="9525">
            <a:noFill/>
            <a:round/>
            <a:headEnd/>
            <a:tailEnd/>
          </a:ln>
          <a:effectLst>
            <a:outerShdw blurRad="63500" sx="102000" sy="102000" algn="ctr" rotWithShape="0">
              <a:srgbClr val="000000">
                <a:alpha val="78000"/>
              </a:srgbClr>
            </a:outerShdw>
          </a:effectLst>
        </p:spPr>
        <p:txBody>
          <a:bodyPr lIns="91432" tIns="45717" rIns="91432" bIns="45717"/>
          <a:lstStyle/>
          <a:p>
            <a:pPr>
              <a:buClr>
                <a:srgbClr val="FD0000"/>
              </a:buClr>
              <a:defRPr/>
            </a:pPr>
            <a:endParaRPr lang="en-US" sz="500" dirty="0">
              <a:solidFill>
                <a:srgbClr val="000000"/>
              </a:solidFill>
              <a:latin typeface="Arial" pitchFamily="-84" charset="0"/>
              <a:ea typeface="Arial" pitchFamily="-84" charset="0"/>
              <a:cs typeface="Arial" pitchFamily="-84" charset="0"/>
            </a:endParaRPr>
          </a:p>
        </p:txBody>
      </p:sp>
      <p:sp>
        <p:nvSpPr>
          <p:cNvPr id="10" name="Freeform 7"/>
          <p:cNvSpPr>
            <a:spLocks noEditPoints="1"/>
          </p:cNvSpPr>
          <p:nvPr/>
        </p:nvSpPr>
        <p:spPr bwMode="auto">
          <a:xfrm>
            <a:off x="1076327" y="2509643"/>
            <a:ext cx="963488" cy="1228741"/>
          </a:xfrm>
          <a:custGeom>
            <a:avLst/>
            <a:gdLst>
              <a:gd name="T0" fmla="*/ 478 w 526"/>
              <a:gd name="T1" fmla="*/ 0 h 1040"/>
              <a:gd name="T2" fmla="*/ 48 w 526"/>
              <a:gd name="T3" fmla="*/ 0 h 1040"/>
              <a:gd name="T4" fmla="*/ 0 w 526"/>
              <a:gd name="T5" fmla="*/ 48 h 1040"/>
              <a:gd name="T6" fmla="*/ 0 w 526"/>
              <a:gd name="T7" fmla="*/ 992 h 1040"/>
              <a:gd name="T8" fmla="*/ 48 w 526"/>
              <a:gd name="T9" fmla="*/ 1040 h 1040"/>
              <a:gd name="T10" fmla="*/ 478 w 526"/>
              <a:gd name="T11" fmla="*/ 1040 h 1040"/>
              <a:gd name="T12" fmla="*/ 526 w 526"/>
              <a:gd name="T13" fmla="*/ 992 h 1040"/>
              <a:gd name="T14" fmla="*/ 526 w 526"/>
              <a:gd name="T15" fmla="*/ 48 h 1040"/>
              <a:gd name="T16" fmla="*/ 478 w 526"/>
              <a:gd name="T17" fmla="*/ 0 h 1040"/>
              <a:gd name="T18" fmla="*/ 195 w 526"/>
              <a:gd name="T19" fmla="*/ 75 h 1040"/>
              <a:gd name="T20" fmla="*/ 331 w 526"/>
              <a:gd name="T21" fmla="*/ 75 h 1040"/>
              <a:gd name="T22" fmla="*/ 340 w 526"/>
              <a:gd name="T23" fmla="*/ 82 h 1040"/>
              <a:gd name="T24" fmla="*/ 331 w 526"/>
              <a:gd name="T25" fmla="*/ 89 h 1040"/>
              <a:gd name="T26" fmla="*/ 195 w 526"/>
              <a:gd name="T27" fmla="*/ 89 h 1040"/>
              <a:gd name="T28" fmla="*/ 186 w 526"/>
              <a:gd name="T29" fmla="*/ 82 h 1040"/>
              <a:gd name="T30" fmla="*/ 195 w 526"/>
              <a:gd name="T31" fmla="*/ 75 h 1040"/>
              <a:gd name="T32" fmla="*/ 263 w 526"/>
              <a:gd name="T33" fmla="*/ 999 h 1040"/>
              <a:gd name="T34" fmla="*/ 207 w 526"/>
              <a:gd name="T35" fmla="*/ 943 h 1040"/>
              <a:gd name="T36" fmla="*/ 263 w 526"/>
              <a:gd name="T37" fmla="*/ 887 h 1040"/>
              <a:gd name="T38" fmla="*/ 319 w 526"/>
              <a:gd name="T39" fmla="*/ 943 h 1040"/>
              <a:gd name="T40" fmla="*/ 263 w 526"/>
              <a:gd name="T41" fmla="*/ 999 h 1040"/>
              <a:gd name="T42" fmla="*/ 473 w 526"/>
              <a:gd name="T43" fmla="*/ 817 h 1040"/>
              <a:gd name="T44" fmla="*/ 53 w 526"/>
              <a:gd name="T45" fmla="*/ 817 h 1040"/>
              <a:gd name="T46" fmla="*/ 53 w 526"/>
              <a:gd name="T47" fmla="*/ 131 h 1040"/>
              <a:gd name="T48" fmla="*/ 473 w 526"/>
              <a:gd name="T49" fmla="*/ 131 h 1040"/>
              <a:gd name="T50" fmla="*/ 473 w 526"/>
              <a:gd name="T51" fmla="*/ 817 h 1040"/>
              <a:gd name="T52" fmla="*/ 263 w 526"/>
              <a:gd name="T53" fmla="*/ 899 h 1040"/>
              <a:gd name="T54" fmla="*/ 219 w 526"/>
              <a:gd name="T55" fmla="*/ 943 h 1040"/>
              <a:gd name="T56" fmla="*/ 263 w 526"/>
              <a:gd name="T57" fmla="*/ 987 h 1040"/>
              <a:gd name="T58" fmla="*/ 307 w 526"/>
              <a:gd name="T59" fmla="*/ 943 h 1040"/>
              <a:gd name="T60" fmla="*/ 263 w 526"/>
              <a:gd name="T61" fmla="*/ 899 h 1040"/>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526"/>
              <a:gd name="T94" fmla="*/ 0 h 1040"/>
              <a:gd name="T95" fmla="*/ 526 w 526"/>
              <a:gd name="T96" fmla="*/ 1040 h 1040"/>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526" h="1040">
                <a:moveTo>
                  <a:pt x="478" y="0"/>
                </a:moveTo>
                <a:cubicBezTo>
                  <a:pt x="48" y="0"/>
                  <a:pt x="48" y="0"/>
                  <a:pt x="48" y="0"/>
                </a:cubicBezTo>
                <a:cubicBezTo>
                  <a:pt x="22" y="0"/>
                  <a:pt x="0" y="21"/>
                  <a:pt x="0" y="48"/>
                </a:cubicBezTo>
                <a:cubicBezTo>
                  <a:pt x="0" y="992"/>
                  <a:pt x="0" y="992"/>
                  <a:pt x="0" y="992"/>
                </a:cubicBezTo>
                <a:cubicBezTo>
                  <a:pt x="0" y="1019"/>
                  <a:pt x="22" y="1040"/>
                  <a:pt x="48" y="1040"/>
                </a:cubicBezTo>
                <a:cubicBezTo>
                  <a:pt x="478" y="1040"/>
                  <a:pt x="478" y="1040"/>
                  <a:pt x="478" y="1040"/>
                </a:cubicBezTo>
                <a:cubicBezTo>
                  <a:pt x="504" y="1040"/>
                  <a:pt x="526" y="1019"/>
                  <a:pt x="526" y="992"/>
                </a:cubicBezTo>
                <a:cubicBezTo>
                  <a:pt x="526" y="48"/>
                  <a:pt x="526" y="48"/>
                  <a:pt x="526" y="48"/>
                </a:cubicBezTo>
                <a:cubicBezTo>
                  <a:pt x="526" y="21"/>
                  <a:pt x="504" y="0"/>
                  <a:pt x="478" y="0"/>
                </a:cubicBezTo>
                <a:close/>
                <a:moveTo>
                  <a:pt x="195" y="75"/>
                </a:moveTo>
                <a:cubicBezTo>
                  <a:pt x="331" y="75"/>
                  <a:pt x="331" y="75"/>
                  <a:pt x="331" y="75"/>
                </a:cubicBezTo>
                <a:cubicBezTo>
                  <a:pt x="335" y="75"/>
                  <a:pt x="340" y="79"/>
                  <a:pt x="340" y="82"/>
                </a:cubicBezTo>
                <a:cubicBezTo>
                  <a:pt x="340" y="87"/>
                  <a:pt x="335" y="89"/>
                  <a:pt x="331" y="89"/>
                </a:cubicBezTo>
                <a:cubicBezTo>
                  <a:pt x="195" y="89"/>
                  <a:pt x="195" y="89"/>
                  <a:pt x="195" y="89"/>
                </a:cubicBezTo>
                <a:cubicBezTo>
                  <a:pt x="189" y="89"/>
                  <a:pt x="186" y="87"/>
                  <a:pt x="186" y="82"/>
                </a:cubicBezTo>
                <a:cubicBezTo>
                  <a:pt x="186" y="79"/>
                  <a:pt x="189" y="75"/>
                  <a:pt x="195" y="75"/>
                </a:cubicBezTo>
                <a:close/>
                <a:moveTo>
                  <a:pt x="263" y="999"/>
                </a:moveTo>
                <a:cubicBezTo>
                  <a:pt x="232" y="999"/>
                  <a:pt x="207" y="974"/>
                  <a:pt x="207" y="943"/>
                </a:cubicBezTo>
                <a:cubicBezTo>
                  <a:pt x="207" y="912"/>
                  <a:pt x="232" y="887"/>
                  <a:pt x="263" y="887"/>
                </a:cubicBezTo>
                <a:cubicBezTo>
                  <a:pt x="294" y="887"/>
                  <a:pt x="319" y="912"/>
                  <a:pt x="319" y="943"/>
                </a:cubicBezTo>
                <a:cubicBezTo>
                  <a:pt x="319" y="974"/>
                  <a:pt x="294" y="999"/>
                  <a:pt x="263" y="999"/>
                </a:cubicBezTo>
                <a:close/>
                <a:moveTo>
                  <a:pt x="473" y="817"/>
                </a:moveTo>
                <a:cubicBezTo>
                  <a:pt x="53" y="817"/>
                  <a:pt x="53" y="817"/>
                  <a:pt x="53" y="817"/>
                </a:cubicBezTo>
                <a:cubicBezTo>
                  <a:pt x="53" y="131"/>
                  <a:pt x="53" y="131"/>
                  <a:pt x="53" y="131"/>
                </a:cubicBezTo>
                <a:cubicBezTo>
                  <a:pt x="473" y="131"/>
                  <a:pt x="473" y="131"/>
                  <a:pt x="473" y="131"/>
                </a:cubicBezTo>
                <a:lnTo>
                  <a:pt x="473" y="817"/>
                </a:lnTo>
                <a:close/>
                <a:moveTo>
                  <a:pt x="263" y="899"/>
                </a:moveTo>
                <a:cubicBezTo>
                  <a:pt x="239" y="899"/>
                  <a:pt x="219" y="918"/>
                  <a:pt x="219" y="943"/>
                </a:cubicBezTo>
                <a:cubicBezTo>
                  <a:pt x="219" y="967"/>
                  <a:pt x="239" y="987"/>
                  <a:pt x="263" y="987"/>
                </a:cubicBezTo>
                <a:cubicBezTo>
                  <a:pt x="287" y="987"/>
                  <a:pt x="307" y="967"/>
                  <a:pt x="307" y="943"/>
                </a:cubicBezTo>
                <a:cubicBezTo>
                  <a:pt x="307" y="918"/>
                  <a:pt x="287" y="899"/>
                  <a:pt x="263" y="899"/>
                </a:cubicBezTo>
                <a:close/>
              </a:path>
            </a:pathLst>
          </a:custGeom>
          <a:solidFill>
            <a:srgbClr val="FD0000"/>
          </a:solidFill>
          <a:ln w="9525">
            <a:noFill/>
            <a:round/>
            <a:headEnd/>
            <a:tailEnd/>
          </a:ln>
          <a:effectLst>
            <a:outerShdw blurRad="63500" sx="102000" sy="102000" algn="ctr" rotWithShape="0">
              <a:srgbClr val="000000">
                <a:alpha val="78000"/>
              </a:srgbClr>
            </a:outerShdw>
          </a:effectLst>
        </p:spPr>
        <p:txBody>
          <a:bodyPr lIns="91432" tIns="45717" rIns="91432" bIns="45717"/>
          <a:lstStyle/>
          <a:p>
            <a:pPr>
              <a:buClr>
                <a:srgbClr val="FD0000"/>
              </a:buClr>
              <a:defRPr/>
            </a:pPr>
            <a:endParaRPr lang="en-US" sz="500" dirty="0">
              <a:solidFill>
                <a:srgbClr val="000000"/>
              </a:solidFill>
              <a:latin typeface="Arial" pitchFamily="-84" charset="0"/>
              <a:ea typeface="Arial" pitchFamily="-84" charset="0"/>
              <a:cs typeface="Arial" pitchFamily="-84" charset="0"/>
            </a:endParaRPr>
          </a:p>
        </p:txBody>
      </p:sp>
      <p:pic>
        <p:nvPicPr>
          <p:cNvPr id="21" name="Picture 20" descr="http://aux.iconpedia.net/uploads/17209831951787883743.pn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689578" y="2975881"/>
            <a:ext cx="340639" cy="296265"/>
          </a:xfrm>
          <a:prstGeom prst="rect">
            <a:avLst/>
          </a:prstGeom>
          <a:noFill/>
          <a:extLst>
            <a:ext uri="{909E8E84-426E-40dd-AFC4-6F175D3DCCD1}">
              <a14:hiddenFill xmlns="" xmlns:a14="http://schemas.microsoft.com/office/drawing/2010/main">
                <a:solidFill>
                  <a:srgbClr val="FFFFFF"/>
                </a:solidFill>
              </a14:hiddenFill>
            </a:ext>
          </a:extLst>
        </p:spPr>
      </p:pic>
      <p:pic>
        <p:nvPicPr>
          <p:cNvPr id="22" name="Picture 21" descr="http://militarycac.com/images/apple_transparent.gif"/>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710057" y="2987380"/>
            <a:ext cx="266862" cy="273267"/>
          </a:xfrm>
          <a:prstGeom prst="rect">
            <a:avLst/>
          </a:prstGeom>
          <a:noFill/>
          <a:extLst>
            <a:ext uri="{909E8E84-426E-40dd-AFC4-6F175D3DCCD1}">
              <a14:hiddenFill xmlns="" xmlns:a14="http://schemas.microsoft.com/office/drawing/2010/main">
                <a:solidFill>
                  <a:srgbClr val="FFFFFF"/>
                </a:solidFill>
              </a14:hiddenFill>
            </a:ext>
          </a:extLst>
        </p:spPr>
      </p:pic>
      <p:grpSp>
        <p:nvGrpSpPr>
          <p:cNvPr id="2" name="Group 28"/>
          <p:cNvGrpSpPr/>
          <p:nvPr/>
        </p:nvGrpSpPr>
        <p:grpSpPr>
          <a:xfrm>
            <a:off x="1375300" y="2893079"/>
            <a:ext cx="398792" cy="461868"/>
            <a:chOff x="1453455" y="2955204"/>
            <a:chExt cx="398792" cy="461868"/>
          </a:xfrm>
        </p:grpSpPr>
        <p:pic>
          <p:nvPicPr>
            <p:cNvPr id="17" name="Picture 6" descr="http://files.softicons.com/download/application-icons/cerulean-applications-icons-by-iconleak/png/256x256/9.png"/>
            <p:cNvPicPr>
              <a:picLocks noChangeAspect="1" noChangeArrowheads="1"/>
            </p:cNvPicPr>
            <p:nvPr/>
          </p:nvPicPr>
          <p:blipFill>
            <a:blip r:embed="rId5" cstate="email"/>
            <a:srcRect/>
            <a:stretch>
              <a:fillRect/>
            </a:stretch>
          </p:blipFill>
          <p:spPr bwMode="auto">
            <a:xfrm>
              <a:off x="1453455" y="2955204"/>
              <a:ext cx="398792" cy="398792"/>
            </a:xfrm>
            <a:prstGeom prst="rect">
              <a:avLst/>
            </a:prstGeom>
            <a:noFill/>
          </p:spPr>
        </p:pic>
        <p:pic>
          <p:nvPicPr>
            <p:cNvPr id="26" name="Picture 25"/>
            <p:cNvPicPr>
              <a:picLocks noChangeAspect="1"/>
            </p:cNvPicPr>
            <p:nvPr/>
          </p:nvPicPr>
          <p:blipFill>
            <a:blip r:embed="rId6" cstate="email">
              <a:duotone>
                <a:prstClr val="black"/>
                <a:schemeClr val="accent1">
                  <a:tint val="45000"/>
                  <a:satMod val="400000"/>
                </a:schemeClr>
              </a:duotone>
              <a:extLst>
                <a:ext uri="{BEBA8EAE-BF5A-486C-A8C5-ECC9F3942E4B}">
                  <a14:imgProps xmlns:a14="http://schemas.microsoft.com/office/drawing/2010/main">
                    <a14:imgLayer r:embed="rId7">
                      <a14:imgEffect>
                        <a14:saturation sat="400000"/>
                      </a14:imgEffect>
                    </a14:imgLayer>
                  </a14:imgProps>
                </a:ext>
              </a:extLst>
            </a:blip>
            <a:stretch>
              <a:fillRect/>
            </a:stretch>
          </p:blipFill>
          <p:spPr>
            <a:xfrm>
              <a:off x="1470597" y="3236948"/>
              <a:ext cx="180124" cy="180124"/>
            </a:xfrm>
            <a:prstGeom prst="rect">
              <a:avLst/>
            </a:prstGeom>
          </p:spPr>
        </p:pic>
      </p:grpSp>
      <p:sp>
        <p:nvSpPr>
          <p:cNvPr id="30" name="Content Placeholder 2"/>
          <p:cNvSpPr txBox="1">
            <a:spLocks/>
          </p:cNvSpPr>
          <p:nvPr/>
        </p:nvSpPr>
        <p:spPr bwMode="auto">
          <a:xfrm>
            <a:off x="3711625" y="1535534"/>
            <a:ext cx="3775513" cy="563149"/>
          </a:xfrm>
          <a:prstGeom prst="rect">
            <a:avLst/>
          </a:prstGeom>
          <a:solidFill>
            <a:schemeClr val="bg1">
              <a:lumMod val="50000"/>
            </a:schemeClr>
          </a:solidFill>
          <a:ln>
            <a:noFill/>
          </a:ln>
          <a:effectLst>
            <a:outerShdw blurRad="50800" dist="38100" dir="5400000" algn="t" rotWithShape="0">
              <a:prstClr val="black">
                <a:alpha val="40000"/>
              </a:prstClr>
            </a:outerShdw>
          </a:effectLst>
          <a:extLst/>
        </p:spPr>
        <p:txBody>
          <a:bodyPr vert="horz" wrap="square" lIns="0" tIns="0" rIns="0" bIns="0" numCol="1" anchor="t" anchorCtr="0" compatLnSpc="1">
            <a:prstTxWarp prst="textNoShape">
              <a:avLst/>
            </a:prstTxWarp>
            <a:noAutofit/>
          </a:bodyPr>
          <a:lstStyle>
            <a:lvl1pPr marL="301553" indent="-301553" algn="l" rtl="0" eaLnBrk="0" fontAlgn="base" hangingPunct="0">
              <a:spcBef>
                <a:spcPct val="20000"/>
              </a:spcBef>
              <a:spcAft>
                <a:spcPct val="0"/>
              </a:spcAft>
              <a:buClr>
                <a:schemeClr val="accent1"/>
              </a:buClr>
              <a:buChar char="•"/>
              <a:defRPr sz="3200">
                <a:solidFill>
                  <a:schemeClr val="tx1"/>
                </a:solidFill>
                <a:latin typeface="+mn-lt"/>
                <a:ea typeface="ＭＳ Ｐゴシック" pitchFamily="-106" charset="-128"/>
                <a:cs typeface="ＭＳ Ｐゴシック" charset="-128"/>
              </a:defRPr>
            </a:lvl1pPr>
            <a:lvl2pPr marL="758634" indent="-303139" algn="l" rtl="0" eaLnBrk="0" fontAlgn="base" hangingPunct="0">
              <a:spcBef>
                <a:spcPct val="20000"/>
              </a:spcBef>
              <a:spcAft>
                <a:spcPct val="0"/>
              </a:spcAft>
              <a:buClr>
                <a:schemeClr val="accent1"/>
              </a:buClr>
              <a:buChar char="•"/>
              <a:defRPr sz="2700">
                <a:solidFill>
                  <a:schemeClr val="tx1"/>
                </a:solidFill>
                <a:latin typeface="+mn-lt"/>
                <a:ea typeface="ＭＳ Ｐゴシック" pitchFamily="-106" charset="-128"/>
              </a:defRPr>
            </a:lvl2pPr>
            <a:lvl3pPr marL="1217310" indent="-306316" algn="l" rtl="0" eaLnBrk="0" fontAlgn="base" hangingPunct="0">
              <a:spcBef>
                <a:spcPct val="20000"/>
              </a:spcBef>
              <a:spcAft>
                <a:spcPct val="0"/>
              </a:spcAft>
              <a:buClr>
                <a:schemeClr val="accent1"/>
              </a:buClr>
              <a:buChar char="•"/>
              <a:defRPr sz="2700">
                <a:solidFill>
                  <a:schemeClr val="tx1"/>
                </a:solidFill>
                <a:latin typeface="+mn-lt"/>
                <a:ea typeface="ＭＳ Ｐゴシック" pitchFamily="-106" charset="-128"/>
              </a:defRPr>
            </a:lvl3pPr>
            <a:lvl4pPr marL="1675981" indent="-306316" algn="l" rtl="0" eaLnBrk="0" fontAlgn="base" hangingPunct="0">
              <a:spcBef>
                <a:spcPct val="20000"/>
              </a:spcBef>
              <a:spcAft>
                <a:spcPct val="0"/>
              </a:spcAft>
              <a:buClr>
                <a:schemeClr val="accent1"/>
              </a:buClr>
              <a:buChar char="•"/>
              <a:defRPr sz="2700">
                <a:solidFill>
                  <a:schemeClr val="tx1"/>
                </a:solidFill>
                <a:latin typeface="+mn-lt"/>
                <a:ea typeface="ＭＳ Ｐゴシック" pitchFamily="-106" charset="-128"/>
              </a:defRPr>
            </a:lvl4pPr>
            <a:lvl5pPr marL="2133071" indent="-303139" algn="l" rtl="0" eaLnBrk="0" fontAlgn="base" hangingPunct="0">
              <a:spcBef>
                <a:spcPct val="20000"/>
              </a:spcBef>
              <a:spcAft>
                <a:spcPct val="0"/>
              </a:spcAft>
              <a:buClr>
                <a:schemeClr val="accent1"/>
              </a:buClr>
              <a:buChar char="•"/>
              <a:defRPr sz="2700">
                <a:solidFill>
                  <a:schemeClr val="tx1"/>
                </a:solidFill>
                <a:latin typeface="+mn-lt"/>
                <a:ea typeface="ＭＳ Ｐゴシック" pitchFamily="-106" charset="-128"/>
              </a:defRPr>
            </a:lvl5pPr>
            <a:lvl6pPr marL="2743121" indent="-304559" algn="l" rtl="0" fontAlgn="base">
              <a:spcBef>
                <a:spcPct val="20000"/>
              </a:spcBef>
              <a:spcAft>
                <a:spcPct val="0"/>
              </a:spcAft>
              <a:buClr>
                <a:schemeClr val="accent1"/>
              </a:buClr>
              <a:buChar char="•"/>
              <a:defRPr sz="2700">
                <a:solidFill>
                  <a:schemeClr val="tx1"/>
                </a:solidFill>
                <a:latin typeface="+mn-lt"/>
                <a:ea typeface="ＭＳ Ｐゴシック" pitchFamily="-106" charset="-128"/>
              </a:defRPr>
            </a:lvl6pPr>
            <a:lvl7pPr marL="3352232" indent="-304559" algn="l" rtl="0" fontAlgn="base">
              <a:spcBef>
                <a:spcPct val="20000"/>
              </a:spcBef>
              <a:spcAft>
                <a:spcPct val="0"/>
              </a:spcAft>
              <a:buClr>
                <a:schemeClr val="accent1"/>
              </a:buClr>
              <a:buChar char="•"/>
              <a:defRPr sz="2700">
                <a:solidFill>
                  <a:schemeClr val="tx1"/>
                </a:solidFill>
                <a:latin typeface="+mn-lt"/>
                <a:ea typeface="ＭＳ Ｐゴシック" pitchFamily="-106" charset="-128"/>
              </a:defRPr>
            </a:lvl7pPr>
            <a:lvl8pPr marL="3961345" indent="-304559" algn="l" rtl="0" fontAlgn="base">
              <a:spcBef>
                <a:spcPct val="20000"/>
              </a:spcBef>
              <a:spcAft>
                <a:spcPct val="0"/>
              </a:spcAft>
              <a:buClr>
                <a:schemeClr val="accent1"/>
              </a:buClr>
              <a:buChar char="•"/>
              <a:defRPr sz="2700">
                <a:solidFill>
                  <a:schemeClr val="tx1"/>
                </a:solidFill>
                <a:latin typeface="+mn-lt"/>
                <a:ea typeface="ＭＳ Ｐゴシック" pitchFamily="-106" charset="-128"/>
              </a:defRPr>
            </a:lvl8pPr>
            <a:lvl9pPr marL="4570459" indent="-304559" algn="l" rtl="0" fontAlgn="base">
              <a:spcBef>
                <a:spcPct val="20000"/>
              </a:spcBef>
              <a:spcAft>
                <a:spcPct val="0"/>
              </a:spcAft>
              <a:buClr>
                <a:schemeClr val="accent1"/>
              </a:buClr>
              <a:buChar char="•"/>
              <a:defRPr sz="2700">
                <a:solidFill>
                  <a:schemeClr val="tx1"/>
                </a:solidFill>
                <a:latin typeface="+mn-lt"/>
                <a:ea typeface="ＭＳ Ｐゴシック" pitchFamily="-106" charset="-128"/>
              </a:defRPr>
            </a:lvl9pPr>
          </a:lstStyle>
          <a:p>
            <a:pPr marL="0" indent="0" algn="ctr">
              <a:spcAft>
                <a:spcPts val="1800"/>
              </a:spcAft>
              <a:buNone/>
            </a:pPr>
            <a:r>
              <a:rPr lang="en-US" sz="1900" dirty="0">
                <a:solidFill>
                  <a:schemeClr val="bg1"/>
                </a:solidFill>
              </a:rPr>
              <a:t>Secure controls and management for enterprise apps</a:t>
            </a:r>
          </a:p>
        </p:txBody>
      </p:sp>
      <p:sp>
        <p:nvSpPr>
          <p:cNvPr id="31" name="Oval 30"/>
          <p:cNvSpPr/>
          <p:nvPr/>
        </p:nvSpPr>
        <p:spPr bwMode="auto">
          <a:xfrm>
            <a:off x="1336430" y="2854382"/>
            <a:ext cx="453293" cy="539263"/>
          </a:xfrm>
          <a:prstGeom prst="ellipse">
            <a:avLst/>
          </a:prstGeom>
          <a:noFill/>
          <a:ln w="9525" cap="flat" cmpd="sng" algn="ctr">
            <a:solidFill>
              <a:schemeClr val="accent1"/>
            </a:solidFill>
            <a:prstDash val="solid"/>
            <a:round/>
            <a:headEnd type="none" w="med" len="med"/>
            <a:tailEnd type="none" w="med" len="med"/>
          </a:ln>
          <a:effectLst/>
        </p:spPr>
        <p:txBody>
          <a:bodyPr vert="horz" wrap="square" lIns="92067" tIns="46035" rIns="92067" bIns="46035" numCol="1" rtlCol="0" anchor="t" anchorCtr="0" compatLnSpc="1">
            <a:prstTxWarp prst="textNoShape">
              <a:avLst/>
            </a:prstTxWarp>
            <a:spAutoFit/>
          </a:bodyPr>
          <a:lstStyle/>
          <a:p>
            <a:pPr marL="119052" indent="-119052" algn="ctr" defTabSz="914323">
              <a:lnSpc>
                <a:spcPct val="90000"/>
              </a:lnSpc>
              <a:spcBef>
                <a:spcPct val="50000"/>
              </a:spcBef>
              <a:buClr>
                <a:schemeClr val="accent1"/>
              </a:buClr>
            </a:pPr>
            <a:endParaRPr lang="en-US" sz="2000" b="1" dirty="0">
              <a:latin typeface="Arial" pitchFamily="-106" charset="0"/>
            </a:endParaRPr>
          </a:p>
        </p:txBody>
      </p:sp>
      <p:grpSp>
        <p:nvGrpSpPr>
          <p:cNvPr id="3" name="Group 30"/>
          <p:cNvGrpSpPr/>
          <p:nvPr/>
        </p:nvGrpSpPr>
        <p:grpSpPr>
          <a:xfrm>
            <a:off x="5993142" y="2577057"/>
            <a:ext cx="853052" cy="1093913"/>
            <a:chOff x="6025110" y="3310140"/>
            <a:chExt cx="864415" cy="1108339"/>
          </a:xfrm>
        </p:grpSpPr>
        <p:pic>
          <p:nvPicPr>
            <p:cNvPr id="42" name="Picture 41" descr="Red.Gloss.Box.png"/>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6025110" y="3310140"/>
              <a:ext cx="864415" cy="1108339"/>
            </a:xfrm>
            <a:prstGeom prst="rect">
              <a:avLst/>
            </a:prstGeom>
          </p:spPr>
        </p:pic>
        <p:pic>
          <p:nvPicPr>
            <p:cNvPr id="43" name="Picture 42" descr="DB+CloudHybrid.png"/>
            <p:cNvPicPr>
              <a:picLocks noChangeAspect="1"/>
            </p:cNvPicPr>
            <p:nvPr/>
          </p:nvPicPr>
          <p:blipFill rotWithShape="1">
            <a:blip r:embed="rId9" cstate="email">
              <a:extLst>
                <a:ext uri="{28A0092B-C50C-407E-A947-70E740481C1C}">
                  <a14:useLocalDpi xmlns:a14="http://schemas.microsoft.com/office/drawing/2010/main" val="0"/>
                </a:ext>
              </a:extLst>
            </a:blip>
            <a:srcRect/>
            <a:stretch/>
          </p:blipFill>
          <p:spPr>
            <a:xfrm>
              <a:off x="6074833" y="3361552"/>
              <a:ext cx="783167" cy="744782"/>
            </a:xfrm>
            <a:prstGeom prst="rect">
              <a:avLst/>
            </a:prstGeom>
          </p:spPr>
        </p:pic>
      </p:grpSp>
      <p:sp>
        <p:nvSpPr>
          <p:cNvPr id="44" name="Left-Right Arrow 43"/>
          <p:cNvSpPr/>
          <p:nvPr/>
        </p:nvSpPr>
        <p:spPr bwMode="auto">
          <a:xfrm>
            <a:off x="5187348" y="2993099"/>
            <a:ext cx="807064" cy="261829"/>
          </a:xfrm>
          <a:prstGeom prst="leftRightArrow">
            <a:avLst/>
          </a:prstGeom>
          <a:solidFill>
            <a:schemeClr val="accent1"/>
          </a:solidFill>
          <a:ln w="9525" cap="flat" cmpd="sng" algn="ctr">
            <a:noFill/>
            <a:prstDash val="solid"/>
            <a:round/>
            <a:headEnd type="none" w="med" len="med"/>
            <a:tailEnd type="none" w="med" len="med"/>
          </a:ln>
          <a:effectLst/>
        </p:spPr>
        <p:txBody>
          <a:bodyPr vert="horz" wrap="square" lIns="34517" tIns="17260" rIns="34517" bIns="17260" numCol="1" rtlCol="0" anchor="t" anchorCtr="0" compatLnSpc="1">
            <a:prstTxWarp prst="textNoShape">
              <a:avLst/>
            </a:prstTxWarp>
            <a:spAutoFit/>
          </a:bodyPr>
          <a:lstStyle/>
          <a:p>
            <a:pPr marL="44634" indent="-44634" algn="ctr" defTabSz="342781">
              <a:lnSpc>
                <a:spcPct val="90000"/>
              </a:lnSpc>
              <a:spcBef>
                <a:spcPct val="50000"/>
              </a:spcBef>
              <a:buClr>
                <a:schemeClr val="accent1"/>
              </a:buClr>
            </a:pPr>
            <a:endParaRPr lang="en-US" sz="700" b="1" dirty="0">
              <a:latin typeface="Arial" pitchFamily="-106" charset="0"/>
            </a:endParaRPr>
          </a:p>
        </p:txBody>
      </p:sp>
      <p:pic>
        <p:nvPicPr>
          <p:cNvPr id="46" name="Picture 45"/>
          <p:cNvPicPr>
            <a:picLocks noChangeAspect="1"/>
          </p:cNvPicPr>
          <p:nvPr/>
        </p:nvPicPr>
        <p:blipFill>
          <a:blip r:embed="rId6" cstate="email">
            <a:duotone>
              <a:prstClr val="black"/>
              <a:schemeClr val="accent1">
                <a:tint val="45000"/>
                <a:satMod val="400000"/>
              </a:schemeClr>
            </a:duotone>
            <a:extLst>
              <a:ext uri="{BEBA8EAE-BF5A-486C-A8C5-ECC9F3942E4B}">
                <a14:imgProps xmlns:a14="http://schemas.microsoft.com/office/drawing/2010/main">
                  <a14:imgLayer r:embed="rId7">
                    <a14:imgEffect>
                      <a14:saturation sat="400000"/>
                    </a14:imgEffect>
                  </a14:imgLayer>
                </a14:imgProps>
              </a:ext>
            </a:extLst>
          </a:blip>
          <a:stretch>
            <a:fillRect/>
          </a:stretch>
        </p:blipFill>
        <p:spPr>
          <a:xfrm>
            <a:off x="5499418" y="3033951"/>
            <a:ext cx="180124" cy="180124"/>
          </a:xfrm>
          <a:prstGeom prst="rect">
            <a:avLst/>
          </a:prstGeom>
        </p:spPr>
      </p:pic>
      <p:sp>
        <p:nvSpPr>
          <p:cNvPr id="47" name="Content Placeholder 2"/>
          <p:cNvSpPr txBox="1">
            <a:spLocks/>
          </p:cNvSpPr>
          <p:nvPr/>
        </p:nvSpPr>
        <p:spPr bwMode="auto">
          <a:xfrm>
            <a:off x="8053071" y="1547496"/>
            <a:ext cx="3775513" cy="563149"/>
          </a:xfrm>
          <a:prstGeom prst="rect">
            <a:avLst/>
          </a:prstGeom>
          <a:solidFill>
            <a:schemeClr val="bg1">
              <a:lumMod val="50000"/>
            </a:schemeClr>
          </a:solidFill>
          <a:ln>
            <a:noFill/>
          </a:ln>
          <a:effectLst>
            <a:outerShdw blurRad="50800" dist="38100" dir="5400000" algn="t" rotWithShape="0">
              <a:prstClr val="black">
                <a:alpha val="40000"/>
              </a:prstClr>
            </a:outerShdw>
          </a:effectLst>
          <a:extLst/>
        </p:spPr>
        <p:txBody>
          <a:bodyPr vert="horz" wrap="square" lIns="0" tIns="0" rIns="0" bIns="0" numCol="1" anchor="t" anchorCtr="0" compatLnSpc="1">
            <a:prstTxWarp prst="textNoShape">
              <a:avLst/>
            </a:prstTxWarp>
            <a:noAutofit/>
          </a:bodyPr>
          <a:lstStyle>
            <a:lvl1pPr marL="301553" indent="-301553" algn="l" rtl="0" eaLnBrk="0" fontAlgn="base" hangingPunct="0">
              <a:spcBef>
                <a:spcPct val="20000"/>
              </a:spcBef>
              <a:spcAft>
                <a:spcPct val="0"/>
              </a:spcAft>
              <a:buClr>
                <a:schemeClr val="accent1"/>
              </a:buClr>
              <a:buChar char="•"/>
              <a:defRPr sz="3200">
                <a:solidFill>
                  <a:schemeClr val="tx1"/>
                </a:solidFill>
                <a:latin typeface="+mn-lt"/>
                <a:ea typeface="ＭＳ Ｐゴシック" pitchFamily="-106" charset="-128"/>
                <a:cs typeface="ＭＳ Ｐゴシック" charset="-128"/>
              </a:defRPr>
            </a:lvl1pPr>
            <a:lvl2pPr marL="758634" indent="-303139" algn="l" rtl="0" eaLnBrk="0" fontAlgn="base" hangingPunct="0">
              <a:spcBef>
                <a:spcPct val="20000"/>
              </a:spcBef>
              <a:spcAft>
                <a:spcPct val="0"/>
              </a:spcAft>
              <a:buClr>
                <a:schemeClr val="accent1"/>
              </a:buClr>
              <a:buChar char="•"/>
              <a:defRPr sz="2700">
                <a:solidFill>
                  <a:schemeClr val="tx1"/>
                </a:solidFill>
                <a:latin typeface="+mn-lt"/>
                <a:ea typeface="ＭＳ Ｐゴシック" pitchFamily="-106" charset="-128"/>
              </a:defRPr>
            </a:lvl2pPr>
            <a:lvl3pPr marL="1217310" indent="-306316" algn="l" rtl="0" eaLnBrk="0" fontAlgn="base" hangingPunct="0">
              <a:spcBef>
                <a:spcPct val="20000"/>
              </a:spcBef>
              <a:spcAft>
                <a:spcPct val="0"/>
              </a:spcAft>
              <a:buClr>
                <a:schemeClr val="accent1"/>
              </a:buClr>
              <a:buChar char="•"/>
              <a:defRPr sz="2700">
                <a:solidFill>
                  <a:schemeClr val="tx1"/>
                </a:solidFill>
                <a:latin typeface="+mn-lt"/>
                <a:ea typeface="ＭＳ Ｐゴシック" pitchFamily="-106" charset="-128"/>
              </a:defRPr>
            </a:lvl3pPr>
            <a:lvl4pPr marL="1675981" indent="-306316" algn="l" rtl="0" eaLnBrk="0" fontAlgn="base" hangingPunct="0">
              <a:spcBef>
                <a:spcPct val="20000"/>
              </a:spcBef>
              <a:spcAft>
                <a:spcPct val="0"/>
              </a:spcAft>
              <a:buClr>
                <a:schemeClr val="accent1"/>
              </a:buClr>
              <a:buChar char="•"/>
              <a:defRPr sz="2700">
                <a:solidFill>
                  <a:schemeClr val="tx1"/>
                </a:solidFill>
                <a:latin typeface="+mn-lt"/>
                <a:ea typeface="ＭＳ Ｐゴシック" pitchFamily="-106" charset="-128"/>
              </a:defRPr>
            </a:lvl4pPr>
            <a:lvl5pPr marL="2133071" indent="-303139" algn="l" rtl="0" eaLnBrk="0" fontAlgn="base" hangingPunct="0">
              <a:spcBef>
                <a:spcPct val="20000"/>
              </a:spcBef>
              <a:spcAft>
                <a:spcPct val="0"/>
              </a:spcAft>
              <a:buClr>
                <a:schemeClr val="accent1"/>
              </a:buClr>
              <a:buChar char="•"/>
              <a:defRPr sz="2700">
                <a:solidFill>
                  <a:schemeClr val="tx1"/>
                </a:solidFill>
                <a:latin typeface="+mn-lt"/>
                <a:ea typeface="ＭＳ Ｐゴシック" pitchFamily="-106" charset="-128"/>
              </a:defRPr>
            </a:lvl5pPr>
            <a:lvl6pPr marL="2743121" indent="-304559" algn="l" rtl="0" fontAlgn="base">
              <a:spcBef>
                <a:spcPct val="20000"/>
              </a:spcBef>
              <a:spcAft>
                <a:spcPct val="0"/>
              </a:spcAft>
              <a:buClr>
                <a:schemeClr val="accent1"/>
              </a:buClr>
              <a:buChar char="•"/>
              <a:defRPr sz="2700">
                <a:solidFill>
                  <a:schemeClr val="tx1"/>
                </a:solidFill>
                <a:latin typeface="+mn-lt"/>
                <a:ea typeface="ＭＳ Ｐゴシック" pitchFamily="-106" charset="-128"/>
              </a:defRPr>
            </a:lvl6pPr>
            <a:lvl7pPr marL="3352232" indent="-304559" algn="l" rtl="0" fontAlgn="base">
              <a:spcBef>
                <a:spcPct val="20000"/>
              </a:spcBef>
              <a:spcAft>
                <a:spcPct val="0"/>
              </a:spcAft>
              <a:buClr>
                <a:schemeClr val="accent1"/>
              </a:buClr>
              <a:buChar char="•"/>
              <a:defRPr sz="2700">
                <a:solidFill>
                  <a:schemeClr val="tx1"/>
                </a:solidFill>
                <a:latin typeface="+mn-lt"/>
                <a:ea typeface="ＭＳ Ｐゴシック" pitchFamily="-106" charset="-128"/>
              </a:defRPr>
            </a:lvl7pPr>
            <a:lvl8pPr marL="3961345" indent="-304559" algn="l" rtl="0" fontAlgn="base">
              <a:spcBef>
                <a:spcPct val="20000"/>
              </a:spcBef>
              <a:spcAft>
                <a:spcPct val="0"/>
              </a:spcAft>
              <a:buClr>
                <a:schemeClr val="accent1"/>
              </a:buClr>
              <a:buChar char="•"/>
              <a:defRPr sz="2700">
                <a:solidFill>
                  <a:schemeClr val="tx1"/>
                </a:solidFill>
                <a:latin typeface="+mn-lt"/>
                <a:ea typeface="ＭＳ Ｐゴシック" pitchFamily="-106" charset="-128"/>
              </a:defRPr>
            </a:lvl8pPr>
            <a:lvl9pPr marL="4570459" indent="-304559" algn="l" rtl="0" fontAlgn="base">
              <a:spcBef>
                <a:spcPct val="20000"/>
              </a:spcBef>
              <a:spcAft>
                <a:spcPct val="0"/>
              </a:spcAft>
              <a:buClr>
                <a:schemeClr val="accent1"/>
              </a:buClr>
              <a:buChar char="•"/>
              <a:defRPr sz="2700">
                <a:solidFill>
                  <a:schemeClr val="tx1"/>
                </a:solidFill>
                <a:latin typeface="+mn-lt"/>
                <a:ea typeface="ＭＳ Ｐゴシック" pitchFamily="-106" charset="-128"/>
              </a:defRPr>
            </a:lvl9pPr>
          </a:lstStyle>
          <a:p>
            <a:pPr marL="0" indent="0" algn="ctr">
              <a:spcAft>
                <a:spcPts val="1800"/>
              </a:spcAft>
              <a:buNone/>
            </a:pPr>
            <a:r>
              <a:rPr lang="en-US" sz="1900" dirty="0">
                <a:solidFill>
                  <a:schemeClr val="bg1"/>
                </a:solidFill>
              </a:rPr>
              <a:t>Extend IDM services to avoid redundancy and overlaps</a:t>
            </a:r>
          </a:p>
        </p:txBody>
      </p:sp>
      <p:pic>
        <p:nvPicPr>
          <p:cNvPr id="49" name="Picture 48" descr="images.jpg"/>
          <p:cNvPicPr>
            <a:picLocks noChangeAspect="1"/>
          </p:cNvPicPr>
          <p:nvPr/>
        </p:nvPicPr>
        <p:blipFill>
          <a:blip r:embed="rId10" cstate="email"/>
          <a:stretch>
            <a:fillRect/>
          </a:stretch>
        </p:blipFill>
        <p:spPr>
          <a:xfrm>
            <a:off x="9015657" y="2290576"/>
            <a:ext cx="1847851" cy="1666875"/>
          </a:xfrm>
          <a:prstGeom prst="rect">
            <a:avLst/>
          </a:prstGeom>
        </p:spPr>
      </p:pic>
      <p:sp>
        <p:nvSpPr>
          <p:cNvPr id="52" name="Content Placeholder 5"/>
          <p:cNvSpPr txBox="1">
            <a:spLocks/>
          </p:cNvSpPr>
          <p:nvPr/>
        </p:nvSpPr>
        <p:spPr bwMode="auto">
          <a:xfrm>
            <a:off x="4192948" y="4230147"/>
            <a:ext cx="3298092" cy="170238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marL="228591" indent="-228591">
              <a:lnSpc>
                <a:spcPct val="90000"/>
              </a:lnSpc>
              <a:spcBef>
                <a:spcPts val="1200"/>
              </a:spcBef>
              <a:buClr>
                <a:schemeClr val="tx1">
                  <a:lumMod val="60000"/>
                  <a:lumOff val="40000"/>
                </a:schemeClr>
              </a:buClr>
              <a:buSzPts val="2000"/>
              <a:buFont typeface="Wingdings" charset="2"/>
              <a:buChar char="§"/>
            </a:pPr>
            <a:r>
              <a:rPr lang="en-US" sz="1600" dirty="0"/>
              <a:t>Secure communication with enterprise application servers</a:t>
            </a:r>
          </a:p>
          <a:p>
            <a:pPr marL="228591" indent="-228591">
              <a:lnSpc>
                <a:spcPct val="90000"/>
              </a:lnSpc>
              <a:spcBef>
                <a:spcPts val="1200"/>
              </a:spcBef>
              <a:buClr>
                <a:schemeClr val="tx1">
                  <a:lumMod val="60000"/>
                  <a:lumOff val="40000"/>
                </a:schemeClr>
              </a:buClr>
              <a:buSzPts val="2000"/>
              <a:buFont typeface="Wingdings" charset="2"/>
              <a:buChar char="§"/>
            </a:pPr>
            <a:r>
              <a:rPr lang="en-US" sz="1600" dirty="0"/>
              <a:t>Corporate app store</a:t>
            </a:r>
          </a:p>
          <a:p>
            <a:pPr marL="301529" indent="-301529" eaLnBrk="0" hangingPunct="0">
              <a:spcBef>
                <a:spcPct val="20000"/>
              </a:spcBef>
              <a:buClr>
                <a:schemeClr val="accent1"/>
              </a:buClr>
              <a:buSzPts val="2000"/>
              <a:buFont typeface="Arial"/>
              <a:buChar char="•"/>
            </a:pPr>
            <a:endParaRPr lang="en-US" sz="1600" dirty="0">
              <a:ea typeface="ＭＳ Ｐゴシック" pitchFamily="-106" charset="-128"/>
              <a:cs typeface="ＭＳ Ｐゴシック" charset="-128"/>
            </a:endParaRPr>
          </a:p>
          <a:p>
            <a:pPr marL="1217208" lvl="2" indent="-306292" defTabSz="914323" eaLnBrk="0" hangingPunct="0">
              <a:spcBef>
                <a:spcPct val="20000"/>
              </a:spcBef>
              <a:buClr>
                <a:schemeClr val="accent1"/>
              </a:buClr>
              <a:buFontTx/>
              <a:buChar char="•"/>
              <a:defRPr/>
            </a:pPr>
            <a:endParaRPr lang="en-US" kern="0" dirty="0">
              <a:ea typeface="ＭＳ Ｐゴシック" pitchFamily="-106" charset="-128"/>
            </a:endParaRPr>
          </a:p>
        </p:txBody>
      </p:sp>
      <p:sp>
        <p:nvSpPr>
          <p:cNvPr id="53" name="Content Placeholder 5"/>
          <p:cNvSpPr txBox="1">
            <a:spLocks/>
          </p:cNvSpPr>
          <p:nvPr/>
        </p:nvSpPr>
        <p:spPr bwMode="auto">
          <a:xfrm>
            <a:off x="8538311" y="4230147"/>
            <a:ext cx="3298092" cy="170238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marL="228591" indent="-228591">
              <a:lnSpc>
                <a:spcPct val="90000"/>
              </a:lnSpc>
              <a:spcBef>
                <a:spcPts val="1200"/>
              </a:spcBef>
              <a:buClr>
                <a:schemeClr val="tx1">
                  <a:lumMod val="60000"/>
                  <a:lumOff val="40000"/>
                </a:schemeClr>
              </a:buClr>
              <a:buSzPts val="2000"/>
              <a:buFont typeface="Wingdings" charset="2"/>
              <a:buChar char="§"/>
            </a:pPr>
            <a:r>
              <a:rPr lang="en-US" sz="1600" dirty="0"/>
              <a:t>Common users, roles, policies, access request, cert etc.</a:t>
            </a:r>
          </a:p>
          <a:p>
            <a:pPr marL="228591" indent="-228591">
              <a:lnSpc>
                <a:spcPct val="90000"/>
              </a:lnSpc>
              <a:spcBef>
                <a:spcPts val="1200"/>
              </a:spcBef>
              <a:buClr>
                <a:schemeClr val="tx1">
                  <a:lumMod val="60000"/>
                  <a:lumOff val="40000"/>
                </a:schemeClr>
              </a:buClr>
              <a:buSzPts val="2000"/>
              <a:buFont typeface="Wingdings" charset="2"/>
              <a:buChar char="§"/>
            </a:pPr>
            <a:r>
              <a:rPr lang="en-US" sz="1600" dirty="0"/>
              <a:t>SSO for native and browser apps </a:t>
            </a:r>
          </a:p>
          <a:p>
            <a:pPr marL="228591" indent="-228591">
              <a:lnSpc>
                <a:spcPct val="90000"/>
              </a:lnSpc>
              <a:spcBef>
                <a:spcPts val="1200"/>
              </a:spcBef>
              <a:buClr>
                <a:schemeClr val="tx1">
                  <a:lumMod val="60000"/>
                  <a:lumOff val="40000"/>
                </a:schemeClr>
              </a:buClr>
              <a:buSzPts val="2000"/>
              <a:buFont typeface="Wingdings" charset="2"/>
              <a:buChar char="§"/>
            </a:pPr>
            <a:r>
              <a:rPr lang="en-US" sz="1600" dirty="0"/>
              <a:t>Risk/policy based step up and strong authentication </a:t>
            </a:r>
          </a:p>
          <a:p>
            <a:pPr marL="1217208" lvl="2" indent="-306292" defTabSz="914323" eaLnBrk="0" hangingPunct="0">
              <a:spcBef>
                <a:spcPct val="20000"/>
              </a:spcBef>
              <a:buClr>
                <a:schemeClr val="accent1"/>
              </a:buClr>
              <a:buFontTx/>
              <a:buChar char="•"/>
              <a:defRPr/>
            </a:pPr>
            <a:endParaRPr lang="en-US" kern="0" dirty="0">
              <a:ea typeface="ＭＳ Ｐゴシック" pitchFamily="-106" charset="-128"/>
            </a:endParaRPr>
          </a:p>
        </p:txBody>
      </p:sp>
      <p:sp>
        <p:nvSpPr>
          <p:cNvPr id="54" name="Freeform 7"/>
          <p:cNvSpPr>
            <a:spLocks noEditPoints="1"/>
          </p:cNvSpPr>
          <p:nvPr/>
        </p:nvSpPr>
        <p:spPr bwMode="auto">
          <a:xfrm>
            <a:off x="4206381" y="2509643"/>
            <a:ext cx="963488" cy="1228741"/>
          </a:xfrm>
          <a:custGeom>
            <a:avLst/>
            <a:gdLst>
              <a:gd name="T0" fmla="*/ 478 w 526"/>
              <a:gd name="T1" fmla="*/ 0 h 1040"/>
              <a:gd name="T2" fmla="*/ 48 w 526"/>
              <a:gd name="T3" fmla="*/ 0 h 1040"/>
              <a:gd name="T4" fmla="*/ 0 w 526"/>
              <a:gd name="T5" fmla="*/ 48 h 1040"/>
              <a:gd name="T6" fmla="*/ 0 w 526"/>
              <a:gd name="T7" fmla="*/ 992 h 1040"/>
              <a:gd name="T8" fmla="*/ 48 w 526"/>
              <a:gd name="T9" fmla="*/ 1040 h 1040"/>
              <a:gd name="T10" fmla="*/ 478 w 526"/>
              <a:gd name="T11" fmla="*/ 1040 h 1040"/>
              <a:gd name="T12" fmla="*/ 526 w 526"/>
              <a:gd name="T13" fmla="*/ 992 h 1040"/>
              <a:gd name="T14" fmla="*/ 526 w 526"/>
              <a:gd name="T15" fmla="*/ 48 h 1040"/>
              <a:gd name="T16" fmla="*/ 478 w 526"/>
              <a:gd name="T17" fmla="*/ 0 h 1040"/>
              <a:gd name="T18" fmla="*/ 195 w 526"/>
              <a:gd name="T19" fmla="*/ 75 h 1040"/>
              <a:gd name="T20" fmla="*/ 331 w 526"/>
              <a:gd name="T21" fmla="*/ 75 h 1040"/>
              <a:gd name="T22" fmla="*/ 340 w 526"/>
              <a:gd name="T23" fmla="*/ 82 h 1040"/>
              <a:gd name="T24" fmla="*/ 331 w 526"/>
              <a:gd name="T25" fmla="*/ 89 h 1040"/>
              <a:gd name="T26" fmla="*/ 195 w 526"/>
              <a:gd name="T27" fmla="*/ 89 h 1040"/>
              <a:gd name="T28" fmla="*/ 186 w 526"/>
              <a:gd name="T29" fmla="*/ 82 h 1040"/>
              <a:gd name="T30" fmla="*/ 195 w 526"/>
              <a:gd name="T31" fmla="*/ 75 h 1040"/>
              <a:gd name="T32" fmla="*/ 263 w 526"/>
              <a:gd name="T33" fmla="*/ 999 h 1040"/>
              <a:gd name="T34" fmla="*/ 207 w 526"/>
              <a:gd name="T35" fmla="*/ 943 h 1040"/>
              <a:gd name="T36" fmla="*/ 263 w 526"/>
              <a:gd name="T37" fmla="*/ 887 h 1040"/>
              <a:gd name="T38" fmla="*/ 319 w 526"/>
              <a:gd name="T39" fmla="*/ 943 h 1040"/>
              <a:gd name="T40" fmla="*/ 263 w 526"/>
              <a:gd name="T41" fmla="*/ 999 h 1040"/>
              <a:gd name="T42" fmla="*/ 473 w 526"/>
              <a:gd name="T43" fmla="*/ 817 h 1040"/>
              <a:gd name="T44" fmla="*/ 53 w 526"/>
              <a:gd name="T45" fmla="*/ 817 h 1040"/>
              <a:gd name="T46" fmla="*/ 53 w 526"/>
              <a:gd name="T47" fmla="*/ 131 h 1040"/>
              <a:gd name="T48" fmla="*/ 473 w 526"/>
              <a:gd name="T49" fmla="*/ 131 h 1040"/>
              <a:gd name="T50" fmla="*/ 473 w 526"/>
              <a:gd name="T51" fmla="*/ 817 h 1040"/>
              <a:gd name="T52" fmla="*/ 263 w 526"/>
              <a:gd name="T53" fmla="*/ 899 h 1040"/>
              <a:gd name="T54" fmla="*/ 219 w 526"/>
              <a:gd name="T55" fmla="*/ 943 h 1040"/>
              <a:gd name="T56" fmla="*/ 263 w 526"/>
              <a:gd name="T57" fmla="*/ 987 h 1040"/>
              <a:gd name="T58" fmla="*/ 307 w 526"/>
              <a:gd name="T59" fmla="*/ 943 h 1040"/>
              <a:gd name="T60" fmla="*/ 263 w 526"/>
              <a:gd name="T61" fmla="*/ 899 h 1040"/>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526"/>
              <a:gd name="T94" fmla="*/ 0 h 1040"/>
              <a:gd name="T95" fmla="*/ 526 w 526"/>
              <a:gd name="T96" fmla="*/ 1040 h 1040"/>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526" h="1040">
                <a:moveTo>
                  <a:pt x="478" y="0"/>
                </a:moveTo>
                <a:cubicBezTo>
                  <a:pt x="48" y="0"/>
                  <a:pt x="48" y="0"/>
                  <a:pt x="48" y="0"/>
                </a:cubicBezTo>
                <a:cubicBezTo>
                  <a:pt x="22" y="0"/>
                  <a:pt x="0" y="21"/>
                  <a:pt x="0" y="48"/>
                </a:cubicBezTo>
                <a:cubicBezTo>
                  <a:pt x="0" y="992"/>
                  <a:pt x="0" y="992"/>
                  <a:pt x="0" y="992"/>
                </a:cubicBezTo>
                <a:cubicBezTo>
                  <a:pt x="0" y="1019"/>
                  <a:pt x="22" y="1040"/>
                  <a:pt x="48" y="1040"/>
                </a:cubicBezTo>
                <a:cubicBezTo>
                  <a:pt x="478" y="1040"/>
                  <a:pt x="478" y="1040"/>
                  <a:pt x="478" y="1040"/>
                </a:cubicBezTo>
                <a:cubicBezTo>
                  <a:pt x="504" y="1040"/>
                  <a:pt x="526" y="1019"/>
                  <a:pt x="526" y="992"/>
                </a:cubicBezTo>
                <a:cubicBezTo>
                  <a:pt x="526" y="48"/>
                  <a:pt x="526" y="48"/>
                  <a:pt x="526" y="48"/>
                </a:cubicBezTo>
                <a:cubicBezTo>
                  <a:pt x="526" y="21"/>
                  <a:pt x="504" y="0"/>
                  <a:pt x="478" y="0"/>
                </a:cubicBezTo>
                <a:close/>
                <a:moveTo>
                  <a:pt x="195" y="75"/>
                </a:moveTo>
                <a:cubicBezTo>
                  <a:pt x="331" y="75"/>
                  <a:pt x="331" y="75"/>
                  <a:pt x="331" y="75"/>
                </a:cubicBezTo>
                <a:cubicBezTo>
                  <a:pt x="335" y="75"/>
                  <a:pt x="340" y="79"/>
                  <a:pt x="340" y="82"/>
                </a:cubicBezTo>
                <a:cubicBezTo>
                  <a:pt x="340" y="87"/>
                  <a:pt x="335" y="89"/>
                  <a:pt x="331" y="89"/>
                </a:cubicBezTo>
                <a:cubicBezTo>
                  <a:pt x="195" y="89"/>
                  <a:pt x="195" y="89"/>
                  <a:pt x="195" y="89"/>
                </a:cubicBezTo>
                <a:cubicBezTo>
                  <a:pt x="189" y="89"/>
                  <a:pt x="186" y="87"/>
                  <a:pt x="186" y="82"/>
                </a:cubicBezTo>
                <a:cubicBezTo>
                  <a:pt x="186" y="79"/>
                  <a:pt x="189" y="75"/>
                  <a:pt x="195" y="75"/>
                </a:cubicBezTo>
                <a:close/>
                <a:moveTo>
                  <a:pt x="263" y="999"/>
                </a:moveTo>
                <a:cubicBezTo>
                  <a:pt x="232" y="999"/>
                  <a:pt x="207" y="974"/>
                  <a:pt x="207" y="943"/>
                </a:cubicBezTo>
                <a:cubicBezTo>
                  <a:pt x="207" y="912"/>
                  <a:pt x="232" y="887"/>
                  <a:pt x="263" y="887"/>
                </a:cubicBezTo>
                <a:cubicBezTo>
                  <a:pt x="294" y="887"/>
                  <a:pt x="319" y="912"/>
                  <a:pt x="319" y="943"/>
                </a:cubicBezTo>
                <a:cubicBezTo>
                  <a:pt x="319" y="974"/>
                  <a:pt x="294" y="999"/>
                  <a:pt x="263" y="999"/>
                </a:cubicBezTo>
                <a:close/>
                <a:moveTo>
                  <a:pt x="473" y="817"/>
                </a:moveTo>
                <a:cubicBezTo>
                  <a:pt x="53" y="817"/>
                  <a:pt x="53" y="817"/>
                  <a:pt x="53" y="817"/>
                </a:cubicBezTo>
                <a:cubicBezTo>
                  <a:pt x="53" y="131"/>
                  <a:pt x="53" y="131"/>
                  <a:pt x="53" y="131"/>
                </a:cubicBezTo>
                <a:cubicBezTo>
                  <a:pt x="473" y="131"/>
                  <a:pt x="473" y="131"/>
                  <a:pt x="473" y="131"/>
                </a:cubicBezTo>
                <a:lnTo>
                  <a:pt x="473" y="817"/>
                </a:lnTo>
                <a:close/>
                <a:moveTo>
                  <a:pt x="263" y="899"/>
                </a:moveTo>
                <a:cubicBezTo>
                  <a:pt x="239" y="899"/>
                  <a:pt x="219" y="918"/>
                  <a:pt x="219" y="943"/>
                </a:cubicBezTo>
                <a:cubicBezTo>
                  <a:pt x="219" y="967"/>
                  <a:pt x="239" y="987"/>
                  <a:pt x="263" y="987"/>
                </a:cubicBezTo>
                <a:cubicBezTo>
                  <a:pt x="287" y="987"/>
                  <a:pt x="307" y="967"/>
                  <a:pt x="307" y="943"/>
                </a:cubicBezTo>
                <a:cubicBezTo>
                  <a:pt x="307" y="918"/>
                  <a:pt x="287" y="899"/>
                  <a:pt x="263" y="899"/>
                </a:cubicBezTo>
                <a:close/>
              </a:path>
            </a:pathLst>
          </a:custGeom>
          <a:solidFill>
            <a:srgbClr val="FD0000"/>
          </a:solidFill>
          <a:ln w="9525">
            <a:noFill/>
            <a:round/>
            <a:headEnd/>
            <a:tailEnd/>
          </a:ln>
          <a:effectLst>
            <a:outerShdw blurRad="63500" sx="102000" sy="102000" algn="ctr" rotWithShape="0">
              <a:srgbClr val="000000">
                <a:alpha val="78000"/>
              </a:srgbClr>
            </a:outerShdw>
          </a:effectLst>
        </p:spPr>
        <p:txBody>
          <a:bodyPr lIns="91432" tIns="45717" rIns="91432" bIns="45717"/>
          <a:lstStyle/>
          <a:p>
            <a:pPr>
              <a:buClr>
                <a:srgbClr val="FD0000"/>
              </a:buClr>
              <a:defRPr/>
            </a:pPr>
            <a:endParaRPr lang="en-US" sz="500" dirty="0">
              <a:solidFill>
                <a:srgbClr val="000000"/>
              </a:solidFill>
              <a:latin typeface="Arial" pitchFamily="-84" charset="0"/>
              <a:ea typeface="Arial" pitchFamily="-84" charset="0"/>
              <a:cs typeface="Arial" pitchFamily="-84" charset="0"/>
            </a:endParaRPr>
          </a:p>
        </p:txBody>
      </p:sp>
      <p:grpSp>
        <p:nvGrpSpPr>
          <p:cNvPr id="4" name="Group 54"/>
          <p:cNvGrpSpPr/>
          <p:nvPr/>
        </p:nvGrpSpPr>
        <p:grpSpPr>
          <a:xfrm>
            <a:off x="4505354" y="2893079"/>
            <a:ext cx="398792" cy="461868"/>
            <a:chOff x="1453455" y="2955204"/>
            <a:chExt cx="398792" cy="461868"/>
          </a:xfrm>
        </p:grpSpPr>
        <p:pic>
          <p:nvPicPr>
            <p:cNvPr id="56" name="Picture 6" descr="http://files.softicons.com/download/application-icons/cerulean-applications-icons-by-iconleak/png/256x256/9.png"/>
            <p:cNvPicPr>
              <a:picLocks noChangeAspect="1" noChangeArrowheads="1"/>
            </p:cNvPicPr>
            <p:nvPr/>
          </p:nvPicPr>
          <p:blipFill>
            <a:blip r:embed="rId5" cstate="email"/>
            <a:srcRect/>
            <a:stretch>
              <a:fillRect/>
            </a:stretch>
          </p:blipFill>
          <p:spPr bwMode="auto">
            <a:xfrm>
              <a:off x="1453455" y="2955204"/>
              <a:ext cx="398792" cy="398792"/>
            </a:xfrm>
            <a:prstGeom prst="rect">
              <a:avLst/>
            </a:prstGeom>
            <a:noFill/>
          </p:spPr>
        </p:pic>
        <p:pic>
          <p:nvPicPr>
            <p:cNvPr id="57" name="Picture 56"/>
            <p:cNvPicPr>
              <a:picLocks noChangeAspect="1"/>
            </p:cNvPicPr>
            <p:nvPr/>
          </p:nvPicPr>
          <p:blipFill>
            <a:blip r:embed="rId6" cstate="email">
              <a:duotone>
                <a:prstClr val="black"/>
                <a:schemeClr val="accent1">
                  <a:tint val="45000"/>
                  <a:satMod val="400000"/>
                </a:schemeClr>
              </a:duotone>
              <a:extLst>
                <a:ext uri="{BEBA8EAE-BF5A-486C-A8C5-ECC9F3942E4B}">
                  <a14:imgProps xmlns:a14="http://schemas.microsoft.com/office/drawing/2010/main">
                    <a14:imgLayer r:embed="rId7">
                      <a14:imgEffect>
                        <a14:saturation sat="400000"/>
                      </a14:imgEffect>
                    </a14:imgLayer>
                  </a14:imgProps>
                </a:ext>
              </a:extLst>
            </a:blip>
            <a:stretch>
              <a:fillRect/>
            </a:stretch>
          </p:blipFill>
          <p:spPr>
            <a:xfrm>
              <a:off x="1470597" y="3236948"/>
              <a:ext cx="180124" cy="180124"/>
            </a:xfrm>
            <a:prstGeom prst="rect">
              <a:avLst/>
            </a:prstGeom>
          </p:spPr>
        </p:pic>
      </p:grpSp>
      <p:sp>
        <p:nvSpPr>
          <p:cNvPr id="58" name="Oval 57"/>
          <p:cNvSpPr/>
          <p:nvPr/>
        </p:nvSpPr>
        <p:spPr bwMode="auto">
          <a:xfrm>
            <a:off x="4450855" y="2854382"/>
            <a:ext cx="453293" cy="539263"/>
          </a:xfrm>
          <a:prstGeom prst="ellipse">
            <a:avLst/>
          </a:prstGeom>
          <a:noFill/>
          <a:ln w="9525" cap="flat" cmpd="sng" algn="ctr">
            <a:solidFill>
              <a:schemeClr val="accent1"/>
            </a:solidFill>
            <a:prstDash val="solid"/>
            <a:round/>
            <a:headEnd type="none" w="med" len="med"/>
            <a:tailEnd type="none" w="med" len="med"/>
          </a:ln>
          <a:effectLst/>
        </p:spPr>
        <p:txBody>
          <a:bodyPr vert="horz" wrap="square" lIns="92067" tIns="46035" rIns="92067" bIns="46035" numCol="1" rtlCol="0" anchor="t" anchorCtr="0" compatLnSpc="1">
            <a:prstTxWarp prst="textNoShape">
              <a:avLst/>
            </a:prstTxWarp>
            <a:spAutoFit/>
          </a:bodyPr>
          <a:lstStyle/>
          <a:p>
            <a:pPr marL="119052" indent="-119052" algn="ctr" defTabSz="914323">
              <a:lnSpc>
                <a:spcPct val="90000"/>
              </a:lnSpc>
              <a:spcBef>
                <a:spcPct val="50000"/>
              </a:spcBef>
              <a:buClr>
                <a:schemeClr val="accent1"/>
              </a:buClr>
            </a:pPr>
            <a:endParaRPr lang="en-US" sz="2000" b="1" dirty="0">
              <a:latin typeface="Arial" pitchFamily="-106" charset="0"/>
            </a:endParaRPr>
          </a:p>
        </p:txBody>
      </p:sp>
      <p:pic>
        <p:nvPicPr>
          <p:cNvPr id="29" name="Picture 28" descr="ic-Security-gray-2.png"/>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879175" y="48492"/>
            <a:ext cx="1371600" cy="1371600"/>
          </a:xfrm>
          <a:prstGeom prst="rect">
            <a:avLst/>
          </a:prstGeom>
        </p:spPr>
      </p:pic>
    </p:spTree>
    <p:extLst>
      <p:ext uri="{BB962C8B-B14F-4D97-AF65-F5344CB8AC3E}">
        <p14:creationId xmlns:p14="http://schemas.microsoft.com/office/powerpoint/2010/main" val="2102541479"/>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Secure Container/Workspace for App Security and Control</a:t>
            </a:r>
          </a:p>
        </p:txBody>
      </p:sp>
      <p:pic>
        <p:nvPicPr>
          <p:cNvPr id="21" name="Picture 20" descr="http://aux.iconpedia.net/uploads/17209831951787883743.png"/>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405885" y="2491512"/>
            <a:ext cx="994932" cy="865325"/>
          </a:xfrm>
          <a:prstGeom prst="rect">
            <a:avLst/>
          </a:prstGeom>
          <a:noFill/>
          <a:extLst>
            <a:ext uri="{909E8E84-426E-40dd-AFC4-6F175D3DCCD1}">
              <a14:hiddenFill xmlns:a14="http://schemas.microsoft.com/office/drawing/2010/main" xmlns="">
                <a:solidFill>
                  <a:srgbClr val="FFFFFF"/>
                </a:solidFill>
              </a14:hiddenFill>
            </a:ext>
          </a:extLst>
        </p:spPr>
      </p:pic>
      <p:pic>
        <p:nvPicPr>
          <p:cNvPr id="22" name="Picture 21" descr="http://militarycac.com/images/apple_transparent.gif"/>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480797" y="3261849"/>
            <a:ext cx="779448" cy="79815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2" name="Group 31" descr="Custom:  Group 12"/>
          <p:cNvGrpSpPr>
            <a:grpSpLocks noChangeAspect="1"/>
          </p:cNvGrpSpPr>
          <p:nvPr/>
        </p:nvGrpSpPr>
        <p:grpSpPr>
          <a:xfrm>
            <a:off x="1737692" y="2398031"/>
            <a:ext cx="4334048" cy="2924596"/>
            <a:chOff x="2622514" y="2039333"/>
            <a:chExt cx="878492" cy="592802"/>
          </a:xfrm>
        </p:grpSpPr>
        <p:grpSp>
          <p:nvGrpSpPr>
            <p:cNvPr id="3" name="Group 32"/>
            <p:cNvGrpSpPr/>
            <p:nvPr/>
          </p:nvGrpSpPr>
          <p:grpSpPr>
            <a:xfrm>
              <a:off x="2622514" y="2039333"/>
              <a:ext cx="795540" cy="592802"/>
              <a:chOff x="5063110" y="1298639"/>
              <a:chExt cx="650801" cy="484950"/>
            </a:xfrm>
          </p:grpSpPr>
          <p:grpSp>
            <p:nvGrpSpPr>
              <p:cNvPr id="4" name="Group 35"/>
              <p:cNvGrpSpPr/>
              <p:nvPr/>
            </p:nvGrpSpPr>
            <p:grpSpPr>
              <a:xfrm>
                <a:off x="5063110" y="1298639"/>
                <a:ext cx="570687" cy="385130"/>
                <a:chOff x="5063110" y="1298639"/>
                <a:chExt cx="570687" cy="385130"/>
              </a:xfrm>
            </p:grpSpPr>
            <p:sp>
              <p:nvSpPr>
                <p:cNvPr id="40" name="Rectangle 11"/>
                <p:cNvSpPr>
                  <a:spLocks noChangeArrowheads="1"/>
                </p:cNvSpPr>
                <p:nvPr/>
              </p:nvSpPr>
              <p:spPr bwMode="auto">
                <a:xfrm>
                  <a:off x="5089551" y="1331468"/>
                  <a:ext cx="516174" cy="321213"/>
                </a:xfrm>
                <a:prstGeom prst="rect">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15"/>
                <p:cNvSpPr>
                  <a:spLocks noEditPoints="1"/>
                </p:cNvSpPr>
                <p:nvPr/>
              </p:nvSpPr>
              <p:spPr bwMode="auto">
                <a:xfrm>
                  <a:off x="5063110" y="1298639"/>
                  <a:ext cx="570687" cy="385130"/>
                </a:xfrm>
                <a:custGeom>
                  <a:avLst/>
                  <a:gdLst>
                    <a:gd name="T0" fmla="*/ 1402 w 1482"/>
                    <a:gd name="T1" fmla="*/ 0 h 1000"/>
                    <a:gd name="T2" fmla="*/ 80 w 1482"/>
                    <a:gd name="T3" fmla="*/ 0 h 1000"/>
                    <a:gd name="T4" fmla="*/ 0 w 1482"/>
                    <a:gd name="T5" fmla="*/ 80 h 1000"/>
                    <a:gd name="T6" fmla="*/ 0 w 1482"/>
                    <a:gd name="T7" fmla="*/ 920 h 1000"/>
                    <a:gd name="T8" fmla="*/ 80 w 1482"/>
                    <a:gd name="T9" fmla="*/ 1000 h 1000"/>
                    <a:gd name="T10" fmla="*/ 1402 w 1482"/>
                    <a:gd name="T11" fmla="*/ 1000 h 1000"/>
                    <a:gd name="T12" fmla="*/ 1482 w 1482"/>
                    <a:gd name="T13" fmla="*/ 920 h 1000"/>
                    <a:gd name="T14" fmla="*/ 1482 w 1482"/>
                    <a:gd name="T15" fmla="*/ 80 h 1000"/>
                    <a:gd name="T16" fmla="*/ 1402 w 1482"/>
                    <a:gd name="T17" fmla="*/ 0 h 1000"/>
                    <a:gd name="T18" fmla="*/ 798 w 1482"/>
                    <a:gd name="T19" fmla="*/ 27 h 1000"/>
                    <a:gd name="T20" fmla="*/ 805 w 1482"/>
                    <a:gd name="T21" fmla="*/ 34 h 1000"/>
                    <a:gd name="T22" fmla="*/ 798 w 1482"/>
                    <a:gd name="T23" fmla="*/ 41 h 1000"/>
                    <a:gd name="T24" fmla="*/ 791 w 1482"/>
                    <a:gd name="T25" fmla="*/ 34 h 1000"/>
                    <a:gd name="T26" fmla="*/ 798 w 1482"/>
                    <a:gd name="T27" fmla="*/ 27 h 1000"/>
                    <a:gd name="T28" fmla="*/ 741 w 1482"/>
                    <a:gd name="T29" fmla="*/ 21 h 1000"/>
                    <a:gd name="T30" fmla="*/ 754 w 1482"/>
                    <a:gd name="T31" fmla="*/ 34 h 1000"/>
                    <a:gd name="T32" fmla="*/ 741 w 1482"/>
                    <a:gd name="T33" fmla="*/ 46 h 1000"/>
                    <a:gd name="T34" fmla="*/ 729 w 1482"/>
                    <a:gd name="T35" fmla="*/ 34 h 1000"/>
                    <a:gd name="T36" fmla="*/ 741 w 1482"/>
                    <a:gd name="T37" fmla="*/ 21 h 1000"/>
                    <a:gd name="T38" fmla="*/ 1394 w 1482"/>
                    <a:gd name="T39" fmla="*/ 920 h 1000"/>
                    <a:gd name="T40" fmla="*/ 84 w 1482"/>
                    <a:gd name="T41" fmla="*/ 920 h 1000"/>
                    <a:gd name="T42" fmla="*/ 84 w 1482"/>
                    <a:gd name="T43" fmla="*/ 86 h 1000"/>
                    <a:gd name="T44" fmla="*/ 1394 w 1482"/>
                    <a:gd name="T45" fmla="*/ 86 h 1000"/>
                    <a:gd name="T46" fmla="*/ 1394 w 1482"/>
                    <a:gd name="T47" fmla="*/ 920 h 1000"/>
                    <a:gd name="T48" fmla="*/ 1442 w 1482"/>
                    <a:gd name="T49" fmla="*/ 172 h 1000"/>
                    <a:gd name="T50" fmla="*/ 1434 w 1482"/>
                    <a:gd name="T51" fmla="*/ 180 h 1000"/>
                    <a:gd name="T52" fmla="*/ 1433 w 1482"/>
                    <a:gd name="T53" fmla="*/ 180 h 1000"/>
                    <a:gd name="T54" fmla="*/ 1425 w 1482"/>
                    <a:gd name="T55" fmla="*/ 172 h 1000"/>
                    <a:gd name="T56" fmla="*/ 1425 w 1482"/>
                    <a:gd name="T57" fmla="*/ 94 h 1000"/>
                    <a:gd name="T58" fmla="*/ 1433 w 1482"/>
                    <a:gd name="T59" fmla="*/ 86 h 1000"/>
                    <a:gd name="T60" fmla="*/ 1434 w 1482"/>
                    <a:gd name="T61" fmla="*/ 86 h 1000"/>
                    <a:gd name="T62" fmla="*/ 1442 w 1482"/>
                    <a:gd name="T63" fmla="*/ 94 h 1000"/>
                    <a:gd name="T64" fmla="*/ 1442 w 1482"/>
                    <a:gd name="T65" fmla="*/ 172 h 1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482" h="1000">
                      <a:moveTo>
                        <a:pt x="1402" y="0"/>
                      </a:moveTo>
                      <a:cubicBezTo>
                        <a:pt x="80" y="0"/>
                        <a:pt x="80" y="0"/>
                        <a:pt x="80" y="0"/>
                      </a:cubicBezTo>
                      <a:cubicBezTo>
                        <a:pt x="36" y="0"/>
                        <a:pt x="0" y="36"/>
                        <a:pt x="0" y="80"/>
                      </a:cubicBezTo>
                      <a:cubicBezTo>
                        <a:pt x="0" y="920"/>
                        <a:pt x="0" y="920"/>
                        <a:pt x="0" y="920"/>
                      </a:cubicBezTo>
                      <a:cubicBezTo>
                        <a:pt x="0" y="964"/>
                        <a:pt x="36" y="1000"/>
                        <a:pt x="80" y="1000"/>
                      </a:cubicBezTo>
                      <a:cubicBezTo>
                        <a:pt x="1402" y="1000"/>
                        <a:pt x="1402" y="1000"/>
                        <a:pt x="1402" y="1000"/>
                      </a:cubicBezTo>
                      <a:cubicBezTo>
                        <a:pt x="1446" y="1000"/>
                        <a:pt x="1482" y="964"/>
                        <a:pt x="1482" y="920"/>
                      </a:cubicBezTo>
                      <a:cubicBezTo>
                        <a:pt x="1482" y="80"/>
                        <a:pt x="1482" y="80"/>
                        <a:pt x="1482" y="80"/>
                      </a:cubicBezTo>
                      <a:cubicBezTo>
                        <a:pt x="1482" y="36"/>
                        <a:pt x="1446" y="0"/>
                        <a:pt x="1402" y="0"/>
                      </a:cubicBezTo>
                      <a:close/>
                      <a:moveTo>
                        <a:pt x="798" y="27"/>
                      </a:moveTo>
                      <a:cubicBezTo>
                        <a:pt x="802" y="27"/>
                        <a:pt x="805" y="30"/>
                        <a:pt x="805" y="34"/>
                      </a:cubicBezTo>
                      <a:cubicBezTo>
                        <a:pt x="805" y="38"/>
                        <a:pt x="802" y="41"/>
                        <a:pt x="798" y="41"/>
                      </a:cubicBezTo>
                      <a:cubicBezTo>
                        <a:pt x="795" y="41"/>
                        <a:pt x="791" y="38"/>
                        <a:pt x="791" y="34"/>
                      </a:cubicBezTo>
                      <a:cubicBezTo>
                        <a:pt x="791" y="30"/>
                        <a:pt x="795" y="27"/>
                        <a:pt x="798" y="27"/>
                      </a:cubicBezTo>
                      <a:close/>
                      <a:moveTo>
                        <a:pt x="741" y="21"/>
                      </a:moveTo>
                      <a:cubicBezTo>
                        <a:pt x="748" y="21"/>
                        <a:pt x="754" y="27"/>
                        <a:pt x="754" y="34"/>
                      </a:cubicBezTo>
                      <a:cubicBezTo>
                        <a:pt x="754" y="41"/>
                        <a:pt x="748" y="46"/>
                        <a:pt x="741" y="46"/>
                      </a:cubicBezTo>
                      <a:cubicBezTo>
                        <a:pt x="734" y="46"/>
                        <a:pt x="729" y="41"/>
                        <a:pt x="729" y="34"/>
                      </a:cubicBezTo>
                      <a:cubicBezTo>
                        <a:pt x="729" y="27"/>
                        <a:pt x="734" y="21"/>
                        <a:pt x="741" y="21"/>
                      </a:cubicBezTo>
                      <a:close/>
                      <a:moveTo>
                        <a:pt x="1394" y="920"/>
                      </a:moveTo>
                      <a:cubicBezTo>
                        <a:pt x="84" y="920"/>
                        <a:pt x="84" y="920"/>
                        <a:pt x="84" y="920"/>
                      </a:cubicBezTo>
                      <a:cubicBezTo>
                        <a:pt x="84" y="86"/>
                        <a:pt x="84" y="86"/>
                        <a:pt x="84" y="86"/>
                      </a:cubicBezTo>
                      <a:cubicBezTo>
                        <a:pt x="1394" y="86"/>
                        <a:pt x="1394" y="86"/>
                        <a:pt x="1394" y="86"/>
                      </a:cubicBezTo>
                      <a:lnTo>
                        <a:pt x="1394" y="920"/>
                      </a:lnTo>
                      <a:close/>
                      <a:moveTo>
                        <a:pt x="1442" y="172"/>
                      </a:moveTo>
                      <a:cubicBezTo>
                        <a:pt x="1442" y="176"/>
                        <a:pt x="1439" y="180"/>
                        <a:pt x="1434" y="180"/>
                      </a:cubicBezTo>
                      <a:cubicBezTo>
                        <a:pt x="1433" y="180"/>
                        <a:pt x="1433" y="180"/>
                        <a:pt x="1433" y="180"/>
                      </a:cubicBezTo>
                      <a:cubicBezTo>
                        <a:pt x="1428" y="180"/>
                        <a:pt x="1425" y="176"/>
                        <a:pt x="1425" y="172"/>
                      </a:cubicBezTo>
                      <a:cubicBezTo>
                        <a:pt x="1425" y="94"/>
                        <a:pt x="1425" y="94"/>
                        <a:pt x="1425" y="94"/>
                      </a:cubicBezTo>
                      <a:cubicBezTo>
                        <a:pt x="1425" y="89"/>
                        <a:pt x="1428" y="86"/>
                        <a:pt x="1433" y="86"/>
                      </a:cubicBezTo>
                      <a:cubicBezTo>
                        <a:pt x="1434" y="86"/>
                        <a:pt x="1434" y="86"/>
                        <a:pt x="1434" y="86"/>
                      </a:cubicBezTo>
                      <a:cubicBezTo>
                        <a:pt x="1439" y="86"/>
                        <a:pt x="1442" y="89"/>
                        <a:pt x="1442" y="94"/>
                      </a:cubicBezTo>
                      <a:lnTo>
                        <a:pt x="1442" y="172"/>
                      </a:lnTo>
                      <a:close/>
                    </a:path>
                  </a:pathLst>
                </a:custGeom>
                <a:gradFill>
                  <a:gsLst>
                    <a:gs pos="0">
                      <a:srgbClr val="C00000"/>
                    </a:gs>
                    <a:gs pos="100000">
                      <a:schemeClr val="accent1"/>
                    </a:gs>
                  </a:gsLst>
                  <a:lin ang="16200000" scaled="1"/>
                </a:gra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pPr algn="ctr"/>
                  <a:endParaRPr lang="en-US" sz="1600" b="1" kern="0" dirty="0">
                    <a:solidFill>
                      <a:sysClr val="window" lastClr="FFFFFF"/>
                    </a:solidFill>
                  </a:endParaRPr>
                </a:p>
              </p:txBody>
            </p:sp>
          </p:grpSp>
          <p:grpSp>
            <p:nvGrpSpPr>
              <p:cNvPr id="6" name="Group 36"/>
              <p:cNvGrpSpPr/>
              <p:nvPr/>
            </p:nvGrpSpPr>
            <p:grpSpPr>
              <a:xfrm>
                <a:off x="5505143" y="1449673"/>
                <a:ext cx="208768" cy="333916"/>
                <a:chOff x="5505143" y="1449673"/>
                <a:chExt cx="208768" cy="333916"/>
              </a:xfrm>
            </p:grpSpPr>
            <p:sp>
              <p:nvSpPr>
                <p:cNvPr id="38" name="Rectangle 7"/>
                <p:cNvSpPr>
                  <a:spLocks noChangeArrowheads="1"/>
                </p:cNvSpPr>
                <p:nvPr/>
              </p:nvSpPr>
              <p:spPr bwMode="auto">
                <a:xfrm rot="1689612">
                  <a:off x="5529078" y="1472623"/>
                  <a:ext cx="165754" cy="278943"/>
                </a:xfrm>
                <a:prstGeom prst="rect">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11"/>
                <p:cNvSpPr>
                  <a:spLocks noEditPoints="1"/>
                </p:cNvSpPr>
                <p:nvPr/>
              </p:nvSpPr>
              <p:spPr bwMode="auto">
                <a:xfrm rot="1689612">
                  <a:off x="5505143" y="1449673"/>
                  <a:ext cx="208768" cy="333916"/>
                </a:xfrm>
                <a:custGeom>
                  <a:avLst/>
                  <a:gdLst>
                    <a:gd name="T0" fmla="*/ 873 w 953"/>
                    <a:gd name="T1" fmla="*/ 0 h 1525"/>
                    <a:gd name="T2" fmla="*/ 80 w 953"/>
                    <a:gd name="T3" fmla="*/ 0 h 1525"/>
                    <a:gd name="T4" fmla="*/ 0 w 953"/>
                    <a:gd name="T5" fmla="*/ 80 h 1525"/>
                    <a:gd name="T6" fmla="*/ 0 w 953"/>
                    <a:gd name="T7" fmla="*/ 1445 h 1525"/>
                    <a:gd name="T8" fmla="*/ 80 w 953"/>
                    <a:gd name="T9" fmla="*/ 1525 h 1525"/>
                    <a:gd name="T10" fmla="*/ 873 w 953"/>
                    <a:gd name="T11" fmla="*/ 1525 h 1525"/>
                    <a:gd name="T12" fmla="*/ 953 w 953"/>
                    <a:gd name="T13" fmla="*/ 1445 h 1525"/>
                    <a:gd name="T14" fmla="*/ 953 w 953"/>
                    <a:gd name="T15" fmla="*/ 80 h 1525"/>
                    <a:gd name="T16" fmla="*/ 873 w 953"/>
                    <a:gd name="T17" fmla="*/ 0 h 1525"/>
                    <a:gd name="T18" fmla="*/ 407 w 953"/>
                    <a:gd name="T19" fmla="*/ 1461 h 1525"/>
                    <a:gd name="T20" fmla="*/ 399 w 953"/>
                    <a:gd name="T21" fmla="*/ 1469 h 1525"/>
                    <a:gd name="T22" fmla="*/ 292 w 953"/>
                    <a:gd name="T23" fmla="*/ 1469 h 1525"/>
                    <a:gd name="T24" fmla="*/ 284 w 953"/>
                    <a:gd name="T25" fmla="*/ 1461 h 1525"/>
                    <a:gd name="T26" fmla="*/ 284 w 953"/>
                    <a:gd name="T27" fmla="*/ 1443 h 1525"/>
                    <a:gd name="T28" fmla="*/ 292 w 953"/>
                    <a:gd name="T29" fmla="*/ 1435 h 1525"/>
                    <a:gd name="T30" fmla="*/ 399 w 953"/>
                    <a:gd name="T31" fmla="*/ 1435 h 1525"/>
                    <a:gd name="T32" fmla="*/ 407 w 953"/>
                    <a:gd name="T33" fmla="*/ 1443 h 1525"/>
                    <a:gd name="T34" fmla="*/ 407 w 953"/>
                    <a:gd name="T35" fmla="*/ 1461 h 1525"/>
                    <a:gd name="T36" fmla="*/ 538 w 953"/>
                    <a:gd name="T37" fmla="*/ 1461 h 1525"/>
                    <a:gd name="T38" fmla="*/ 530 w 953"/>
                    <a:gd name="T39" fmla="*/ 1469 h 1525"/>
                    <a:gd name="T40" fmla="*/ 423 w 953"/>
                    <a:gd name="T41" fmla="*/ 1469 h 1525"/>
                    <a:gd name="T42" fmla="*/ 415 w 953"/>
                    <a:gd name="T43" fmla="*/ 1461 h 1525"/>
                    <a:gd name="T44" fmla="*/ 415 w 953"/>
                    <a:gd name="T45" fmla="*/ 1443 h 1525"/>
                    <a:gd name="T46" fmla="*/ 423 w 953"/>
                    <a:gd name="T47" fmla="*/ 1435 h 1525"/>
                    <a:gd name="T48" fmla="*/ 530 w 953"/>
                    <a:gd name="T49" fmla="*/ 1435 h 1525"/>
                    <a:gd name="T50" fmla="*/ 538 w 953"/>
                    <a:gd name="T51" fmla="*/ 1443 h 1525"/>
                    <a:gd name="T52" fmla="*/ 538 w 953"/>
                    <a:gd name="T53" fmla="*/ 1461 h 1525"/>
                    <a:gd name="T54" fmla="*/ 669 w 953"/>
                    <a:gd name="T55" fmla="*/ 1461 h 1525"/>
                    <a:gd name="T56" fmla="*/ 661 w 953"/>
                    <a:gd name="T57" fmla="*/ 1469 h 1525"/>
                    <a:gd name="T58" fmla="*/ 554 w 953"/>
                    <a:gd name="T59" fmla="*/ 1469 h 1525"/>
                    <a:gd name="T60" fmla="*/ 546 w 953"/>
                    <a:gd name="T61" fmla="*/ 1461 h 1525"/>
                    <a:gd name="T62" fmla="*/ 546 w 953"/>
                    <a:gd name="T63" fmla="*/ 1443 h 1525"/>
                    <a:gd name="T64" fmla="*/ 554 w 953"/>
                    <a:gd name="T65" fmla="*/ 1435 h 1525"/>
                    <a:gd name="T66" fmla="*/ 661 w 953"/>
                    <a:gd name="T67" fmla="*/ 1435 h 1525"/>
                    <a:gd name="T68" fmla="*/ 669 w 953"/>
                    <a:gd name="T69" fmla="*/ 1443 h 1525"/>
                    <a:gd name="T70" fmla="*/ 669 w 953"/>
                    <a:gd name="T71" fmla="*/ 1461 h 1525"/>
                    <a:gd name="T72" fmla="*/ 855 w 953"/>
                    <a:gd name="T73" fmla="*/ 1376 h 1525"/>
                    <a:gd name="T74" fmla="*/ 98 w 953"/>
                    <a:gd name="T75" fmla="*/ 1376 h 1525"/>
                    <a:gd name="T76" fmla="*/ 98 w 953"/>
                    <a:gd name="T77" fmla="*/ 102 h 1525"/>
                    <a:gd name="T78" fmla="*/ 855 w 953"/>
                    <a:gd name="T79" fmla="*/ 102 h 1525"/>
                    <a:gd name="T80" fmla="*/ 855 w 953"/>
                    <a:gd name="T81" fmla="*/ 1376 h 15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53" h="1525">
                      <a:moveTo>
                        <a:pt x="873" y="0"/>
                      </a:moveTo>
                      <a:cubicBezTo>
                        <a:pt x="80" y="0"/>
                        <a:pt x="80" y="0"/>
                        <a:pt x="80" y="0"/>
                      </a:cubicBezTo>
                      <a:cubicBezTo>
                        <a:pt x="36" y="0"/>
                        <a:pt x="0" y="36"/>
                        <a:pt x="0" y="80"/>
                      </a:cubicBezTo>
                      <a:cubicBezTo>
                        <a:pt x="0" y="1445"/>
                        <a:pt x="0" y="1445"/>
                        <a:pt x="0" y="1445"/>
                      </a:cubicBezTo>
                      <a:cubicBezTo>
                        <a:pt x="0" y="1489"/>
                        <a:pt x="36" y="1525"/>
                        <a:pt x="80" y="1525"/>
                      </a:cubicBezTo>
                      <a:cubicBezTo>
                        <a:pt x="873" y="1525"/>
                        <a:pt x="873" y="1525"/>
                        <a:pt x="873" y="1525"/>
                      </a:cubicBezTo>
                      <a:cubicBezTo>
                        <a:pt x="917" y="1525"/>
                        <a:pt x="953" y="1489"/>
                        <a:pt x="953" y="1445"/>
                      </a:cubicBezTo>
                      <a:cubicBezTo>
                        <a:pt x="953" y="80"/>
                        <a:pt x="953" y="80"/>
                        <a:pt x="953" y="80"/>
                      </a:cubicBezTo>
                      <a:cubicBezTo>
                        <a:pt x="953" y="36"/>
                        <a:pt x="917" y="0"/>
                        <a:pt x="873" y="0"/>
                      </a:cubicBezTo>
                      <a:close/>
                      <a:moveTo>
                        <a:pt x="407" y="1461"/>
                      </a:moveTo>
                      <a:cubicBezTo>
                        <a:pt x="407" y="1465"/>
                        <a:pt x="403" y="1469"/>
                        <a:pt x="399" y="1469"/>
                      </a:cubicBezTo>
                      <a:cubicBezTo>
                        <a:pt x="292" y="1469"/>
                        <a:pt x="292" y="1469"/>
                        <a:pt x="292" y="1469"/>
                      </a:cubicBezTo>
                      <a:cubicBezTo>
                        <a:pt x="287" y="1469"/>
                        <a:pt x="284" y="1465"/>
                        <a:pt x="284" y="1461"/>
                      </a:cubicBezTo>
                      <a:cubicBezTo>
                        <a:pt x="284" y="1443"/>
                        <a:pt x="284" y="1443"/>
                        <a:pt x="284" y="1443"/>
                      </a:cubicBezTo>
                      <a:cubicBezTo>
                        <a:pt x="284" y="1438"/>
                        <a:pt x="287" y="1435"/>
                        <a:pt x="292" y="1435"/>
                      </a:cubicBezTo>
                      <a:cubicBezTo>
                        <a:pt x="399" y="1435"/>
                        <a:pt x="399" y="1435"/>
                        <a:pt x="399" y="1435"/>
                      </a:cubicBezTo>
                      <a:cubicBezTo>
                        <a:pt x="403" y="1435"/>
                        <a:pt x="407" y="1438"/>
                        <a:pt x="407" y="1443"/>
                      </a:cubicBezTo>
                      <a:lnTo>
                        <a:pt x="407" y="1461"/>
                      </a:lnTo>
                      <a:close/>
                      <a:moveTo>
                        <a:pt x="538" y="1461"/>
                      </a:moveTo>
                      <a:cubicBezTo>
                        <a:pt x="538" y="1465"/>
                        <a:pt x="534" y="1469"/>
                        <a:pt x="530" y="1469"/>
                      </a:cubicBezTo>
                      <a:cubicBezTo>
                        <a:pt x="423" y="1469"/>
                        <a:pt x="423" y="1469"/>
                        <a:pt x="423" y="1469"/>
                      </a:cubicBezTo>
                      <a:cubicBezTo>
                        <a:pt x="419" y="1469"/>
                        <a:pt x="415" y="1465"/>
                        <a:pt x="415" y="1461"/>
                      </a:cubicBezTo>
                      <a:cubicBezTo>
                        <a:pt x="415" y="1443"/>
                        <a:pt x="415" y="1443"/>
                        <a:pt x="415" y="1443"/>
                      </a:cubicBezTo>
                      <a:cubicBezTo>
                        <a:pt x="415" y="1438"/>
                        <a:pt x="419" y="1435"/>
                        <a:pt x="423" y="1435"/>
                      </a:cubicBezTo>
                      <a:cubicBezTo>
                        <a:pt x="530" y="1435"/>
                        <a:pt x="530" y="1435"/>
                        <a:pt x="530" y="1435"/>
                      </a:cubicBezTo>
                      <a:cubicBezTo>
                        <a:pt x="534" y="1435"/>
                        <a:pt x="538" y="1438"/>
                        <a:pt x="538" y="1443"/>
                      </a:cubicBezTo>
                      <a:lnTo>
                        <a:pt x="538" y="1461"/>
                      </a:lnTo>
                      <a:close/>
                      <a:moveTo>
                        <a:pt x="669" y="1461"/>
                      </a:moveTo>
                      <a:cubicBezTo>
                        <a:pt x="669" y="1465"/>
                        <a:pt x="666" y="1469"/>
                        <a:pt x="661" y="1469"/>
                      </a:cubicBezTo>
                      <a:cubicBezTo>
                        <a:pt x="554" y="1469"/>
                        <a:pt x="554" y="1469"/>
                        <a:pt x="554" y="1469"/>
                      </a:cubicBezTo>
                      <a:cubicBezTo>
                        <a:pt x="550" y="1469"/>
                        <a:pt x="546" y="1465"/>
                        <a:pt x="546" y="1461"/>
                      </a:cubicBezTo>
                      <a:cubicBezTo>
                        <a:pt x="546" y="1443"/>
                        <a:pt x="546" y="1443"/>
                        <a:pt x="546" y="1443"/>
                      </a:cubicBezTo>
                      <a:cubicBezTo>
                        <a:pt x="546" y="1438"/>
                        <a:pt x="550" y="1435"/>
                        <a:pt x="554" y="1435"/>
                      </a:cubicBezTo>
                      <a:cubicBezTo>
                        <a:pt x="661" y="1435"/>
                        <a:pt x="661" y="1435"/>
                        <a:pt x="661" y="1435"/>
                      </a:cubicBezTo>
                      <a:cubicBezTo>
                        <a:pt x="666" y="1435"/>
                        <a:pt x="669" y="1438"/>
                        <a:pt x="669" y="1443"/>
                      </a:cubicBezTo>
                      <a:lnTo>
                        <a:pt x="669" y="1461"/>
                      </a:lnTo>
                      <a:close/>
                      <a:moveTo>
                        <a:pt x="855" y="1376"/>
                      </a:moveTo>
                      <a:cubicBezTo>
                        <a:pt x="98" y="1376"/>
                        <a:pt x="98" y="1376"/>
                        <a:pt x="98" y="1376"/>
                      </a:cubicBezTo>
                      <a:cubicBezTo>
                        <a:pt x="98" y="102"/>
                        <a:pt x="98" y="102"/>
                        <a:pt x="98" y="102"/>
                      </a:cubicBezTo>
                      <a:cubicBezTo>
                        <a:pt x="855" y="102"/>
                        <a:pt x="855" y="102"/>
                        <a:pt x="855" y="102"/>
                      </a:cubicBezTo>
                      <a:lnTo>
                        <a:pt x="855" y="1376"/>
                      </a:lnTo>
                      <a:close/>
                    </a:path>
                  </a:pathLst>
                </a:custGeom>
                <a:gradFill>
                  <a:gsLst>
                    <a:gs pos="0">
                      <a:srgbClr val="C00000"/>
                    </a:gs>
                    <a:gs pos="100000">
                      <a:schemeClr val="accent1"/>
                    </a:gs>
                  </a:gsLst>
                  <a:lin ang="16200000" scaled="1"/>
                </a:gra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pPr algn="ctr"/>
                  <a:endParaRPr lang="en-US" sz="1600" b="1" kern="0" dirty="0">
                    <a:solidFill>
                      <a:sysClr val="window" lastClr="FFFFFF"/>
                    </a:solidFill>
                  </a:endParaRPr>
                </a:p>
              </p:txBody>
            </p:sp>
          </p:grpSp>
        </p:grpSp>
        <p:sp>
          <p:nvSpPr>
            <p:cNvPr id="34" name="Freeform 33"/>
            <p:cNvSpPr>
              <a:spLocks/>
            </p:cNvSpPr>
            <p:nvPr/>
          </p:nvSpPr>
          <p:spPr bwMode="auto">
            <a:xfrm>
              <a:off x="3068317" y="2191767"/>
              <a:ext cx="221390" cy="401715"/>
            </a:xfrm>
            <a:custGeom>
              <a:avLst/>
              <a:gdLst>
                <a:gd name="T0" fmla="*/ 53 w 53"/>
                <a:gd name="T1" fmla="*/ 2 h 95"/>
                <a:gd name="T2" fmla="*/ 45 w 53"/>
                <a:gd name="T3" fmla="*/ 4 h 95"/>
                <a:gd name="T4" fmla="*/ 1 w 53"/>
                <a:gd name="T5" fmla="*/ 87 h 95"/>
                <a:gd name="T6" fmla="*/ 3 w 53"/>
                <a:gd name="T7" fmla="*/ 95 h 95"/>
              </a:gdLst>
              <a:ahLst/>
              <a:cxnLst>
                <a:cxn ang="0">
                  <a:pos x="T0" y="T1"/>
                </a:cxn>
                <a:cxn ang="0">
                  <a:pos x="T2" y="T3"/>
                </a:cxn>
                <a:cxn ang="0">
                  <a:pos x="T4" y="T5"/>
                </a:cxn>
                <a:cxn ang="0">
                  <a:pos x="T6" y="T7"/>
                </a:cxn>
              </a:cxnLst>
              <a:rect l="0" t="0" r="r" b="b"/>
              <a:pathLst>
                <a:path w="53" h="95">
                  <a:moveTo>
                    <a:pt x="53" y="2"/>
                  </a:moveTo>
                  <a:cubicBezTo>
                    <a:pt x="50" y="0"/>
                    <a:pt x="47" y="1"/>
                    <a:pt x="45" y="4"/>
                  </a:cubicBezTo>
                  <a:cubicBezTo>
                    <a:pt x="1" y="87"/>
                    <a:pt x="1" y="87"/>
                    <a:pt x="1" y="87"/>
                  </a:cubicBezTo>
                  <a:cubicBezTo>
                    <a:pt x="0" y="90"/>
                    <a:pt x="1" y="93"/>
                    <a:pt x="3" y="95"/>
                  </a:cubicBezTo>
                </a:path>
              </a:pathLst>
            </a:custGeom>
            <a:noFill/>
            <a:ln w="12700" cap="flat">
              <a:solidFill>
                <a:schemeClr val="bg1"/>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cxnSp>
          <p:nvCxnSpPr>
            <p:cNvPr id="35" name="Straight Connector 34"/>
            <p:cNvCxnSpPr/>
            <p:nvPr/>
          </p:nvCxnSpPr>
          <p:spPr>
            <a:xfrm>
              <a:off x="3270770" y="2183185"/>
              <a:ext cx="230236" cy="11576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2050"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064149" y="2711673"/>
            <a:ext cx="2384426" cy="13176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59" name="Picture 10"/>
          <p:cNvPicPr>
            <a:picLocks noChangeAspect="1"/>
          </p:cNvPicPr>
          <p:nvPr/>
        </p:nvPicPr>
        <p:blipFill>
          <a:blip r:embed="rId6" cstate="email">
            <a:extLst>
              <a:ext uri="{28A0092B-C50C-407E-A947-70E740481C1C}">
                <a14:useLocalDpi xmlns:a14="http://schemas.microsoft.com/office/drawing/2010/main"/>
              </a:ext>
            </a:extLst>
          </a:blip>
          <a:srcRect/>
          <a:stretch>
            <a:fillRect/>
          </a:stretch>
        </p:blipFill>
        <p:spPr bwMode="auto">
          <a:xfrm>
            <a:off x="4080681" y="2756434"/>
            <a:ext cx="626605" cy="602860"/>
          </a:xfrm>
          <a:prstGeom prst="rect">
            <a:avLst/>
          </a:prstGeom>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3" name="Content Placeholder 18"/>
          <p:cNvSpPr txBox="1">
            <a:spLocks/>
          </p:cNvSpPr>
          <p:nvPr/>
        </p:nvSpPr>
        <p:spPr>
          <a:xfrm>
            <a:off x="6229417" y="1958877"/>
            <a:ext cx="5410198" cy="4419600"/>
          </a:xfrm>
          <a:prstGeom prst="rect">
            <a:avLst/>
          </a:prstGeom>
        </p:spPr>
        <p:txBody>
          <a:bodyPr/>
          <a:lst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a:lstStyle>
          <a:p>
            <a:r>
              <a:rPr lang="en-US" smtClean="0"/>
              <a:t>Separate, protect and wipe corporate applications and data on mobile devices</a:t>
            </a:r>
          </a:p>
          <a:p>
            <a:r>
              <a:rPr lang="en-US" smtClean="0"/>
              <a:t>Strict policies to restrict users from viewing/moving data out of container</a:t>
            </a:r>
          </a:p>
          <a:p>
            <a:r>
              <a:rPr lang="en-US" smtClean="0"/>
              <a:t>Consistent support across multiple mobile platforms</a:t>
            </a:r>
            <a:endParaRPr lang="en-US" dirty="0" smtClean="0"/>
          </a:p>
        </p:txBody>
      </p:sp>
    </p:spTree>
    <p:extLst>
      <p:ext uri="{BB962C8B-B14F-4D97-AF65-F5344CB8AC3E}">
        <p14:creationId xmlns:p14="http://schemas.microsoft.com/office/powerpoint/2010/main" val="1237196627"/>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Oracle </a:t>
            </a:r>
            <a:br>
              <a:rPr lang="en-US" dirty="0" smtClean="0"/>
            </a:br>
            <a:r>
              <a:rPr lang="en-US" i="1" dirty="0" smtClean="0"/>
              <a:t>Mobile Strategy Overview</a:t>
            </a:r>
            <a:endParaRPr lang="en-US" i="1" dirty="0"/>
          </a:p>
        </p:txBody>
      </p:sp>
      <p:sp>
        <p:nvSpPr>
          <p:cNvPr id="6" name="Text Placeholder 5"/>
          <p:cNvSpPr>
            <a:spLocks noGrp="1"/>
          </p:cNvSpPr>
          <p:nvPr>
            <p:ph type="body" sz="quarter" idx="13"/>
          </p:nvPr>
        </p:nvSpPr>
        <p:spPr/>
        <p:txBody>
          <a:bodyPr/>
          <a:lstStyle/>
          <a:p>
            <a:r>
              <a:rPr lang="en-US" dirty="0" smtClean="0"/>
              <a:t>Bruce Bailey</a:t>
            </a:r>
          </a:p>
          <a:p>
            <a:r>
              <a:rPr lang="en-US" dirty="0" smtClean="0"/>
              <a:t>Principal Solution Consultant – Mobile / Social</a:t>
            </a:r>
          </a:p>
          <a:p>
            <a:r>
              <a:rPr lang="en-US" dirty="0" smtClean="0"/>
              <a:t>North America Mobile Specialization</a:t>
            </a:r>
          </a:p>
          <a:p>
            <a:r>
              <a:rPr lang="en-US" dirty="0" smtClean="0"/>
              <a:t>December 10th, 2014</a:t>
            </a:r>
            <a:endParaRPr lang="en-US" dirty="0"/>
          </a:p>
        </p:txBody>
      </p:sp>
    </p:spTree>
    <p:extLst>
      <p:ext uri="{BB962C8B-B14F-4D97-AF65-F5344CB8AC3E}">
        <p14:creationId xmlns:p14="http://schemas.microsoft.com/office/powerpoint/2010/main" val="3367760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Secure </a:t>
            </a:r>
            <a:r>
              <a:rPr lang="en-US" dirty="0" smtClean="0"/>
              <a:t>Container</a:t>
            </a:r>
            <a:r>
              <a:rPr lang="en-US" dirty="0"/>
              <a:t>/</a:t>
            </a:r>
            <a:r>
              <a:rPr lang="en-US" dirty="0" smtClean="0"/>
              <a:t>Workspace </a:t>
            </a:r>
            <a:r>
              <a:rPr lang="en-US" dirty="0"/>
              <a:t>for App Security and </a:t>
            </a:r>
            <a:r>
              <a:rPr lang="en-US" dirty="0" smtClean="0"/>
              <a:t>Control</a:t>
            </a:r>
            <a:endParaRPr lang="en-US" dirty="0"/>
          </a:p>
        </p:txBody>
      </p:sp>
      <p:sp>
        <p:nvSpPr>
          <p:cNvPr id="8" name="Content Placeholder 7"/>
          <p:cNvSpPr>
            <a:spLocks noGrp="1"/>
          </p:cNvSpPr>
          <p:nvPr>
            <p:ph idx="1"/>
          </p:nvPr>
        </p:nvSpPr>
        <p:spPr/>
        <p:txBody>
          <a:bodyPr/>
          <a:lstStyle/>
          <a:p>
            <a:r>
              <a:rPr lang="en-US" dirty="0" smtClean="0"/>
              <a:t>Easily add new applications without requiring source code access or detailed coding</a:t>
            </a:r>
          </a:p>
          <a:p>
            <a:r>
              <a:rPr lang="en-US" dirty="0" smtClean="0"/>
              <a:t>Decouple security deployment &amp; app development</a:t>
            </a:r>
          </a:p>
          <a:p>
            <a:pPr lvl="1"/>
            <a:r>
              <a:rPr lang="en-US" dirty="0" smtClean="0"/>
              <a:t>Injection-based approach. No SDK.</a:t>
            </a:r>
          </a:p>
          <a:p>
            <a:pPr lvl="1"/>
            <a:r>
              <a:rPr lang="en-US" dirty="0" smtClean="0"/>
              <a:t>Single sign-on and Data Leakage Prevention</a:t>
            </a:r>
          </a:p>
          <a:p>
            <a:pPr>
              <a:buNone/>
            </a:pPr>
            <a:endParaRPr lang="en-US" dirty="0" smtClean="0"/>
          </a:p>
          <a:p>
            <a:endParaRPr lang="en-US" dirty="0"/>
          </a:p>
        </p:txBody>
      </p:sp>
      <p:grpSp>
        <p:nvGrpSpPr>
          <p:cNvPr id="2" name="Group 1"/>
          <p:cNvGrpSpPr/>
          <p:nvPr/>
        </p:nvGrpSpPr>
        <p:grpSpPr>
          <a:xfrm>
            <a:off x="7764102" y="3884370"/>
            <a:ext cx="3441658" cy="2322609"/>
            <a:chOff x="1303608" y="1798523"/>
            <a:chExt cx="2581916" cy="1741957"/>
          </a:xfrm>
        </p:grpSpPr>
        <p:pic>
          <p:nvPicPr>
            <p:cNvPr id="19"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54934"/>
            <a:stretch/>
          </p:blipFill>
          <p:spPr bwMode="auto">
            <a:xfrm>
              <a:off x="1407720" y="1964767"/>
              <a:ext cx="2448464" cy="141327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0" name="Freeform 15"/>
            <p:cNvSpPr>
              <a:spLocks noEditPoints="1"/>
            </p:cNvSpPr>
            <p:nvPr/>
          </p:nvSpPr>
          <p:spPr bwMode="auto">
            <a:xfrm>
              <a:off x="1303608" y="1798523"/>
              <a:ext cx="2581916" cy="1741957"/>
            </a:xfrm>
            <a:custGeom>
              <a:avLst/>
              <a:gdLst>
                <a:gd name="T0" fmla="*/ 1402 w 1482"/>
                <a:gd name="T1" fmla="*/ 0 h 1000"/>
                <a:gd name="T2" fmla="*/ 80 w 1482"/>
                <a:gd name="T3" fmla="*/ 0 h 1000"/>
                <a:gd name="T4" fmla="*/ 0 w 1482"/>
                <a:gd name="T5" fmla="*/ 80 h 1000"/>
                <a:gd name="T6" fmla="*/ 0 w 1482"/>
                <a:gd name="T7" fmla="*/ 920 h 1000"/>
                <a:gd name="T8" fmla="*/ 80 w 1482"/>
                <a:gd name="T9" fmla="*/ 1000 h 1000"/>
                <a:gd name="T10" fmla="*/ 1402 w 1482"/>
                <a:gd name="T11" fmla="*/ 1000 h 1000"/>
                <a:gd name="T12" fmla="*/ 1482 w 1482"/>
                <a:gd name="T13" fmla="*/ 920 h 1000"/>
                <a:gd name="T14" fmla="*/ 1482 w 1482"/>
                <a:gd name="T15" fmla="*/ 80 h 1000"/>
                <a:gd name="T16" fmla="*/ 1402 w 1482"/>
                <a:gd name="T17" fmla="*/ 0 h 1000"/>
                <a:gd name="T18" fmla="*/ 798 w 1482"/>
                <a:gd name="T19" fmla="*/ 27 h 1000"/>
                <a:gd name="T20" fmla="*/ 805 w 1482"/>
                <a:gd name="T21" fmla="*/ 34 h 1000"/>
                <a:gd name="T22" fmla="*/ 798 w 1482"/>
                <a:gd name="T23" fmla="*/ 41 h 1000"/>
                <a:gd name="T24" fmla="*/ 791 w 1482"/>
                <a:gd name="T25" fmla="*/ 34 h 1000"/>
                <a:gd name="T26" fmla="*/ 798 w 1482"/>
                <a:gd name="T27" fmla="*/ 27 h 1000"/>
                <a:gd name="T28" fmla="*/ 741 w 1482"/>
                <a:gd name="T29" fmla="*/ 21 h 1000"/>
                <a:gd name="T30" fmla="*/ 754 w 1482"/>
                <a:gd name="T31" fmla="*/ 34 h 1000"/>
                <a:gd name="T32" fmla="*/ 741 w 1482"/>
                <a:gd name="T33" fmla="*/ 46 h 1000"/>
                <a:gd name="T34" fmla="*/ 729 w 1482"/>
                <a:gd name="T35" fmla="*/ 34 h 1000"/>
                <a:gd name="T36" fmla="*/ 741 w 1482"/>
                <a:gd name="T37" fmla="*/ 21 h 1000"/>
                <a:gd name="T38" fmla="*/ 1394 w 1482"/>
                <a:gd name="T39" fmla="*/ 920 h 1000"/>
                <a:gd name="T40" fmla="*/ 84 w 1482"/>
                <a:gd name="T41" fmla="*/ 920 h 1000"/>
                <a:gd name="T42" fmla="*/ 84 w 1482"/>
                <a:gd name="T43" fmla="*/ 86 h 1000"/>
                <a:gd name="T44" fmla="*/ 1394 w 1482"/>
                <a:gd name="T45" fmla="*/ 86 h 1000"/>
                <a:gd name="T46" fmla="*/ 1394 w 1482"/>
                <a:gd name="T47" fmla="*/ 920 h 1000"/>
                <a:gd name="T48" fmla="*/ 1442 w 1482"/>
                <a:gd name="T49" fmla="*/ 172 h 1000"/>
                <a:gd name="T50" fmla="*/ 1434 w 1482"/>
                <a:gd name="T51" fmla="*/ 180 h 1000"/>
                <a:gd name="T52" fmla="*/ 1433 w 1482"/>
                <a:gd name="T53" fmla="*/ 180 h 1000"/>
                <a:gd name="T54" fmla="*/ 1425 w 1482"/>
                <a:gd name="T55" fmla="*/ 172 h 1000"/>
                <a:gd name="T56" fmla="*/ 1425 w 1482"/>
                <a:gd name="T57" fmla="*/ 94 h 1000"/>
                <a:gd name="T58" fmla="*/ 1433 w 1482"/>
                <a:gd name="T59" fmla="*/ 86 h 1000"/>
                <a:gd name="T60" fmla="*/ 1434 w 1482"/>
                <a:gd name="T61" fmla="*/ 86 h 1000"/>
                <a:gd name="T62" fmla="*/ 1442 w 1482"/>
                <a:gd name="T63" fmla="*/ 94 h 1000"/>
                <a:gd name="T64" fmla="*/ 1442 w 1482"/>
                <a:gd name="T65" fmla="*/ 172 h 1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482" h="1000">
                  <a:moveTo>
                    <a:pt x="1402" y="0"/>
                  </a:moveTo>
                  <a:cubicBezTo>
                    <a:pt x="80" y="0"/>
                    <a:pt x="80" y="0"/>
                    <a:pt x="80" y="0"/>
                  </a:cubicBezTo>
                  <a:cubicBezTo>
                    <a:pt x="36" y="0"/>
                    <a:pt x="0" y="36"/>
                    <a:pt x="0" y="80"/>
                  </a:cubicBezTo>
                  <a:cubicBezTo>
                    <a:pt x="0" y="920"/>
                    <a:pt x="0" y="920"/>
                    <a:pt x="0" y="920"/>
                  </a:cubicBezTo>
                  <a:cubicBezTo>
                    <a:pt x="0" y="964"/>
                    <a:pt x="36" y="1000"/>
                    <a:pt x="80" y="1000"/>
                  </a:cubicBezTo>
                  <a:cubicBezTo>
                    <a:pt x="1402" y="1000"/>
                    <a:pt x="1402" y="1000"/>
                    <a:pt x="1402" y="1000"/>
                  </a:cubicBezTo>
                  <a:cubicBezTo>
                    <a:pt x="1446" y="1000"/>
                    <a:pt x="1482" y="964"/>
                    <a:pt x="1482" y="920"/>
                  </a:cubicBezTo>
                  <a:cubicBezTo>
                    <a:pt x="1482" y="80"/>
                    <a:pt x="1482" y="80"/>
                    <a:pt x="1482" y="80"/>
                  </a:cubicBezTo>
                  <a:cubicBezTo>
                    <a:pt x="1482" y="36"/>
                    <a:pt x="1446" y="0"/>
                    <a:pt x="1402" y="0"/>
                  </a:cubicBezTo>
                  <a:close/>
                  <a:moveTo>
                    <a:pt x="798" y="27"/>
                  </a:moveTo>
                  <a:cubicBezTo>
                    <a:pt x="802" y="27"/>
                    <a:pt x="805" y="30"/>
                    <a:pt x="805" y="34"/>
                  </a:cubicBezTo>
                  <a:cubicBezTo>
                    <a:pt x="805" y="38"/>
                    <a:pt x="802" y="41"/>
                    <a:pt x="798" y="41"/>
                  </a:cubicBezTo>
                  <a:cubicBezTo>
                    <a:pt x="795" y="41"/>
                    <a:pt x="791" y="38"/>
                    <a:pt x="791" y="34"/>
                  </a:cubicBezTo>
                  <a:cubicBezTo>
                    <a:pt x="791" y="30"/>
                    <a:pt x="795" y="27"/>
                    <a:pt x="798" y="27"/>
                  </a:cubicBezTo>
                  <a:close/>
                  <a:moveTo>
                    <a:pt x="741" y="21"/>
                  </a:moveTo>
                  <a:cubicBezTo>
                    <a:pt x="748" y="21"/>
                    <a:pt x="754" y="27"/>
                    <a:pt x="754" y="34"/>
                  </a:cubicBezTo>
                  <a:cubicBezTo>
                    <a:pt x="754" y="41"/>
                    <a:pt x="748" y="46"/>
                    <a:pt x="741" y="46"/>
                  </a:cubicBezTo>
                  <a:cubicBezTo>
                    <a:pt x="734" y="46"/>
                    <a:pt x="729" y="41"/>
                    <a:pt x="729" y="34"/>
                  </a:cubicBezTo>
                  <a:cubicBezTo>
                    <a:pt x="729" y="27"/>
                    <a:pt x="734" y="21"/>
                    <a:pt x="741" y="21"/>
                  </a:cubicBezTo>
                  <a:close/>
                  <a:moveTo>
                    <a:pt x="1394" y="920"/>
                  </a:moveTo>
                  <a:cubicBezTo>
                    <a:pt x="84" y="920"/>
                    <a:pt x="84" y="920"/>
                    <a:pt x="84" y="920"/>
                  </a:cubicBezTo>
                  <a:cubicBezTo>
                    <a:pt x="84" y="86"/>
                    <a:pt x="84" y="86"/>
                    <a:pt x="84" y="86"/>
                  </a:cubicBezTo>
                  <a:cubicBezTo>
                    <a:pt x="1394" y="86"/>
                    <a:pt x="1394" y="86"/>
                    <a:pt x="1394" y="86"/>
                  </a:cubicBezTo>
                  <a:lnTo>
                    <a:pt x="1394" y="920"/>
                  </a:lnTo>
                  <a:close/>
                  <a:moveTo>
                    <a:pt x="1442" y="172"/>
                  </a:moveTo>
                  <a:cubicBezTo>
                    <a:pt x="1442" y="176"/>
                    <a:pt x="1439" y="180"/>
                    <a:pt x="1434" y="180"/>
                  </a:cubicBezTo>
                  <a:cubicBezTo>
                    <a:pt x="1433" y="180"/>
                    <a:pt x="1433" y="180"/>
                    <a:pt x="1433" y="180"/>
                  </a:cubicBezTo>
                  <a:cubicBezTo>
                    <a:pt x="1428" y="180"/>
                    <a:pt x="1425" y="176"/>
                    <a:pt x="1425" y="172"/>
                  </a:cubicBezTo>
                  <a:cubicBezTo>
                    <a:pt x="1425" y="94"/>
                    <a:pt x="1425" y="94"/>
                    <a:pt x="1425" y="94"/>
                  </a:cubicBezTo>
                  <a:cubicBezTo>
                    <a:pt x="1425" y="89"/>
                    <a:pt x="1428" y="86"/>
                    <a:pt x="1433" y="86"/>
                  </a:cubicBezTo>
                  <a:cubicBezTo>
                    <a:pt x="1434" y="86"/>
                    <a:pt x="1434" y="86"/>
                    <a:pt x="1434" y="86"/>
                  </a:cubicBezTo>
                  <a:cubicBezTo>
                    <a:pt x="1439" y="86"/>
                    <a:pt x="1442" y="89"/>
                    <a:pt x="1442" y="94"/>
                  </a:cubicBezTo>
                  <a:lnTo>
                    <a:pt x="1442" y="172"/>
                  </a:lnTo>
                  <a:close/>
                </a:path>
              </a:pathLst>
            </a:custGeom>
            <a:gradFill>
              <a:gsLst>
                <a:gs pos="0">
                  <a:srgbClr val="C00000"/>
                </a:gs>
                <a:gs pos="100000">
                  <a:schemeClr val="accent1"/>
                </a:gs>
              </a:gsLst>
              <a:lin ang="16200000" scaled="1"/>
            </a:gra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pPr algn="ctr"/>
              <a:endParaRPr lang="en-US" sz="1600" b="1" kern="0" dirty="0">
                <a:solidFill>
                  <a:sysClr val="window" lastClr="FFFFFF"/>
                </a:solidFill>
              </a:endParaRPr>
            </a:p>
          </p:txBody>
        </p:sp>
      </p:grpSp>
      <p:sp>
        <p:nvSpPr>
          <p:cNvPr id="9" name="Text Placeholder 6"/>
          <p:cNvSpPr txBox="1">
            <a:spLocks/>
          </p:cNvSpPr>
          <p:nvPr/>
        </p:nvSpPr>
        <p:spPr>
          <a:xfrm>
            <a:off x="466890" y="974787"/>
            <a:ext cx="8927482" cy="304800"/>
          </a:xfrm>
          <a:prstGeom prst="rect">
            <a:avLst/>
          </a:prstGeom>
        </p:spPr>
        <p:txBody>
          <a:bodyPr/>
          <a:lstStyle/>
          <a:p>
            <a:pPr marL="1588" marR="0" lvl="0" fontAlgn="auto">
              <a:lnSpc>
                <a:spcPct val="90000"/>
              </a:lnSpc>
              <a:spcAft>
                <a:spcPts val="0"/>
              </a:spcAft>
              <a:buClr>
                <a:schemeClr val="tx1">
                  <a:lumMod val="60000"/>
                  <a:lumOff val="40000"/>
                </a:schemeClr>
              </a:buClr>
              <a:buSzTx/>
              <a:tabLst/>
              <a:defRPr/>
            </a:pPr>
            <a:endParaRPr lang="en-US" sz="2400" b="1" dirty="0"/>
          </a:p>
        </p:txBody>
      </p:sp>
    </p:spTree>
    <p:extLst>
      <p:ext uri="{BB962C8B-B14F-4D97-AF65-F5344CB8AC3E}">
        <p14:creationId xmlns:p14="http://schemas.microsoft.com/office/powerpoint/2010/main" val="3601196697"/>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Secure Access, Device and App Management</a:t>
            </a:r>
          </a:p>
        </p:txBody>
      </p:sp>
      <p:sp>
        <p:nvSpPr>
          <p:cNvPr id="16" name="Content Placeholder 5"/>
          <p:cNvSpPr>
            <a:spLocks noGrp="1"/>
          </p:cNvSpPr>
          <p:nvPr>
            <p:ph sz="half" idx="1"/>
          </p:nvPr>
        </p:nvSpPr>
        <p:spPr>
          <a:xfrm>
            <a:off x="6214156" y="1458686"/>
            <a:ext cx="5410199" cy="4419600"/>
          </a:xfrm>
        </p:spPr>
        <p:txBody>
          <a:bodyPr/>
          <a:lstStyle/>
          <a:p>
            <a:r>
              <a:rPr lang="en-US" sz="2400" dirty="0"/>
              <a:t>Secure communication </a:t>
            </a:r>
            <a:r>
              <a:rPr lang="en-US" sz="2400" dirty="0" smtClean="0"/>
              <a:t>with enterprise </a:t>
            </a:r>
            <a:r>
              <a:rPr lang="en-US" sz="2400" dirty="0"/>
              <a:t>application servers</a:t>
            </a:r>
          </a:p>
          <a:p>
            <a:r>
              <a:rPr lang="en-US" sz="2400" dirty="0" smtClean="0"/>
              <a:t>Eliminate </a:t>
            </a:r>
            <a:r>
              <a:rPr lang="en-US" sz="2400" dirty="0"/>
              <a:t>VPN requirements, reducing costs and risks</a:t>
            </a:r>
          </a:p>
          <a:p>
            <a:r>
              <a:rPr lang="en-US" sz="2400" dirty="0"/>
              <a:t>Provide context-driven, risk-aware access to enterprise apps</a:t>
            </a:r>
          </a:p>
          <a:p>
            <a:r>
              <a:rPr lang="en-US" sz="2400" dirty="0"/>
              <a:t>Enterprise app store/catalog</a:t>
            </a:r>
          </a:p>
          <a:p>
            <a:r>
              <a:rPr lang="en-US" sz="2400" dirty="0"/>
              <a:t>Device enrollment and provisioning</a:t>
            </a:r>
          </a:p>
          <a:p>
            <a:r>
              <a:rPr lang="en-US" sz="2400" dirty="0"/>
              <a:t>Prevent rogue apps, access to internal network only for white-listed apps</a:t>
            </a:r>
          </a:p>
          <a:p>
            <a:pPr>
              <a:buNone/>
            </a:pPr>
            <a:endParaRPr lang="en-US" sz="2400" dirty="0" smtClean="0"/>
          </a:p>
          <a:p>
            <a:pPr lvl="2"/>
            <a:endParaRPr lang="en-US" dirty="0"/>
          </a:p>
        </p:txBody>
      </p:sp>
      <p:grpSp>
        <p:nvGrpSpPr>
          <p:cNvPr id="2" name="Group 30"/>
          <p:cNvGrpSpPr/>
          <p:nvPr/>
        </p:nvGrpSpPr>
        <p:grpSpPr>
          <a:xfrm>
            <a:off x="4267299" y="2856256"/>
            <a:ext cx="1172503" cy="1674637"/>
            <a:chOff x="6025111" y="3310140"/>
            <a:chExt cx="864415" cy="1108339"/>
          </a:xfrm>
        </p:grpSpPr>
        <p:pic>
          <p:nvPicPr>
            <p:cNvPr id="42" name="Picture 41" descr="Red.Gloss.Box.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025111" y="3310140"/>
              <a:ext cx="864415" cy="1108339"/>
            </a:xfrm>
            <a:prstGeom prst="rect">
              <a:avLst/>
            </a:prstGeom>
          </p:spPr>
        </p:pic>
        <p:pic>
          <p:nvPicPr>
            <p:cNvPr id="43" name="Picture 42" descr="DB+CloudHybrid.png"/>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6074833" y="3361552"/>
              <a:ext cx="783167" cy="744782"/>
            </a:xfrm>
            <a:prstGeom prst="rect">
              <a:avLst/>
            </a:prstGeom>
          </p:spPr>
        </p:pic>
      </p:grpSp>
      <p:sp>
        <p:nvSpPr>
          <p:cNvPr id="44" name="Left-Right Arrow 43"/>
          <p:cNvSpPr/>
          <p:nvPr/>
        </p:nvSpPr>
        <p:spPr bwMode="auto">
          <a:xfrm>
            <a:off x="3172451" y="3315129"/>
            <a:ext cx="1109292" cy="261829"/>
          </a:xfrm>
          <a:prstGeom prst="leftRightArrow">
            <a:avLst/>
          </a:prstGeom>
          <a:solidFill>
            <a:schemeClr val="accent1"/>
          </a:solidFill>
          <a:ln w="9525" cap="flat" cmpd="sng" algn="ctr">
            <a:noFill/>
            <a:prstDash val="solid"/>
            <a:round/>
            <a:headEnd type="none" w="med" len="med"/>
            <a:tailEnd type="none" w="med" len="med"/>
          </a:ln>
          <a:effectLst/>
        </p:spPr>
        <p:txBody>
          <a:bodyPr vert="horz" wrap="square" lIns="34518" tIns="17260" rIns="34518" bIns="17260" numCol="1" rtlCol="0" anchor="t" anchorCtr="0" compatLnSpc="1">
            <a:prstTxWarp prst="textNoShape">
              <a:avLst/>
            </a:prstTxWarp>
            <a:spAutoFit/>
          </a:bodyPr>
          <a:lstStyle/>
          <a:p>
            <a:pPr marL="44635" indent="-44635" algn="ctr" defTabSz="342795">
              <a:lnSpc>
                <a:spcPct val="90000"/>
              </a:lnSpc>
              <a:spcBef>
                <a:spcPct val="50000"/>
              </a:spcBef>
              <a:buClr>
                <a:schemeClr val="accent1"/>
              </a:buClr>
            </a:pPr>
            <a:endParaRPr lang="en-US" sz="700" b="1" dirty="0">
              <a:latin typeface="Arial" pitchFamily="-106" charset="0"/>
            </a:endParaRPr>
          </a:p>
        </p:txBody>
      </p:sp>
      <p:grpSp>
        <p:nvGrpSpPr>
          <p:cNvPr id="3" name="Group 63"/>
          <p:cNvGrpSpPr/>
          <p:nvPr/>
        </p:nvGrpSpPr>
        <p:grpSpPr>
          <a:xfrm>
            <a:off x="777934" y="2579432"/>
            <a:ext cx="2374853" cy="1857840"/>
            <a:chOff x="5063110" y="1298639"/>
            <a:chExt cx="570687" cy="385130"/>
          </a:xfrm>
        </p:grpSpPr>
        <p:sp>
          <p:nvSpPr>
            <p:cNvPr id="68" name="Rectangle 11"/>
            <p:cNvSpPr>
              <a:spLocks noChangeArrowheads="1"/>
            </p:cNvSpPr>
            <p:nvPr/>
          </p:nvSpPr>
          <p:spPr bwMode="auto">
            <a:xfrm>
              <a:off x="5089551" y="1331468"/>
              <a:ext cx="516174" cy="321213"/>
            </a:xfrm>
            <a:prstGeom prst="rect">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15"/>
            <p:cNvSpPr>
              <a:spLocks noEditPoints="1"/>
            </p:cNvSpPr>
            <p:nvPr/>
          </p:nvSpPr>
          <p:spPr bwMode="auto">
            <a:xfrm>
              <a:off x="5063110" y="1298639"/>
              <a:ext cx="570687" cy="385130"/>
            </a:xfrm>
            <a:custGeom>
              <a:avLst/>
              <a:gdLst>
                <a:gd name="T0" fmla="*/ 1402 w 1482"/>
                <a:gd name="T1" fmla="*/ 0 h 1000"/>
                <a:gd name="T2" fmla="*/ 80 w 1482"/>
                <a:gd name="T3" fmla="*/ 0 h 1000"/>
                <a:gd name="T4" fmla="*/ 0 w 1482"/>
                <a:gd name="T5" fmla="*/ 80 h 1000"/>
                <a:gd name="T6" fmla="*/ 0 w 1482"/>
                <a:gd name="T7" fmla="*/ 920 h 1000"/>
                <a:gd name="T8" fmla="*/ 80 w 1482"/>
                <a:gd name="T9" fmla="*/ 1000 h 1000"/>
                <a:gd name="T10" fmla="*/ 1402 w 1482"/>
                <a:gd name="T11" fmla="*/ 1000 h 1000"/>
                <a:gd name="T12" fmla="*/ 1482 w 1482"/>
                <a:gd name="T13" fmla="*/ 920 h 1000"/>
                <a:gd name="T14" fmla="*/ 1482 w 1482"/>
                <a:gd name="T15" fmla="*/ 80 h 1000"/>
                <a:gd name="T16" fmla="*/ 1402 w 1482"/>
                <a:gd name="T17" fmla="*/ 0 h 1000"/>
                <a:gd name="T18" fmla="*/ 798 w 1482"/>
                <a:gd name="T19" fmla="*/ 27 h 1000"/>
                <a:gd name="T20" fmla="*/ 805 w 1482"/>
                <a:gd name="T21" fmla="*/ 34 h 1000"/>
                <a:gd name="T22" fmla="*/ 798 w 1482"/>
                <a:gd name="T23" fmla="*/ 41 h 1000"/>
                <a:gd name="T24" fmla="*/ 791 w 1482"/>
                <a:gd name="T25" fmla="*/ 34 h 1000"/>
                <a:gd name="T26" fmla="*/ 798 w 1482"/>
                <a:gd name="T27" fmla="*/ 27 h 1000"/>
                <a:gd name="T28" fmla="*/ 741 w 1482"/>
                <a:gd name="T29" fmla="*/ 21 h 1000"/>
                <a:gd name="T30" fmla="*/ 754 w 1482"/>
                <a:gd name="T31" fmla="*/ 34 h 1000"/>
                <a:gd name="T32" fmla="*/ 741 w 1482"/>
                <a:gd name="T33" fmla="*/ 46 h 1000"/>
                <a:gd name="T34" fmla="*/ 729 w 1482"/>
                <a:gd name="T35" fmla="*/ 34 h 1000"/>
                <a:gd name="T36" fmla="*/ 741 w 1482"/>
                <a:gd name="T37" fmla="*/ 21 h 1000"/>
                <a:gd name="T38" fmla="*/ 1394 w 1482"/>
                <a:gd name="T39" fmla="*/ 920 h 1000"/>
                <a:gd name="T40" fmla="*/ 84 w 1482"/>
                <a:gd name="T41" fmla="*/ 920 h 1000"/>
                <a:gd name="T42" fmla="*/ 84 w 1482"/>
                <a:gd name="T43" fmla="*/ 86 h 1000"/>
                <a:gd name="T44" fmla="*/ 1394 w 1482"/>
                <a:gd name="T45" fmla="*/ 86 h 1000"/>
                <a:gd name="T46" fmla="*/ 1394 w 1482"/>
                <a:gd name="T47" fmla="*/ 920 h 1000"/>
                <a:gd name="T48" fmla="*/ 1442 w 1482"/>
                <a:gd name="T49" fmla="*/ 172 h 1000"/>
                <a:gd name="T50" fmla="*/ 1434 w 1482"/>
                <a:gd name="T51" fmla="*/ 180 h 1000"/>
                <a:gd name="T52" fmla="*/ 1433 w 1482"/>
                <a:gd name="T53" fmla="*/ 180 h 1000"/>
                <a:gd name="T54" fmla="*/ 1425 w 1482"/>
                <a:gd name="T55" fmla="*/ 172 h 1000"/>
                <a:gd name="T56" fmla="*/ 1425 w 1482"/>
                <a:gd name="T57" fmla="*/ 94 h 1000"/>
                <a:gd name="T58" fmla="*/ 1433 w 1482"/>
                <a:gd name="T59" fmla="*/ 86 h 1000"/>
                <a:gd name="T60" fmla="*/ 1434 w 1482"/>
                <a:gd name="T61" fmla="*/ 86 h 1000"/>
                <a:gd name="T62" fmla="*/ 1442 w 1482"/>
                <a:gd name="T63" fmla="*/ 94 h 1000"/>
                <a:gd name="T64" fmla="*/ 1442 w 1482"/>
                <a:gd name="T65" fmla="*/ 172 h 1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482" h="1000">
                  <a:moveTo>
                    <a:pt x="1402" y="0"/>
                  </a:moveTo>
                  <a:cubicBezTo>
                    <a:pt x="80" y="0"/>
                    <a:pt x="80" y="0"/>
                    <a:pt x="80" y="0"/>
                  </a:cubicBezTo>
                  <a:cubicBezTo>
                    <a:pt x="36" y="0"/>
                    <a:pt x="0" y="36"/>
                    <a:pt x="0" y="80"/>
                  </a:cubicBezTo>
                  <a:cubicBezTo>
                    <a:pt x="0" y="920"/>
                    <a:pt x="0" y="920"/>
                    <a:pt x="0" y="920"/>
                  </a:cubicBezTo>
                  <a:cubicBezTo>
                    <a:pt x="0" y="964"/>
                    <a:pt x="36" y="1000"/>
                    <a:pt x="80" y="1000"/>
                  </a:cubicBezTo>
                  <a:cubicBezTo>
                    <a:pt x="1402" y="1000"/>
                    <a:pt x="1402" y="1000"/>
                    <a:pt x="1402" y="1000"/>
                  </a:cubicBezTo>
                  <a:cubicBezTo>
                    <a:pt x="1446" y="1000"/>
                    <a:pt x="1482" y="964"/>
                    <a:pt x="1482" y="920"/>
                  </a:cubicBezTo>
                  <a:cubicBezTo>
                    <a:pt x="1482" y="80"/>
                    <a:pt x="1482" y="80"/>
                    <a:pt x="1482" y="80"/>
                  </a:cubicBezTo>
                  <a:cubicBezTo>
                    <a:pt x="1482" y="36"/>
                    <a:pt x="1446" y="0"/>
                    <a:pt x="1402" y="0"/>
                  </a:cubicBezTo>
                  <a:close/>
                  <a:moveTo>
                    <a:pt x="798" y="27"/>
                  </a:moveTo>
                  <a:cubicBezTo>
                    <a:pt x="802" y="27"/>
                    <a:pt x="805" y="30"/>
                    <a:pt x="805" y="34"/>
                  </a:cubicBezTo>
                  <a:cubicBezTo>
                    <a:pt x="805" y="38"/>
                    <a:pt x="802" y="41"/>
                    <a:pt x="798" y="41"/>
                  </a:cubicBezTo>
                  <a:cubicBezTo>
                    <a:pt x="795" y="41"/>
                    <a:pt x="791" y="38"/>
                    <a:pt x="791" y="34"/>
                  </a:cubicBezTo>
                  <a:cubicBezTo>
                    <a:pt x="791" y="30"/>
                    <a:pt x="795" y="27"/>
                    <a:pt x="798" y="27"/>
                  </a:cubicBezTo>
                  <a:close/>
                  <a:moveTo>
                    <a:pt x="741" y="21"/>
                  </a:moveTo>
                  <a:cubicBezTo>
                    <a:pt x="748" y="21"/>
                    <a:pt x="754" y="27"/>
                    <a:pt x="754" y="34"/>
                  </a:cubicBezTo>
                  <a:cubicBezTo>
                    <a:pt x="754" y="41"/>
                    <a:pt x="748" y="46"/>
                    <a:pt x="741" y="46"/>
                  </a:cubicBezTo>
                  <a:cubicBezTo>
                    <a:pt x="734" y="46"/>
                    <a:pt x="729" y="41"/>
                    <a:pt x="729" y="34"/>
                  </a:cubicBezTo>
                  <a:cubicBezTo>
                    <a:pt x="729" y="27"/>
                    <a:pt x="734" y="21"/>
                    <a:pt x="741" y="21"/>
                  </a:cubicBezTo>
                  <a:close/>
                  <a:moveTo>
                    <a:pt x="1394" y="920"/>
                  </a:moveTo>
                  <a:cubicBezTo>
                    <a:pt x="84" y="920"/>
                    <a:pt x="84" y="920"/>
                    <a:pt x="84" y="920"/>
                  </a:cubicBezTo>
                  <a:cubicBezTo>
                    <a:pt x="84" y="86"/>
                    <a:pt x="84" y="86"/>
                    <a:pt x="84" y="86"/>
                  </a:cubicBezTo>
                  <a:cubicBezTo>
                    <a:pt x="1394" y="86"/>
                    <a:pt x="1394" y="86"/>
                    <a:pt x="1394" y="86"/>
                  </a:cubicBezTo>
                  <a:lnTo>
                    <a:pt x="1394" y="920"/>
                  </a:lnTo>
                  <a:close/>
                  <a:moveTo>
                    <a:pt x="1442" y="172"/>
                  </a:moveTo>
                  <a:cubicBezTo>
                    <a:pt x="1442" y="176"/>
                    <a:pt x="1439" y="180"/>
                    <a:pt x="1434" y="180"/>
                  </a:cubicBezTo>
                  <a:cubicBezTo>
                    <a:pt x="1433" y="180"/>
                    <a:pt x="1433" y="180"/>
                    <a:pt x="1433" y="180"/>
                  </a:cubicBezTo>
                  <a:cubicBezTo>
                    <a:pt x="1428" y="180"/>
                    <a:pt x="1425" y="176"/>
                    <a:pt x="1425" y="172"/>
                  </a:cubicBezTo>
                  <a:cubicBezTo>
                    <a:pt x="1425" y="94"/>
                    <a:pt x="1425" y="94"/>
                    <a:pt x="1425" y="94"/>
                  </a:cubicBezTo>
                  <a:cubicBezTo>
                    <a:pt x="1425" y="89"/>
                    <a:pt x="1428" y="86"/>
                    <a:pt x="1433" y="86"/>
                  </a:cubicBezTo>
                  <a:cubicBezTo>
                    <a:pt x="1434" y="86"/>
                    <a:pt x="1434" y="86"/>
                    <a:pt x="1434" y="86"/>
                  </a:cubicBezTo>
                  <a:cubicBezTo>
                    <a:pt x="1439" y="86"/>
                    <a:pt x="1442" y="89"/>
                    <a:pt x="1442" y="94"/>
                  </a:cubicBezTo>
                  <a:lnTo>
                    <a:pt x="1442" y="172"/>
                  </a:lnTo>
                  <a:close/>
                </a:path>
              </a:pathLst>
            </a:custGeom>
            <a:gradFill>
              <a:gsLst>
                <a:gs pos="0">
                  <a:srgbClr val="C00000"/>
                </a:gs>
                <a:gs pos="100000">
                  <a:schemeClr val="accent1"/>
                </a:gs>
              </a:gsLst>
              <a:lin ang="16200000" scaled="1"/>
            </a:gra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pPr algn="ctr"/>
              <a:endParaRPr lang="en-US" sz="1600" b="1" kern="0" dirty="0">
                <a:solidFill>
                  <a:sysClr val="window" lastClr="FFFFFF"/>
                </a:solidFill>
              </a:endParaRPr>
            </a:p>
          </p:txBody>
        </p:sp>
      </p:grpSp>
      <p:pic>
        <p:nvPicPr>
          <p:cNvPr id="72" name="Picture 10"/>
          <p:cNvPicPr>
            <a:picLocks noChangeAspect="1"/>
          </p:cNvPicPr>
          <p:nvPr/>
        </p:nvPicPr>
        <p:blipFill>
          <a:blip r:embed="rId5" cstate="email">
            <a:extLst>
              <a:ext uri="{28A0092B-C50C-407E-A947-70E740481C1C}">
                <a14:useLocalDpi xmlns:a14="http://schemas.microsoft.com/office/drawing/2010/main"/>
              </a:ext>
            </a:extLst>
          </a:blip>
          <a:srcRect/>
          <a:stretch>
            <a:fillRect/>
          </a:stretch>
        </p:blipFill>
        <p:spPr bwMode="auto">
          <a:xfrm>
            <a:off x="3513755" y="3480179"/>
            <a:ext cx="407558" cy="436728"/>
          </a:xfrm>
          <a:prstGeom prst="rect">
            <a:avLst/>
          </a:prstGeom>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074" name="Picture 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84348" y="2790461"/>
            <a:ext cx="1895476" cy="10493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38" name="Picture 10"/>
          <p:cNvPicPr>
            <a:picLocks noChangeAspect="1"/>
          </p:cNvPicPr>
          <p:nvPr/>
        </p:nvPicPr>
        <p:blipFill>
          <a:blip r:embed="rId5" cstate="email">
            <a:extLst>
              <a:ext uri="{28A0092B-C50C-407E-A947-70E740481C1C}">
                <a14:useLocalDpi xmlns:a14="http://schemas.microsoft.com/office/drawing/2010/main"/>
              </a:ext>
            </a:extLst>
          </a:blip>
          <a:srcRect/>
          <a:stretch>
            <a:fillRect/>
          </a:stretch>
        </p:blipFill>
        <p:spPr bwMode="auto">
          <a:xfrm>
            <a:off x="2615277" y="3168561"/>
            <a:ext cx="407558" cy="436728"/>
          </a:xfrm>
          <a:prstGeom prst="rect">
            <a:avLst/>
          </a:prstGeom>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777776492"/>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Oracle Mobile Cloud Service</a:t>
            </a:r>
            <a:endParaRPr lang="en-US" dirty="0"/>
          </a:p>
        </p:txBody>
      </p:sp>
      <p:sp>
        <p:nvSpPr>
          <p:cNvPr id="6" name="Text Placeholder 5"/>
          <p:cNvSpPr>
            <a:spLocks noGrp="1"/>
          </p:cNvSpPr>
          <p:nvPr>
            <p:ph type="body" idx="1"/>
          </p:nvPr>
        </p:nvSpPr>
        <p:spPr/>
        <p:txBody>
          <a:bodyPr/>
          <a:lstStyle/>
          <a:p>
            <a:endParaRPr lang="en-US"/>
          </a:p>
        </p:txBody>
      </p:sp>
      <p:sp>
        <p:nvSpPr>
          <p:cNvPr id="4" name="TextBox 3"/>
          <p:cNvSpPr txBox="1"/>
          <p:nvPr/>
        </p:nvSpPr>
        <p:spPr>
          <a:xfrm>
            <a:off x="8375086" y="695716"/>
            <a:ext cx="3350155" cy="1649552"/>
          </a:xfrm>
          <a:prstGeom prst="rect">
            <a:avLst/>
          </a:prstGeom>
          <a:noFill/>
        </p:spPr>
        <p:txBody>
          <a:bodyPr wrap="square" lIns="0" tIns="0" rIns="0" bIns="0" rtlCol="0">
            <a:noAutofit/>
          </a:bodyPr>
          <a:lstStyle/>
          <a:p>
            <a:pPr marL="182880" indent="-182880">
              <a:lnSpc>
                <a:spcPct val="90000"/>
              </a:lnSpc>
              <a:spcBef>
                <a:spcPts val="600"/>
              </a:spcBef>
            </a:pPr>
            <a:r>
              <a:rPr lang="en-US" sz="1700" dirty="0" smtClean="0"/>
              <a:t>Content Cloud Service</a:t>
            </a:r>
          </a:p>
          <a:p>
            <a:pPr marL="182880" indent="-182880">
              <a:lnSpc>
                <a:spcPct val="90000"/>
              </a:lnSpc>
              <a:spcBef>
                <a:spcPts val="600"/>
              </a:spcBef>
            </a:pPr>
            <a:r>
              <a:rPr lang="en-US" sz="1700" dirty="0" smtClean="0"/>
              <a:t>DB Cloud Service</a:t>
            </a:r>
          </a:p>
          <a:p>
            <a:pPr marL="182880" indent="-182880">
              <a:lnSpc>
                <a:spcPct val="90000"/>
              </a:lnSpc>
              <a:spcBef>
                <a:spcPts val="600"/>
              </a:spcBef>
            </a:pPr>
            <a:r>
              <a:rPr lang="en-US" sz="1700" dirty="0" smtClean="0"/>
              <a:t>SAAS Cloud Service</a:t>
            </a:r>
          </a:p>
          <a:p>
            <a:pPr marL="182880" indent="-182880">
              <a:lnSpc>
                <a:spcPct val="90000"/>
              </a:lnSpc>
              <a:spcBef>
                <a:spcPts val="600"/>
              </a:spcBef>
            </a:pPr>
            <a:r>
              <a:rPr lang="en-US" sz="1700" dirty="0" smtClean="0"/>
              <a:t>Integration Cloud  Service</a:t>
            </a:r>
          </a:p>
          <a:p>
            <a:pPr marL="182880" indent="-182880">
              <a:lnSpc>
                <a:spcPct val="90000"/>
              </a:lnSpc>
              <a:spcBef>
                <a:spcPts val="600"/>
              </a:spcBef>
            </a:pPr>
            <a:r>
              <a:rPr lang="en-US" sz="1700" dirty="0" smtClean="0"/>
              <a:t>Mobile Cloud Service</a:t>
            </a:r>
          </a:p>
          <a:p>
            <a:pPr marL="182880" indent="-182880">
              <a:lnSpc>
                <a:spcPct val="90000"/>
              </a:lnSpc>
              <a:spcBef>
                <a:spcPts val="600"/>
              </a:spcBef>
            </a:pPr>
            <a:r>
              <a:rPr lang="en-US" sz="1700" dirty="0" smtClean="0"/>
              <a:t>…</a:t>
            </a:r>
          </a:p>
        </p:txBody>
      </p:sp>
      <p:cxnSp>
        <p:nvCxnSpPr>
          <p:cNvPr id="8" name="Curved Connector 7"/>
          <p:cNvCxnSpPr/>
          <p:nvPr/>
        </p:nvCxnSpPr>
        <p:spPr>
          <a:xfrm rot="10800000" flipV="1">
            <a:off x="7848605" y="2065867"/>
            <a:ext cx="2573863" cy="1591732"/>
          </a:xfrm>
          <a:prstGeom prst="curvedConnector3">
            <a:avLst>
              <a:gd name="adj1" fmla="val -35197"/>
            </a:avLst>
          </a:prstGeom>
          <a:ln w="41275">
            <a:solidFill>
              <a:schemeClr val="accent5"/>
            </a:solidFill>
            <a:miter lim="80000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091786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nchorCtr="0"/>
          <a:lstStyle/>
          <a:p>
            <a:r>
              <a:rPr lang="en-US" dirty="0" smtClean="0"/>
              <a:t>Oracle Mobile Cloud Service </a:t>
            </a:r>
            <a:endParaRPr lang="en-US" dirty="0"/>
          </a:p>
        </p:txBody>
      </p:sp>
      <p:sp>
        <p:nvSpPr>
          <p:cNvPr id="3" name="Content Placeholder 2"/>
          <p:cNvSpPr>
            <a:spLocks noGrp="1"/>
          </p:cNvSpPr>
          <p:nvPr>
            <p:ph idx="1"/>
          </p:nvPr>
        </p:nvSpPr>
        <p:spPr>
          <a:xfrm>
            <a:off x="531151" y="1484250"/>
            <a:ext cx="11126522" cy="3962400"/>
          </a:xfrm>
        </p:spPr>
        <p:txBody>
          <a:bodyPr/>
          <a:lstStyle/>
          <a:p>
            <a:r>
              <a:rPr lang="en-US" sz="2400" dirty="0" smtClean="0"/>
              <a:t>Target </a:t>
            </a:r>
            <a:r>
              <a:rPr lang="en-US" sz="2400" dirty="0"/>
              <a:t>Customer</a:t>
            </a:r>
          </a:p>
          <a:p>
            <a:pPr lvl="1"/>
            <a:r>
              <a:rPr lang="en-US" sz="2100" dirty="0"/>
              <a:t>Organizations looking for a foundation for a mobile strategy</a:t>
            </a:r>
          </a:p>
          <a:p>
            <a:r>
              <a:rPr lang="en-US" sz="2400" dirty="0"/>
              <a:t>Value Proposition – Mobile First</a:t>
            </a:r>
          </a:p>
          <a:p>
            <a:pPr lvl="1"/>
            <a:r>
              <a:rPr lang="en-US" sz="2100" dirty="0"/>
              <a:t>Unified hub for all mobile access to enterprise IT assets</a:t>
            </a:r>
          </a:p>
          <a:p>
            <a:pPr lvl="1"/>
            <a:r>
              <a:rPr lang="en-US" sz="2100" dirty="0"/>
              <a:t>Easy to use for first time as well as regular users</a:t>
            </a:r>
          </a:p>
          <a:p>
            <a:pPr lvl="1"/>
            <a:r>
              <a:rPr lang="en-US" sz="2100" dirty="0"/>
              <a:t>Easy to do things right</a:t>
            </a:r>
          </a:p>
          <a:p>
            <a:pPr lvl="1"/>
            <a:r>
              <a:rPr lang="en-US" sz="2100" dirty="0"/>
              <a:t>Easy to maintain while mobile strategy evolves and matures</a:t>
            </a:r>
          </a:p>
          <a:p>
            <a:r>
              <a:rPr lang="en-US" sz="2400" dirty="0"/>
              <a:t>Oracle Basics</a:t>
            </a:r>
          </a:p>
          <a:p>
            <a:pPr lvl="1"/>
            <a:r>
              <a:rPr lang="en-US" sz="2100" dirty="0"/>
              <a:t>Agnostic to client side technologies and mobile device/application management solutions, but offering a superior, integrated experience to Oracle customers</a:t>
            </a:r>
          </a:p>
        </p:txBody>
      </p:sp>
      <p:sp>
        <p:nvSpPr>
          <p:cNvPr id="4" name="Text Placeholder 3"/>
          <p:cNvSpPr>
            <a:spLocks noGrp="1"/>
          </p:cNvSpPr>
          <p:nvPr>
            <p:ph type="body" sz="quarter" idx="13"/>
          </p:nvPr>
        </p:nvSpPr>
        <p:spPr>
          <a:xfrm>
            <a:off x="531813" y="896669"/>
            <a:ext cx="11125199" cy="343299"/>
          </a:xfrm>
        </p:spPr>
        <p:txBody>
          <a:bodyPr/>
          <a:lstStyle/>
          <a:p>
            <a:r>
              <a:rPr lang="en-US" dirty="0" smtClean="0"/>
              <a:t>Enterprise Mobile Backend as a Service</a:t>
            </a:r>
            <a:endParaRPr lang="en-US" dirty="0"/>
          </a:p>
        </p:txBody>
      </p:sp>
    </p:spTree>
    <p:extLst>
      <p:ext uri="{BB962C8B-B14F-4D97-AF65-F5344CB8AC3E}">
        <p14:creationId xmlns:p14="http://schemas.microsoft.com/office/powerpoint/2010/main" val="2185359308"/>
      </p:ext>
    </p:extLst>
  </p:cSld>
  <p:clrMapOvr>
    <a:masterClrMapping/>
  </p:clrMapOvr>
  <p:transition spd="med">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normAutofit/>
          </a:bodyPr>
          <a:lstStyle/>
          <a:p>
            <a:r>
              <a:rPr lang="en-US" dirty="0" smtClean="0"/>
              <a:t>Mobile Cloud Service Features</a:t>
            </a:r>
            <a:endParaRPr lang="en-US" dirty="0"/>
          </a:p>
        </p:txBody>
      </p:sp>
      <p:sp>
        <p:nvSpPr>
          <p:cNvPr id="17" name="TextBox 16"/>
          <p:cNvSpPr txBox="1"/>
          <p:nvPr/>
        </p:nvSpPr>
        <p:spPr>
          <a:xfrm>
            <a:off x="4078705" y="2270756"/>
            <a:ext cx="3717758" cy="4247294"/>
          </a:xfrm>
          <a:prstGeom prst="rect">
            <a:avLst/>
          </a:prstGeom>
          <a:noFill/>
        </p:spPr>
        <p:txBody>
          <a:bodyPr wrap="square" lIns="121899" tIns="60949" rIns="121899" bIns="60949" rtlCol="0">
            <a:spAutoFit/>
          </a:bodyPr>
          <a:lstStyle/>
          <a:p>
            <a:r>
              <a:rPr lang="en-US" sz="1200" b="1" dirty="0" smtClean="0"/>
              <a:t>Mobile Friendly</a:t>
            </a:r>
          </a:p>
          <a:p>
            <a:r>
              <a:rPr lang="en-US" sz="1200" dirty="0" smtClean="0"/>
              <a:t>Define  REST services/APIs for mobile consumption with new capabilities</a:t>
            </a:r>
          </a:p>
          <a:p>
            <a:endParaRPr lang="en-US" sz="1200" dirty="0" smtClean="0"/>
          </a:p>
          <a:p>
            <a:r>
              <a:rPr lang="en-US" sz="1200" b="1" dirty="0" smtClean="0"/>
              <a:t>User Management</a:t>
            </a:r>
          </a:p>
          <a:p>
            <a:r>
              <a:rPr lang="en-US" sz="1200" dirty="0" smtClean="0"/>
              <a:t>Manage secure user access, identity propagation and user preferences</a:t>
            </a:r>
          </a:p>
          <a:p>
            <a:endParaRPr lang="en-US" sz="1200" b="1" dirty="0" smtClean="0"/>
          </a:p>
          <a:p>
            <a:r>
              <a:rPr lang="en-US" sz="1200" b="1" dirty="0" smtClean="0"/>
              <a:t>Security</a:t>
            </a:r>
          </a:p>
          <a:p>
            <a:r>
              <a:rPr lang="en-US" sz="1200" dirty="0" smtClean="0"/>
              <a:t>Secure access and data management through policies.  Support for SAML, Basic Auth, and token based authentication models.</a:t>
            </a:r>
          </a:p>
          <a:p>
            <a:endParaRPr lang="en-US" sz="1200" b="1" dirty="0" smtClean="0"/>
          </a:p>
          <a:p>
            <a:r>
              <a:rPr lang="en-US" sz="1200" b="1" dirty="0" smtClean="0"/>
              <a:t>Service API Management</a:t>
            </a:r>
          </a:p>
          <a:p>
            <a:r>
              <a:rPr lang="en-US" sz="1200" dirty="0" smtClean="0"/>
              <a:t>Configure connectors to access and augment on-premise and cloud based enterprise services</a:t>
            </a:r>
          </a:p>
          <a:p>
            <a:endParaRPr lang="en-US" sz="1200" b="1" dirty="0" smtClean="0">
              <a:solidFill>
                <a:schemeClr val="tx2">
                  <a:lumMod val="60000"/>
                  <a:lumOff val="40000"/>
                </a:schemeClr>
              </a:solidFill>
            </a:endParaRPr>
          </a:p>
          <a:p>
            <a:r>
              <a:rPr lang="en-US" sz="1200" b="1" dirty="0" smtClean="0"/>
              <a:t>Catalog</a:t>
            </a:r>
          </a:p>
          <a:p>
            <a:r>
              <a:rPr lang="en-US" sz="1200" dirty="0" smtClean="0"/>
              <a:t>Discover, browse and consume internal, external and 3</a:t>
            </a:r>
            <a:r>
              <a:rPr lang="en-US" sz="1200" baseline="30000" dirty="0" smtClean="0"/>
              <a:t>rd</a:t>
            </a:r>
            <a:r>
              <a:rPr lang="en-US" sz="1200" dirty="0" smtClean="0"/>
              <a:t> party APIs, with access to On-Premise systems</a:t>
            </a:r>
          </a:p>
          <a:p>
            <a:endParaRPr lang="en-US" sz="1400" dirty="0" smtClean="0"/>
          </a:p>
          <a:p>
            <a:endParaRPr lang="en-US" sz="1400" b="1" dirty="0" smtClean="0"/>
          </a:p>
        </p:txBody>
      </p:sp>
      <p:sp>
        <p:nvSpPr>
          <p:cNvPr id="18" name="TextBox 17"/>
          <p:cNvSpPr txBox="1"/>
          <p:nvPr/>
        </p:nvSpPr>
        <p:spPr>
          <a:xfrm>
            <a:off x="8459396" y="2354980"/>
            <a:ext cx="3475930" cy="3847184"/>
          </a:xfrm>
          <a:prstGeom prst="rect">
            <a:avLst/>
          </a:prstGeom>
          <a:noFill/>
        </p:spPr>
        <p:txBody>
          <a:bodyPr wrap="square" lIns="121899" tIns="60949" rIns="121899" bIns="60949" rtlCol="0">
            <a:spAutoFit/>
          </a:bodyPr>
          <a:lstStyle/>
          <a:p>
            <a:r>
              <a:rPr lang="en-US" sz="1200" b="1" dirty="0" smtClean="0"/>
              <a:t>Analyze</a:t>
            </a:r>
          </a:p>
          <a:p>
            <a:r>
              <a:rPr lang="en-US" sz="1200" dirty="0" smtClean="0"/>
              <a:t>From developer to business owner collect, store and analyze application behavior, usage statistics and business metrics</a:t>
            </a:r>
          </a:p>
          <a:p>
            <a:endParaRPr lang="en-US" sz="1200" dirty="0" smtClean="0"/>
          </a:p>
          <a:p>
            <a:r>
              <a:rPr lang="en-US" sz="1200" b="1" dirty="0" smtClean="0"/>
              <a:t>Monitoring and Alerting</a:t>
            </a:r>
          </a:p>
          <a:p>
            <a:r>
              <a:rPr lang="en-US" sz="1200" dirty="0" smtClean="0"/>
              <a:t>Real-time access to customer adoption, usage, performance, and satisfaction</a:t>
            </a:r>
          </a:p>
          <a:p>
            <a:endParaRPr lang="en-US" sz="1200" dirty="0" smtClean="0"/>
          </a:p>
          <a:p>
            <a:r>
              <a:rPr lang="en-US" sz="1200" b="1" dirty="0" smtClean="0"/>
              <a:t>Device and App Management</a:t>
            </a:r>
          </a:p>
          <a:p>
            <a:r>
              <a:rPr lang="en-US" sz="1200" dirty="0" smtClean="0"/>
              <a:t>Initial and ongoing secure device and user access.</a:t>
            </a:r>
          </a:p>
          <a:p>
            <a:endParaRPr lang="en-US" sz="1200" b="1" dirty="0" smtClean="0"/>
          </a:p>
          <a:p>
            <a:r>
              <a:rPr lang="en-US" sz="1200" b="1" dirty="0" smtClean="0"/>
              <a:t>Scalability and High Availability</a:t>
            </a:r>
          </a:p>
          <a:p>
            <a:r>
              <a:rPr lang="en-US" sz="1200" dirty="0" smtClean="0"/>
              <a:t>Based on Oracle’s Public Cloud infrastructure for high availability and elastic scalability</a:t>
            </a:r>
          </a:p>
          <a:p>
            <a:endParaRPr lang="en-US" sz="1200" b="1" dirty="0" smtClean="0"/>
          </a:p>
          <a:p>
            <a:r>
              <a:rPr lang="en-US" sz="1200" b="1" dirty="0" smtClean="0"/>
              <a:t>Lifecycle Management</a:t>
            </a:r>
          </a:p>
          <a:p>
            <a:r>
              <a:rPr lang="en-US" sz="1200" dirty="0" smtClean="0"/>
              <a:t>Manage multiple services/APIs and application versions  </a:t>
            </a:r>
          </a:p>
          <a:p>
            <a:endParaRPr lang="en-US" sz="1400" dirty="0"/>
          </a:p>
        </p:txBody>
      </p:sp>
      <p:sp>
        <p:nvSpPr>
          <p:cNvPr id="19" name="TextBox 18"/>
          <p:cNvSpPr txBox="1"/>
          <p:nvPr/>
        </p:nvSpPr>
        <p:spPr>
          <a:xfrm>
            <a:off x="312816" y="2403108"/>
            <a:ext cx="3348286" cy="2893077"/>
          </a:xfrm>
          <a:prstGeom prst="rect">
            <a:avLst/>
          </a:prstGeom>
          <a:noFill/>
        </p:spPr>
        <p:txBody>
          <a:bodyPr wrap="square" lIns="121899" tIns="60949" rIns="121899" bIns="60949" rtlCol="0">
            <a:spAutoFit/>
          </a:bodyPr>
          <a:lstStyle/>
          <a:p>
            <a:r>
              <a:rPr lang="en-US" sz="1200" b="1" dirty="0" smtClean="0"/>
              <a:t>Mobile Apps</a:t>
            </a:r>
          </a:p>
          <a:p>
            <a:r>
              <a:rPr lang="en-US" sz="1200" dirty="0"/>
              <a:t>Supports Native or hybrid development including </a:t>
            </a:r>
            <a:r>
              <a:rPr lang="en-US" sz="1200" dirty="0" smtClean="0"/>
              <a:t>Oracle MAF</a:t>
            </a:r>
          </a:p>
          <a:p>
            <a:endParaRPr lang="en-US" sz="1200" dirty="0" smtClean="0"/>
          </a:p>
          <a:p>
            <a:r>
              <a:rPr lang="en-US" sz="1200" b="1" dirty="0" smtClean="0"/>
              <a:t>Notifications</a:t>
            </a:r>
          </a:p>
          <a:p>
            <a:r>
              <a:rPr lang="en-US" sz="1200" dirty="0" smtClean="0"/>
              <a:t>User configurable multi-channel notifications </a:t>
            </a:r>
          </a:p>
          <a:p>
            <a:endParaRPr lang="en-US" sz="1200" dirty="0" smtClean="0"/>
          </a:p>
          <a:p>
            <a:r>
              <a:rPr lang="en-US" sz="1200" b="1" dirty="0" smtClean="0"/>
              <a:t>Data Sync</a:t>
            </a:r>
          </a:p>
          <a:p>
            <a:r>
              <a:rPr lang="en-US" sz="1200" dirty="0" smtClean="0"/>
              <a:t>Manage offline data and sync with enterprise systems</a:t>
            </a:r>
          </a:p>
          <a:p>
            <a:endParaRPr lang="en-US" sz="1200" dirty="0" smtClean="0">
              <a:solidFill>
                <a:schemeClr val="tx2"/>
              </a:solidFill>
            </a:endParaRPr>
          </a:p>
          <a:p>
            <a:r>
              <a:rPr lang="en-US" sz="1200" b="1" dirty="0" smtClean="0"/>
              <a:t>Node.js</a:t>
            </a:r>
          </a:p>
          <a:p>
            <a:r>
              <a:rPr lang="en-US" sz="1200" dirty="0" smtClean="0"/>
              <a:t>Provide  mobile developers access to their preferred language for service shaping and aggregation</a:t>
            </a:r>
            <a:endParaRPr lang="en-US" sz="1200" dirty="0"/>
          </a:p>
        </p:txBody>
      </p:sp>
      <p:pic>
        <p:nvPicPr>
          <p:cNvPr id="22" name="Picture 21"/>
          <p:cNvPicPr>
            <a:picLocks noChangeAspect="1"/>
          </p:cNvPicPr>
          <p:nvPr/>
        </p:nvPicPr>
        <p:blipFill>
          <a:blip r:embed="rId3" cstate="print"/>
          <a:srcRect l="16385" t="18689" r="17813"/>
          <a:stretch>
            <a:fillRect/>
          </a:stretch>
        </p:blipFill>
        <p:spPr>
          <a:xfrm>
            <a:off x="5322169" y="1202364"/>
            <a:ext cx="941972" cy="873215"/>
          </a:xfrm>
          <a:prstGeom prst="rect">
            <a:avLst/>
          </a:prstGeom>
        </p:spPr>
      </p:pic>
      <p:sp>
        <p:nvSpPr>
          <p:cNvPr id="25" name="TextBox 24"/>
          <p:cNvSpPr txBox="1"/>
          <p:nvPr/>
        </p:nvSpPr>
        <p:spPr>
          <a:xfrm>
            <a:off x="4893330" y="2052945"/>
            <a:ext cx="2103589" cy="384721"/>
          </a:xfrm>
          <a:prstGeom prst="rect">
            <a:avLst/>
          </a:prstGeom>
          <a:noFill/>
        </p:spPr>
        <p:txBody>
          <a:bodyPr wrap="none" rtlCol="0">
            <a:spAutoFit/>
          </a:bodyPr>
          <a:lstStyle/>
          <a:p>
            <a:r>
              <a:rPr lang="en-US" sz="1900" b="1" dirty="0" smtClean="0"/>
              <a:t>Enterprise Services</a:t>
            </a:r>
            <a:endParaRPr lang="en-US" sz="1900" b="1" dirty="0"/>
          </a:p>
        </p:txBody>
      </p:sp>
      <p:pic>
        <p:nvPicPr>
          <p:cNvPr id="23" name="Picture 22"/>
          <p:cNvPicPr>
            <a:picLocks noChangeAspect="1"/>
          </p:cNvPicPr>
          <p:nvPr/>
        </p:nvPicPr>
        <p:blipFill>
          <a:blip r:embed="rId4" cstate="print"/>
          <a:srcRect l="10129" t="20234" r="11651"/>
          <a:stretch>
            <a:fillRect/>
          </a:stretch>
        </p:blipFill>
        <p:spPr>
          <a:xfrm>
            <a:off x="9400443" y="1098919"/>
            <a:ext cx="1011902" cy="951521"/>
          </a:xfrm>
          <a:prstGeom prst="rect">
            <a:avLst/>
          </a:prstGeom>
        </p:spPr>
      </p:pic>
      <p:sp>
        <p:nvSpPr>
          <p:cNvPr id="26" name="TextBox 25"/>
          <p:cNvSpPr txBox="1"/>
          <p:nvPr/>
        </p:nvSpPr>
        <p:spPr>
          <a:xfrm>
            <a:off x="9058755" y="2052945"/>
            <a:ext cx="2074029" cy="384721"/>
          </a:xfrm>
          <a:prstGeom prst="rect">
            <a:avLst/>
          </a:prstGeom>
          <a:noFill/>
        </p:spPr>
        <p:txBody>
          <a:bodyPr wrap="none" rtlCol="0">
            <a:spAutoFit/>
          </a:bodyPr>
          <a:lstStyle/>
          <a:p>
            <a:r>
              <a:rPr lang="en-US" sz="1900" b="1" dirty="0" smtClean="0"/>
              <a:t>Analyze &amp; Manage</a:t>
            </a:r>
            <a:endParaRPr lang="en-US" sz="1900" b="1" dirty="0"/>
          </a:p>
        </p:txBody>
      </p:sp>
      <p:sp>
        <p:nvSpPr>
          <p:cNvPr id="27" name="TextBox 26"/>
          <p:cNvSpPr txBox="1"/>
          <p:nvPr/>
        </p:nvSpPr>
        <p:spPr>
          <a:xfrm>
            <a:off x="835861" y="2052945"/>
            <a:ext cx="1783373" cy="384721"/>
          </a:xfrm>
          <a:prstGeom prst="rect">
            <a:avLst/>
          </a:prstGeom>
          <a:noFill/>
        </p:spPr>
        <p:txBody>
          <a:bodyPr wrap="none" rtlCol="0">
            <a:spAutoFit/>
          </a:bodyPr>
          <a:lstStyle/>
          <a:p>
            <a:r>
              <a:rPr lang="en-US" sz="1900" b="1" dirty="0" smtClean="0"/>
              <a:t>Mobile Services</a:t>
            </a:r>
            <a:endParaRPr lang="en-US" sz="1900" b="1" dirty="0"/>
          </a:p>
        </p:txBody>
      </p:sp>
      <p:grpSp>
        <p:nvGrpSpPr>
          <p:cNvPr id="5" name="Group 11"/>
          <p:cNvGrpSpPr/>
          <p:nvPr/>
        </p:nvGrpSpPr>
        <p:grpSpPr>
          <a:xfrm>
            <a:off x="1016993" y="1287353"/>
            <a:ext cx="1503473" cy="762022"/>
            <a:chOff x="4354773" y="702490"/>
            <a:chExt cx="2126542" cy="1436720"/>
          </a:xfrm>
        </p:grpSpPr>
        <p:pic>
          <p:nvPicPr>
            <p:cNvPr id="13" name="Picture 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354773" y="894765"/>
              <a:ext cx="1853968" cy="1244445"/>
            </a:xfrm>
            <a:prstGeom prst="rect">
              <a:avLst/>
            </a:prstGeom>
          </p:spPr>
        </p:pic>
        <p:pic>
          <p:nvPicPr>
            <p:cNvPr id="14" name="Picture 1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838628" y="702490"/>
              <a:ext cx="642687" cy="1214943"/>
            </a:xfrm>
            <a:prstGeom prst="rect">
              <a:avLst/>
            </a:prstGeom>
          </p:spPr>
        </p:pic>
      </p:grpSp>
      <p:cxnSp>
        <p:nvCxnSpPr>
          <p:cNvPr id="24" name="Straight Connector 23"/>
          <p:cNvCxnSpPr/>
          <p:nvPr/>
        </p:nvCxnSpPr>
        <p:spPr>
          <a:xfrm>
            <a:off x="3873841" y="1301304"/>
            <a:ext cx="11500" cy="4681268"/>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8157403" y="1524481"/>
            <a:ext cx="11500" cy="4681268"/>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1978213"/>
      </p:ext>
    </p:extLst>
  </p:cSld>
  <p:clrMapOvr>
    <a:masterClrMapping/>
  </p:clrMapOvr>
  <p:transition spd="med">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72" name="AutoShape 8" descr="data:image/jpeg;base64,/9j/4AAQSkZJRgABAQAAAQABAAD/2wCEAAkGBhQQERQUDxASFRUUEBQUFBQUFRQUFBUUFBQWFBQYFRQXHCYeFxkjGhUUHy8gIycpLCwsFR4xNTAqNSYrLCkBCQoKDgwOGg8PGiwkHyQsLSosLS42KSwwLCwuLTUpLCwsNS4pNDUtLCwsNSwsLCwsKSwsLCwsLCkpKSwsLCksLP/AABEIAK4BIgMBIgACEQEDEQH/xAAcAAEAAgIDAQAAAAAAAAAAAAAABgcEBQEDCAL/xABREAABAwIBBgYMCwYEBQUAAAABAAIDBBESBQYHIVGRExYxUlOSFyJBYXGBk6GiwdHSFCMyM1RiY6OxssIYQlV0lNMINXJzNDaCs+EVZITD4v/EABsBAQACAwEBAAAAAAAAAAAAAAAFBgIDBAEH/8QAMxEAAQMCAAwFBAMBAQAAAAAAAAECAwQRBRIVITFRUmFxobHRFDKBkfAiQcHhI0JiE0P/2gAMAwEAAhEDEQA/ALxREQBERAR7KGkHJ9PI6KethjkYbOY4kOaeXWLd9bmLKEb4hM14MboxKHjkMZbiDh3sOteU9Ln+c1v+63/tsVo5I0zZOiyZDTPfNwjMnxwOAiJHCNgEZ17LjlQFgUWkXJ00jI4a6F73uDWNaSS5xNgBqX3lLP8AoKaV0VRWwxyMIDmOJDhcBwvq2EHxrzHoz/zah/mo/wAVYmkbRBX12Uqipp2xGOQsLS6QNPaxMYbi2rW0oCz+yjkv+I0/WPsWTkzP6gqZWxU9bDJI++FjTdxsC421dwAnxLyH8DdwvBasXCcHy6sWLDy+FXNo30QV9BlOnqahsQjjMmLDIHHt4ZGCwtr1uCAtOt0i5OhkdHNXQsexxa5riQWkcoIst3Q18c8bZYXtfG9ocx7Tdrge6CvJekz/ADat/mXepSDMHS7JkyhqacjG7Dio78jJHutIHfVF8YHdLSL9tqAvqu0h5PgkdFNXQMex2F7S7W1w5Qe+sqfPCkZTsqX1MYgkdhZKScDndtqB/wCh25eOJ5nPc5zyXOc4ucTrJcTcknuklW/nR/yhQfzDfzVCAunIud1JWuc2kqY5iwAuDCThBNgStuqC/wANXz9Z/sxfncr9QBERAEREAXy94aCXEAAEknUAByklfSxMr/MTf7Mn5CgNdx7yd/E6H+qg95OPeTv4nQ/1UHvLyTkDIMtdOynpmh0j8WEFwaO1aXHWe8Cph2Ccq9BH5aP2oD0dR50UkweYa2mkEbcchjmieGMH7z8LjhHfKxuPeTv4nQ/1MHvKqsxtH1Zkumym+sja1smT3taWva+5AcTqB1Kq80szZ8pyPjpeDxMZjdjeGC1w3UTy6ygPVXHvJ38Tof6qD3lkUudNHK17oq2le2JuKRzJonNjbr7Z5DrNGo6zsXnYaBMpf+28sPYpNkDR7VZKydld1XwVpaAhvBvx62h976tXKEBbXHvJ38Tof6mD3lzx7yd/E6H+qg95eWM0cx6nKjpG0gjJiDS7G8M1OJAtfl5CpMNAmU+bT+Wb7EB6OyZl6mqsXwWpgmwWxcDKyTDivhxYCbXseXYVnqr9C2YFVko1fwsR/HCDBgeH/N8Livs+WFaCAIiIAiIgCIiAIiIAiIgPJelz/Oa3/db/ANtikNDoHqJaOOqFXAGyUragNLX4g10YkDSbWvY2U1zv0Dur62epFc2Phnh2DgS7DZob8rGL8mxWRk7IhioI6TGCY6NlPjtYEtiEeLDfVe17XQHljRn/AJtQ/wA1H+K9dv5D4CqezY0AvoqyCp+HtfwMzZMHAluLCeTFwhtuVxOF0B4yP/Hf/M/+1ezlSZ/w6v4fhv8A1Bvz3CYeAPPxWvwnnV2IDyHpM/zat/mXepbTPjRnLS1sEVKxz460NNP3bOdbHGTsaXA3P7pGwqxc59AL62rnqBXtZw0rn4OBLsN+5i4QX3K24aJobGHBrjEBhcQLhwZgJbsJBI8BKA8o6S81WZMq2U0ZuW0kLpHa+3lcDjcATqBI1BTbOj/lCg/mG/mqFMNIehl2Vqw1IrGxDgmMwGIv+TfXixjbsWblTRS6fI9Pk34UGmCQP4bgyQ6xkNsGLV85t7iAp/RHpAgyRLUPqY5niWNjW8EGEgtcSb4nN2q2siaeKKrqIqeKnqw+WQMaXNiDQT3SRITbxKJfszv/AIk3+nP9xbPNnQA+jq4Kj4e1/Aytfg4AtxW7l+ENtyAuNERAEREAWJlf/h5v9mT8hWWuiugMkT2C13RuaL8l3NIF96A8uaFZmsyxTukc1rQ2a7nENAvE8cp8K9ODLlP9Jh8oz2rz/wDs45R+kUPlJ/7Kfs45R+kUPlJ/7KAvjKxjrKaeGKeK74HsxBzXBmJpbicAeTWqUj/w/PbrblanHgaR+tSLMPQ/V0EVeyeWlcaqkMMeB0jgHHF8vFGLN1jkuoh+zjlH6RQ+Un/soDGzw0WS5OpH1P8A6oyXAWDg2Yg443hnLjPJe/iWZoZoX1sGVYHTWMtJHGHvJcG4jILnXyL4/Zxyj9IofKT/ANlSrNDQ5WUdLlGGWWlLqulEUZY+UtDhi1vJjBA7YcgKA0cX+H+VnyMrQNvy4Q4fg5afPTRpPkylNQcptls9jMDC8O7Y8t8Syv2cco9PQ+Un/sp+zjlHp6Hyk/8AZQEg/wANtW+Q1/CSPdYU1sTi61zPe1/AFdyrbQ/o3qcjmqNVJA7hhDh4Fz3W4PhMWLGxtvljkv3VZKAIiIAiIgCIiAIiIDqqqlsbHPebNa0ucbE2AFzqC0nHyj6f7uX3Vtspx4oZG7Ynje0qjm8g8C4aqofCqI22cmMG0MdU1yvVc1tFuxbfHyj6f7uX3U4+UfT/AHcvuqpUXH4+XUnPuSmRafW73TsW1x8o+n+7l91OPlH0/wB3L7qqVE8fLqTn3GRafW73TsW1x8o+n+7l91OPlH0/3cvuqpUTx8upOfcZFp9bvdOxbXHyj6f7uX3U4+UfT/dy+6qmwnYUwnYdyePk3fPUZFp9bvdOxbPHyj6f7uX3U4+UfT/dy+6qmwnYdyYTsO5PHybvnqMi0+t3unYtnj5R9P8Ady+6nHyj6f7uX3VU2E7DuTCdhTx8m756jItPrd7p2LZ4+UfT/dy+6t1SVTZWNew3a5oc02IuDyaiqKcdSu/I8eGCIbIWD0QuylqHyqqOtmIvCVDFStarFXPrt2MxRifSPRMe5j5XBzHFrhwcmotNj3NoUnVBZ5RYa6pH27j1u29am6OBk7la4rNbUPgajm20lp9k2h6Z3kpPdTsm0PTO8lJ7qpNFJ5Nh1r89CKypNqTn3Ls7JtD0zvJSe6nZNoemd5KT3VSaJk2HWvz0GVJtSc+5dnZNoemd5KT3U7JtD0zvJSe6qTRMmw61+egypNqTn3Ls7JtD0zvJSe6nZNoemd5KT3VS7adxFw1xG0Arn4K/mO6pTJsOteXYZVm1Jz7lz9k2h6Z3kpPdTsm0PTO8lJ7qpj4K/mO6pT4K/mO6pTJsOteXYZVm1Jz7lz9k2h6Z3kpPdTsm0PTO8lJ7qpj4K/mO6pT4K/mO3FMmw615dhlWbUnPuXP2TaHpneSk91bzI+WYquPhYHFzMRbctLdY5dR1rzvZXXowitk6I858p+8cPUuOso44Y8Zt9J20VbJPJiuRNBK0RFFksEREAREQHy4X5VQ/B4e1PK3tT4RqV8lUlliLDUTDZPJ53kqMwgmZq8Sw4Ddne3h+TDRFnZLyNLUlwhaCWAF13Bvyr25eX5JUWiK5bIWN72sTGctkMFFvuJFV0bOu1OJFV0bOu1bf+Emypz+Mp9tvuhoUK33Eiq6NnXauOJFV0bPKNXn/AAk2VHjKfbb7oYSLfcSKro29dqcSKro29dq1eHl2V9jDxkG2nuhoUW+4kVXRt67U4kVXRt67V54eXZX2HjINtPdDQr4mPanwLY5UyLLTFomaBjvhs4O+Ta/JyfKC1tQe1PiWtWq11lTOdDHteiOat0MMsxahynUPCdSviNtgAO4AFSGS48U8I2zRj0wrxUzg9PMvAgMOOzsbx/AVHaRocOUZ/rcG4eONo/EFXiqb0rx2rgedTsPpPHqVlwatprbilYTS8N95DURb7ImaL6qPhGSsaMRbZwde4tsHfU7JI2NMZy2Qr8cT5VxWJdTQopd2OZeni3O9idjmXp49zlo8ZBtdTo8DPs9CIopd2OZenj3O9idjmXpo9zvYnjINrqPA1Gz0MTJXzLPAfzFZa3+TdHk3BNtNFyHuO2nvLJ7Hs3Sxel7FrWrh2jUtDUX8i8iLIpT2PZuli9L2J2PZuli9L2J4qHaPPA1GwvLuRZLqTT5hTMa5xlis1pcflcgFz3FFZn9o4/VJ8y2xysk8q3NMkEkSoj0tci11fOY8OHJ9MPsQ7rEu9aoUr0TkKHBTQN2Qxj0QuPCa/Q1N5MYKT63LuM5ERQZPhERAEREAVN52R4a2oH2t+s1rvWrkVTZ+w4a6Q85sbvRDf0qPr0/jRd/4JvArrTuTd+UI8pZo7faaUbYmnc7/APSiakeYUlqu3OifvBafao6mW0reJPYQbjUz03dM5YqItRnBnEKPBijc/Hi5CBbDbb4fMp972sTGdoKVHE6VyMYl1U26KIdkZn0d/XanZGZ9Hf1mrn8XDtdTsyZVbHNO5YNksod2R2fR39Zqdkdn0d/WavPGwbXXseZNqdjmncmNlxZQ/sjs+jv6zU7I7Po7+s1PGwbXXsMm1OxzTuYWkR/xsQ2RuO9w9ihtUdXjW6ziyz8LlDw0tAYG2JB5CSTq8PmWkqzyKDnej5lcmgtVFGsULWO0oZea8eKspx9s09W7v0q5lUmYkOKui+qHu9Aj9SttS9An0Ku8gsNuvM1N35UKqNMMNp4HbYXDqvv+pWuq20xwdrTP2OkbvDT+lTtAtp2+vQquEEvA759yslPtHMt4ZW7JQes0D9KgKzcm5ZlpsXASYcVsWppva9uUHaVOVUKzRq1NJAUkyQyI92gt5FWHHar6b0GexOO1X0w6jPYojJsutOfYmcqQ6l5dyz0Vc0Wc1dM7DC4vOxsbNXhNrDxqVZMoqw66mpDfqRsjJ8bi225aJaRYvM5OfY6IqtJfI1eXcnmS/mm+P8SsuyxMl/NN8f4lZa5DsFksi6amrZG3FI9rWjlLiAE0niqiJdTEzgkw0s52Qv8Ay2VP17rRP/0236lOs5c8Y5YnwwhzsYsXntWgX12B1lQHK5+Kd3yPxCnqCJzGLjJa6lYwlMyWVMRboiEfYzEQBykgb9S9IwMwtA2NA3BeecjRYqiBu2eIb3heiQtOFFztTid2CUzOXgcoiKHJoIiIAiIgCrHSVFaraedA3zOeFZyrvSjH8bA7bHINzmkfmK461P4l9CVwQ61Sia0XpchK3GaEmGth75eD443289lp1sM3pMNVCftQN+r1qHiWz2rvTqWuoS8L03L0LYUT0iR/ExHZKRvYfYpYsLK2SWVLAyXFYODu1NjcAjl8anpmK+NWoUmklSGZr3aEKkQqxeINN9r1/wDwnEGm+16//hRXgZd3z0LLlin3+37IUisXiBTbZeuPYnECm2y9cexasnTbvnoY5Xp9/t+yukVi8QKbbL1x7E4gU22Xrj2Jk6bd89Blen3+37K6WNVnWPAtnlSBsc0jGXwskc0X1ntTbWVq6o6/EuNEs6xKsdjIip9yRaOGXrT3qeQ+nG31lWkq50YRXmndsiY3rOJP5QrGU/RJ/FfiVPC7r1KpqRO4UD0wRXpYXbKkDfG/2BTxRHSlFiye482WN3pYf1KWpVtM3iQFWl4HcCl0RbnM9jTWRB7WuBx6nAEXwOI1HvhWaR2I1XakuVWNmO9G61sdWS82p6jXHGQ3nvu1niPd8V1LsmZgRMsZ3GQ80Xazzazv8SlKKvzV8smZMybixw4PijzrnXf2PiCBsbQ1jQ1o5A0ADcF9oi4FW5IJmJBks/FN8f5ivjKWW4acfHSNae43lcfA0ayucnMxQtBvrB5CQeU90cixX5p0riS6AEnlJLiT4STrWxmJf67+hpl/62/jtfff8EbynpAe64pmYRz363eJnIPHfwKLVVW+V2KV7nu2uN7eAcg8SszijS/R2ef2pxRpPo7PP7VIx1UEflavz1Ieahq5l+t6L729rFXLX5bd8WO+4fgVYGemRoKeJhhiaxzpbXF+TCSfUq7y87tWD6xPmUnBKkqI5CJmgdBJiO07hmbFjr6YfbNPVu71K/AqR0bQ4sow/VEjvQI/UrvUVhNf5ETcT+C0/iVd4REUYSoREQBERAFBtKMfxcDvtHN3tv6lOVD9JsV6WM82paT4DHI38SFzVSXicd+DltUs4/grVd1FJhljdzZWO3OBXSigC7Kl0sXQiqc50VH0qTrBccaKj6VJ1gpfKLNS8u5WMhzbSc+xbKKqeMdT9Jl3rjjJU/SZd6ZQZsry7nmRJdpOfYui6XVT8Y6n6TJvTjHU/SZN6wymzZXl3PMiy7Scy2Lrla/IL3OpoXPJLnQscSeUlwB171myus0nYCfMpJrrtRxDObiuVu+xT9c/FLIdssh3vJWsqD2yzC6+vbr3rCmPbHwqqtzrc+gMSyWJ7ovj7Sd312N3NJ9anSh2jGG1NI7nVB3BjB+N1MVY6VLQtKXhJb1T/n2Cj+f0WLJ9R3o8XVcD6lIFq86IMdHUt208oHhwGy7Yls9q70IyVLscm5Tz6tnmzLhq4T9oB1gW+taxFbHtxmq3WU9jsRyO1KXUXDaN4ThBtG8KlEsojJf++X7JjK3+Of6Lq4Uc5u8Jwg5zd4VK2Sy9yX/vl+xlb/HP9HojJc7RE3tm93ujaVl/CG85u8KjslsHBN1DkP5isrgxsG5YZNTa5fs1rhh2xz/RdLZQeQg+A3X0oVo4iAE5A/eYNwJ9amqjZo/+b1Ze9iYpplmiSRUtchmkeTVA360jtwaP1KscvHWwd4n8FYukZ/xsI2RvO9zfYq2y474wDYwfiVPUKWib69StVy3qn+nRCRaJor1xPNp5DvcwetXGqq0Ow3nnfzYWt6zr/oVqqLwgt5l4ITuDUtAnFQiIuAkAiIgCIiAKOZ/xYqGTvOY7c8KRrT53svQ1Hehc7q9t6lqmS8bk3KdFKuLOxd6dSnUKIq4X4tvI7w+nhdYdtCw9zutC7q2AOje2w7aNw3tIWDmq+9HB3o7dUkepbQi6sjPqYnAoEv0TOTUq9Sl2nUPAuSpXW6PpRcwyMcO4HAsPrC0VZkKeH5yB4G0AOG9twoB8MjPMhdY6yCXyOQ+lw7kWfR5Cnm+bheRtIDRvdYLfUWj6V1jLIxg2Nu879QWllPLJ5WqYS1cMXnchNqCPDFG3ZG0bmgLqyzNgp5nc2GQ7mFZbW23LV51PtST9+MjravWrJJ9Ma2+yFMi+uVu9U6lVgLBedZ8JWcteVWGF+QtbR7HahZ33yH0yPUpItLmZHhoYO/Hi6xLvWt0rPAlo2puQolW7Gnev+l6hdNZHije3nMcN4IXcuCtpyqearWS6yMoxYZpW82V7dziFjq4ot0uUtUsti5oo2loOFutoPyR3R4Fr85qZppJ+1bqjJ5B+7Y+pZeSZscETudEw+iF2V1NwsUkd7Y43Mvy2xAi9lU2riSJf7L+S4OTHjW33QppFKKjR7O35D43+MtO46vOtVUZs1Mfyqd//AEgO/KSrM2oifochVX0szNLVNhkv5pngP5ispdub+QaiWJnBwPPLrIwAdseUut5lKaLR4865pWt+qwYj1jq8y1SVEbPM41spZpF+lq9Opm6Om/Eyn7a25jfapcsDI+RmUsZZHiILi4lxuSSAPUFnlV+d6SSK5C1UsSxQtY7ShXef8l6oDmwt87newKussOvKe8APMp3nnJesk7zWN9G/rUAyk68r/wDVbdqVhpUtG3gVepW8713qWNoch7Sodtexu5pPrVjqCaIYbUkjudUncGMHtU7UFWLedxZqJLQNCIi5TrCIiAIiIAsLLUGOnmZzoZG72ELNXxKy7SNoI3heKl0sZMdiuRSh2nUuVyW21bCRu1LhVg+iFjZj1bXUrW424mueC24uBiJGrwFSJUuNo391bOjzlqYrYJ3EDuP7celc7ipKGtRrUa5NBXqrA7pHuex2lb2X5+C1UUHo9IjhYTQg7XMdY9U+1b2jzyppNXCYDskBb6XJ513MqYn6F98xES4PqItLV9M/QlllytHW5500erhMZ2Rgu9Lk860NZpEcbiGED6z3XPVFvxWL6uFml3tnPIqCok0N98xOlHM+KxopXsxNxOcwBtxcjECdXgChdZnLUS/LmcBsZ2g9HX51rDtUfPhBHtVrU05iWpsEuje173aFvZDh51HwLXlZ0p7U+BYEnIfAVGt0KWJpd2QocFNC3mwxjc0LOXXAzC0DYANwXYrW1LIiHzx7sZyqFwVyi9MTz9nXBgralv27z1ji9a1SkWkGLDlGo77mO3xsKjqtsK3jau5CnTpaRyb1LMzTyvE6miYZWB7W4SwuAdqJA1HvWW/VKLNo8tTQ/NTPb3r3HVOpRs2DcZyua7TrJSHCmK1Gvbo1FvIq8o9IM7fnGMk9A7xq8y3lHpBgd842SM+DGN41+ZcD6GZn2vwJCOvgf/a3EsfJfzTfH+JWWopTZ8UzIm4XOebHUxp2numwWurNIbzqhha3vvcXHqiw86wZSSu/r75hJX08el1+GcnixKvKkUQ+NlYz/U4A7uVVnWZyVMvy5322M7Qejr861p5bnl293euxmDl/u72I+TDCf+bff5+TOy5VCWplew3a5/anaA0AfgoTVm73n67vxUoUTe65J75UxG3FSyfYhMZXOVy/fOXTovitk+M86SR3pkepSxR/MOLDk+mG2PF1nE+tSBVidbyuXepcqdLRNTcgREWk3BERAEREAREQFG5SjwzSt5s8rdz3BY6sfLOjpsz3yRTua57i4tc0Obc8trWI8/KoxXZiVcXJG2QbY3XPVdY7rqAkppGroLtBhCnkaiYyIu/N1I+i+54HRnDIxzDscC07ivhcxIIt86BCiFAbBF0uqh3BddTqknvLViqYWMtdbpwO7uWI51+Ur6ggdIcMbXPOxoLjuCyRh7a2dT7lqLiwC5oYsUsbedKxu94C3NDmJVy6zG2MbZXW9FoJ3hSfI+jhsT2SSzuc5jg4NY0NaSNYve5I8Fl1xUsjlzJmOGevp40VMZFXdn6EyC5XAXKsBSQiIgKY0qRWygTzoYzuu31KIK984syqeuIdMHh4bhD2OsQL35DcHlPcULynogkGumnY/wCrICw9ZtwdwU9TVsSMaxy2VCvVVDKsjntS6KV4i3OUszqunvwlO+w/eYMbd7b28dlprKSa9rku1bkY5jmLZyWCIiyMCR5L+aZ4D+YrKWkp8r4I2tDbkX1k6uUldUuV5Hd3D/pHrWvFUwxVN+5wGskDw6liS5Wjb+8T4B6+RR9zydZJPh1rIosmSzm0ET5Df9xpdvI1BLImdTJrL5kMubLpOpjQO+dZWrUwybotrJbGTg4R3cbsTvE1t/xClWTtEdOzXPLJKe6BaNnm7bzrmfWQR/e/A7oqCZ/9bcSV5uwYKSnbzaeMbmBbFfMcYaAByAADwDUF9KtuW6qpaGpZEQIiLwyCIiAIiIAiIgC4suUQHXPTNeLPY1w2OAI3FR+uzApZLlsZjJ7sbiB1DdvmUkRYPjY/zJc2xzyReRypwK6rtGMguYJmv2CQFh6wuPMFHa/Nmpg+cp325zRjbvbe3jsrnXFlyPoY18uYk4sMTs81ncunYpmgzYqZ/m6d9uc4YG73Wv4lIqHRjI7XPM1n1WAvPWNh5irEsuUZQxp5s4lwxO/yWbz69iN0WYFJHYujMhHdkcSOoLN8y39PTNjFmMa0bGgAeZdqLrZG1nlSxGSTyS+dyrxFkRFmagiIgCIiAIiIBZa3KeblPU/P08b+/azvE4WI3rZIvUcrVuimLmo5LKhA8paI6d9zTySRHYfjG+fX51FMp6LquK5jDJmjmGzuq63mJVzouyOumZ978TjkwfC/7W4FD5OzFrZzZtM9lu7KDGPS1nxBSrJuh46jU1IG1sTb+m72KzbLlZvwhK7RmNceDYW+bORvJ2j6ig1iAPdzpSX+ie1G5SGOINFmtAA5AAANwX2i4nyOfnctzvZGxmZqWFkRFgZhERAEREAREQH/2Q=="/>
          <p:cNvSpPr>
            <a:spLocks noChangeAspect="1" noChangeArrowheads="1"/>
          </p:cNvSpPr>
          <p:nvPr/>
        </p:nvSpPr>
        <p:spPr bwMode="auto">
          <a:xfrm>
            <a:off x="207379" y="-192617"/>
            <a:ext cx="406294" cy="406401"/>
          </a:xfrm>
          <a:prstGeom prst="rect">
            <a:avLst/>
          </a:prstGeom>
          <a:noFill/>
        </p:spPr>
        <p:txBody>
          <a:bodyPr vert="horz" wrap="square" lIns="121899" tIns="60949" rIns="121899" bIns="60949" numCol="1" anchor="t" anchorCtr="0" compatLnSpc="1">
            <a:prstTxWarp prst="textNoShape">
              <a:avLst/>
            </a:prstTxWarp>
          </a:bodyPr>
          <a:lstStyle/>
          <a:p>
            <a:endParaRPr lang="en-US"/>
          </a:p>
        </p:txBody>
      </p:sp>
      <p:sp>
        <p:nvSpPr>
          <p:cNvPr id="36876" name="AutoShape 12" descr="data:image/jpeg;base64,/9j/4AAQSkZJRgABAQAAAQABAAD/2wCEAAkGBhEQEBIUEhIWFBUVFhcYFxcVFxYXFhYXGhUYFxQaGBgYHCYeFxklGRcXHzEgIycpLC0sGR4xNTAqNScrLCkBCQoKDgwOGg8PGiwkHyQqKSkpLCwsLCkpKSkpKSksKSksKSwpKSwtLCwpLCksLSwpLC0pKSkpLCosLCwpLCwsLP/AABEIAHUBrQMBIgACEQEDEQH/xAAcAAEAAgMBAQEAAAAAAAAAAAAABgcEBQgDAgH/xABREAABAwICBAkHBwcKBQUAAAABAAIDBBEFEgYhMUEHEyJRYXGBkaEIFDJUk6KxGEJScoKS0hcjU2LB0dMVFiQzY6OywuLjNENkg8NEc+Hw8f/EABkBAQEBAQEBAAAAAAAAAAAAAAACAQMEBf/EAC8RAAICAQMDAgMIAwEAAAAAAAABAhEDEiExBEFRE6FhcfAUIjJCgZHB0STh8SP/2gAMAwEAAhEDEQA/ALxREQBERAERec8wY0ucbAf/AIAOknUgPRF+BfqAIiIAiIgCIiAIiIAiIgCxq/EoYGZ5pWRN+lI5rR3uKrXhF4ZG0rnU9FlfMLh8p1xxneGj57xv3DpNwKRxTFp6qQyTyvlefnPJJHQNzR0CwVKNkuR0ZW8MWERavOc5/s45HDvy28ViN4ccJJ9OUdPEv/Yuc0V6EZqOp8J4SMMqiGxVceY7GvvG49AEgFz0BSW64zUy0J4T6vDXNaXGan3xPN8o543H0D0eiebeJcPAUjppFg4JjUNZBHPA7NG8XB3jcQRucDcEc4WcoLCIiAIiIAiIgCIiAIiIAiIgCIiAIiIAiIgCIiAIiIAiLR6YaWw4ZTGea51hrGNtmkedgF+i5J3AFAbxFT/yh4vUn+1b+BfrfKFjJAFDISdQAlaSTusMmsqtLMtFvosbDah8kMb5IzE9zQXRkhxYSLlpI1EhZKk0L8JX494aCSbAC5J3AbVp8DxA1UksuxjTkjHi5x6TyeodqiU0mo92Y3To3S1+LYjxfFxtP5yVwa3oHzndg8bLYKGVNbmxZl9jCGD7h/zOXPPk0JfFpEzlSJk1thYKP6T12SWkaTyTKHO+y5oHi6/YpCovp3RF0TJB8wkHoDra+8DvWdTaxtozJ+HYlCLTaM44KiIAn84wWcOfdmHQfityusJqcVJFppq0ERFZoREQBEXnUThjHPcbNaC4nmAFz4ICtNJuHCOjq5qdtK6XinZS/jQ0FwAzADIdhuNu5av5RLfUHe3H8NU/iNaZ5pZXbZXveetzi79q8YoS9zWt9JxDR1k2HiV10o56mdbaN4z55SQVHFmPjWB+Qm5AOzXYX1a+1Qjhk0+NFCKaB1p5m3c4bYothI5nONwOYBx5lPKeOOkpWtJyxwRAE7gyNlie5q5V0mx59dVzVD9sjiQPosGpjexoAUxVspujVr3o6KSaRscTHSPcbNa0EuJ6AF4Lo7gl0EbQUrZpG/0mdoc4ka42HW2Mc2qxdznqCtuiUrK/wfgDrpWh080VPf5uuV468pDR2OKzazyeqgNvFWRvdzPjcwH7Qc63crxRc9TL0o5Fx/R6ooZjDUxmN4Fxva5u5zXDU4f/AHUtaui+G7BGT4W+UgZ6dzXtO/K5zWPHUQ4H7IXOi6J2Q1RafARpO6KqfRuP5ucF7BzStFzbmzMB+4FfK5O0IqTHiVC4bqiIdjnhrvBxXWKiXJUSAadcLUWF1Ig83dM7IHuIeGBuYkNGsG5sL9oUd+URH6i/2zfwKuuErEvOMWrH3uBKYx1RgR/FpUZ6lSijG2dbaK495/Rw1IjMfGgnISCRZxbtG0G1+1bZa7R3DfNqOnh/RRRsPW1gB8brYrkWRfT3TqPCYY5HRmV0j8jWtcG7GlziSQdQ6t4UG+URH6i/2zfwLVeUFiearpoAdUcTnnrkdb4RjvVUrooqiGzqPQDTkYtDLIIHQiOTJrcHBxyh2ogDZcbt4UpUH4GcN4nCIDvmc+U/acQ33GtWs4WeE00I81pT/SHtu5+3iWnZYfpCNl9g17worfYq9iV6S6eUOHaqiYB9riNvLkP2RsHSbBV/iHlDRgkQUb3DcZZGs91od8VS00znuc57i5zjdznElxJ2kk6yV8LooonUW0fKGqPU4vaP/Ctjh/lDMJAno3NG8xSB9vsua2/eqURNKMtnWejWl9JiMZfTSh9vSaeS9l/pNOsdew863K5F0dx+ahqY6iE2cw6xue35zHc7SNXcdoC6yw6ubPDHKz0ZGNe3qc0OHgVElRadms0x0qjwykdUSNLwHNaGtsC5zjYC51DeeoFV78oeD1KX2jP3L88oXErQ0kAPpvfIR0MaGt8ZD3KkVUYqiWy7/lDwepS+0Z+5PlDwepS+0Z+5Ugi3SjNTLv8AlDwepS+0Z+5bTCOHjD5nBsrJae/znhrmDrLCSOu1lz4iaUNTOyopQ5oc0hzSAQQbgg6wQRtFl9KueAvGTNhpic65p5HMF9oY4B7OzW4Dq6FYy5vY6I+Jpmsa5ziGtaCXEmwAAuSTuAC5i4R9NnYpVl7SRBHdsLT9G+t5H0nEA9Ayjcp5w4ad2H8nwO1mxqCOba2Lt1Od0ZRvKpdXFdyJMK4OBTg+zltfUN5LT/R2kbSNRlPQNjem53BRHgy0DdilTywRTxEGV2zNvbG08538wvvIXS8MLWNa1oDWtADQBYAAWAA3ABJPsIo+0RFzLI/ptXGOnyjbI7L9ka3fADtXzoN/wp/9x1+4fsWBwgHXBzcv/KvTQCq5MsfMQ8dosfgO9fO1/wCVT8V7Wee//UlqrbHy6KukcNoeHjuDgrJUO07ws8mdo1Wyv6NfJPiR3Lp1sHLHa7blZlcbJVQ1bZo2SN2OF+rnHWDqXpLEHtLXC4IsQd4O1QLRbSLzd2SQ/m3Hb9A8/Ud/ep8x4IBBBB1gjWCF1wZlljffuVCamiB4ro1PSv4yDM5oNwW+mzoIG0dPevei09kaLSxh/S05T2jZ8FN14yUcbjdzGk85aD8QuX2aUHeKVfDlE+m0/uuiPwaZmU5Yad73HpAA6yL2C3tDC8C8hBe7bb0W8zW9A5969o4mtFmgAcwFh4I+YAtBOtxsBz6rnwXohGS3nK/YtJrln2iIupYWo0qxmmpKSWSqvxNsjgAXF2fkZQBtvdbdVN5QeJ5aalgB/rJHSHqjbYeMngtStmM038vaJ+pSfck/iLdaHz6OVVZFHS0bhMLyML2Pygs5V9byLi19YVFq1fJ+wzPV1M5GqKIMH1pHX/wxnvXRqkSmTvhpxnzfCpGg2dO5sQ+qbuk9xpHaub1cflD13KooeYSyHrJYxvwf3qnEjwZLkkPB/ggrMSpYXC7TJmeNxYwF7geg5bdq6rVBcAFEHV88hH9XAQOgve0fBrlfqmXJUQiIoKIRwy1ojweoB2yGNg6zI1x91rlzUrl8oTGddJSg/SmeP7uP/wAippdY8HOXJIeD6hM2KUTAL/n2PPVGeMd4MXUeIVghhkldsjY556mtLj8FRvAFgvGVs1QRyYI8o+vIf2Ma77ysnhcxLiMIqtdjIGxD7bg13u5lMt2UuDmeaYvc5ztriXHrJufErbaGYb5ziNHFa4dNHf6rXZ3+60rTKwuAzDuNxUP3QwyP7XWjHg93crfBC5OikReFdVthikkd6MbHPPU1pcfALidTmPhQxLzjFqxw2Nk4sdUbQw+81yi7Wkmw1k6h17l91FQZHue70nuLj1uNz4lbzQDDPOcTo47XBma5w/VZ+cd4MK7cI5HSJljwzDQX+hS04vuvkYBbrJFusrljE8RkqZpJpTmfI4uceknd0DYOgBXtw84vxWHxwg2M8oB6WRjO73uLXP6mPkqRsdH8DlramKnhHLkdYE7Gi13Od0AAnsXQ+jvBJhtIxodA2oktypJ2h9zvsw3a0dFu0rnXBscqKOXjaeQxSZS3MA0nKbXHKBG4dy3v5VMX9ek+7D/DWtNmJov/ABLg8wyoYWvo4Rf50bGxvHU5gBXNmluBeY1tRT5swifZrjtLSA5l7b8rhfputp+VTF/XpPuw/wANR3EMQlqJXyzPMkjzdznWuTa27VsAGrmRJoNpmOF1JwYvJwihv+hb3AkDwsuWiV1rojQeb0FJERYsgiBHTkGbxusmbEo3hyxLjcVLBsgiYz7TryO8Ht7lXi2+l2J+c19XNufNIR9UOys90Ba+hozNLHE3bI9rB1ucGj4qlwSy8tCuCDDpaCmlqYXPlljbI48bK22cZmgBjgBZpC3f5F8H9Wd7ef8AGppTQNjY1jRZrWhoHMALDwC9FytnSiqtK9DNHcMbG6pp5QJCQ3JJUv1tAJvZ+rao553oj+hqO+q/Gp7w0YN5xhUjgLugc2UdQOWT3HOPYublcd0S9jofg0xjBBLLBhokY+Roe4ScacwZq1GQnZn2Dn6FvOETTRuF0bpNRmfdsLDvfbW4j6LRrPYN65+4PsdbRYlTTPdljDi2Q6zZj2lrjYaza4OrmTTvS9+J1b5nXEY5MTD8yMHVf9Y7T0m2wBNO4vY0NRUOke573Fz3kuc46y5xNyT0krP0d0fmr6mOnhF3PO0+ixo9J7v1QP2DaVro4y5wa0FznEAAC5JJsABvJK6U4L9AhhlNmkANTKAZDtyDa2MHmG/nPQAqboxKyQ6M6OQ4fTR08I5LBrJ9J7j6T3dJPdqGwLaoi4nQIiICL6e014o3/RcQepw/e0KL4Difm87Hn0djvqnb3aj2KxsUoRPC+M/OGo8x2tPfZVXLEWOLXCxaSCOYjUV8jrIuGVZF9NHkzJxlqRbrXAgEawdhXxPA17S1wu1wsQd4UQ0R0kDbQSmw/wCW47v1T+zu5lM19HFljlja/U9EZKSsrfH9HH0ziRd0ZOp3N0O5j07/AAXnhGkU1NqaczPoO2dn0VZb2Aggi4O0HYVHcR0IhkJMZMR5hrb3buwrxZOklCWrCzjLE07gftHpxTv9MOjPSMw72/uWb/Oik/TN8fhZRt2gU26SM9eYfsK9INAHn05Wgfqgn42VRydVw4/X7mqWTwbCt03iGqFrpHHUNRAvu6T1WWwwWjl1zTm8rxa26Nu3KB4ns5l+4Vo5BTa2tu76btbuzcOxbRenHCberI/0XB0ipcyCIi9B0C534dMU43FOLGyCJjftOvI7wc3uXRC5K0vxPzmvq5tofNIR9UOys90BXDkmRqF0DwC4ZxeHPlI1zTOIP6rAGD3g/vXP111doHhnm2G0cRFi2FhcP1nDO/3nFbPgyJUflBA+fU3N5v8A+V9/2KrVdvlCYQXRUtSBqY58Tz0PAcy/axw+0qSWx4MfJaXk/wBc1tdURkgGSEFvSWP1gdjyexX0uP8ACMVlpJ454XZZI3ZmnwII3ggkEbwSrrwbh/pHMHnUEscm8xgSMPSLkOHUQesqZI1MtVFXX5d8L/t/Zf6l41nDxhwjfxYmc/KcgMdgXW5NyXaheymmVaKp4UcY86xWqcDdrHcU3qjGU2+3nPaoovp7y4kk3JNyecnWT3rIwtkTp4hO4tiL28Y4AkhmYZ7AaybX2LsczovgfwDzTC4i4WfOTM7ns4Dix9wN7yo75QlcW0tJFufK55+wyw8ZPBSzA+EzDKmWOnp5iXu1MbxUrRqaTa5aANQKgvlEsN6A7vz47fzX7FzXJb4KaV0+TxQDLWzW1l0cYPQA57v8Te5UsrI4IuEODDTNDU5hFK5rw9oLsjgMpzNGuxFtYB2dOq5cErk6EUP4WsT4jCKog2MjREP+44Nd7pcvocLGEeus+7IP8irvhm09pK2nggpZhKOMMkmUOAGVpawXcBfW5xt0dS5pbltlSqy+AXDOMxGSUjVDCbdDpHBo90P8VWivfyfcNyUdTMdsswYPqxt/E93crlwQuSO+UFXF1ZTRbmQl/a95HwjHeqqVj8PMZGKNJ2Gnjt2PkB8VXC2PAfJKtGeDOvxGHjoGx8XmLQXvykkbbCx1blt/yG4r9GD2v+lbDgo4UIMPidTVQcIy8vZI0F2Uutma5o12uLggHaVZ8fCthB/9bGOsSN8C0KW2akioPyG4r9GD2v8ApT8huK/Rg9r/AKVcP5UsI9ei979yflSwj16L3v3LNTNpFUYVwGYjx8XHCERZ2mQiQk5A4F1hl1m1wrs0qxLzWhqpr2McMjh9YNOX3rL9wPSekrg80s7Jslg7Lfk3va9xvse5RLhxxLisKcwHXNLHH2AmR3hH4rLbZvCOdFL+CfDePxelFtUbnSn/ALbSW+/lUQVs+T3huapqp/0cTYx1yOzHwj8V0fBC5LzREXE6HhX0bZopIn62yMcx3U5pafArkKvonQSyRP8ASje5jutri0+IXYi5r4ZsLEGLzFtrTNZLYbi4ZXd7mE9quBMiDoim3BZoL/KdUTIP6PDldL+uTfJGOuxJ6B0hdHsQTHgU4PbZa+obt/4dp5thlI6dje07wrlXzGwNAAAAAsANQAGwAbgvpcW7OiVBERYaEREAUT0x0eL7zxi5A5YG8D5w6QNvR1KWIuWXEskdLJlFSVMp9STAtMXRAMmu9g2O+e38Q8Vssf0ODyZILBx1lmxp+r9E9GzqUNnp3RuLXtLXDaCLFfGccvTSv/jPG1LGy06LEIpm5o3hw6No6xtHaslVDHK5pu0lpG8Eg94W1g0sq2f83N9YA+Nr+K9kOvX51+x2Wdd0WSir/wDnxVf2f3T+JY0mkdZMQ0SOudjYwAT1ZRddH12Psmb68Sc4pjkNOOW7lbmDW49m7rK+sLEjmmSUWc/Yz6Dfmt695PP1LSaO6KFjhLPrftDTrsedx3u+HwlK743Of3p7eF/Z0jb3YREXcs1WlOJ+bUNVNexjhkcPrBpy+9ZckLobhzxxsOG8Tfl1D2tA35GEPeeq4aPtBc8rpDgiRn4BhvnNXTw/pZY2Hqc8B3hcrrxosFzfwK4Xx2LROtcQsklPXbI3xeD2LpFZM2Jr8fwSKtppaeUXZI2xttB2tcOkEAjqXL2lmiNRhs5inbquckgHIkbztPPzt2jxPWKxcSwuGpjMc8bJWHa14Dh169h6RrWJ0a1Zx6i6AxXgFoJSTDJNBfcCJGDseM3vLTO8nbmr++D/AHVepEaWUwiub5O3/X/3H+6nydv+v/uP91NSGllMoro+TsPXz7AfxU+TsPXz7AfxU1IaWaTgEwjjcQlmI1QRG3Q+Q5R7okVjcL+ij6/DyYm5pYHcY1o2ubYiRo5zlNwN5aAs/g/0CZhMMjGymV0jw5zy0M1AWaALnUNZ27ypUob3stLY40X4umNJ+CXD695kcx0MrtbnwkNzHnc0gtJ6bXPOoo/yeIr6q2S3TE0nvDh8FepEaWUkiuz5O8frz/Yt/Gnyd4/Xn+xb+NNSGllJrqLgvwzzfCaNpFi6PjD1yEyfBwHYoSPJ3i31r7b7RNBtv159Stymp2xsaxos1rQ0DmAFh4BTJ2UlRWnDfoa+qgjqYWl0lOHB7QLudEdZIG8tIvbmLuZUEuzFCdJeCHDq1zn5HQSO1l8JDQ487mEFpPSACedIyoNHNKK46nyd3X/N1wt+vDr72v19yxfk81PrkXs3/iVakTTKnRWy3yeajfWxdkT/AMS+/k8Teux+yd+NbqQpkh4AsNyYfLKds0xt9WNoaPezrQeULiV5aOAfNa+V32iGM/wvVq6I6PDD6KGmDs/FtN3WtmcXFzjbdrcVFdNuCNuJ1ZqHVT4+Q1mQRtcAG32HMNtyVzT3sqtjnVdBcAuG8Xhr5SNc0zz9lgDB4h/etT8neP15/sW/jVmaM4CygpIaZji5sTbZjYFxJLnEgbLkkrZSTRiRtERFBYXLfCZi3nOK1b9zX8U3qjGT/EHHtXUZCqGTye2OJJrnkkkkmJtySbn56qLSJaspJdF8B+EcThbZCNc8j5OnKDxbPBl+1aD5O8frz/Yt/GrVwjDGUtPFBH6MTGsbfaQ0AXPSbXWydhIy0RFBQREQBERAEREAWPWYfFMLSMa4dI1jqO0diyEWNJ7MEaqNBIHHkPezouHDxF/FY35Px+nP3B+JS5F530uJ/lOfpQ8EZp9A4R6b3u6NTR4C/it3Q4VDALRsDeneesnWVloukMMIfhRShFcIIiLqUFUWIeUCyOaVjKIvax7mtfx4GfKSA7LxZsDa+0qx9LMV81oaqa9jHE8t+tlIZ7xC5JVxVkydG70t0snxOoM01hqysY2+WNvML7desneewDSIt9ofodUYnUCKIENBHGSW5Mbd5J3u5m7T1XI6cEFrcAGAFlPPVOGuZwYz6kd8xHQXkj7CthYmE4XHSwRwxNysjaGtHQN55ydpO8krLXFu2dEERFhoREQBERAERYmJ4pHTsDpCQCbahc3sT+xY2oq2Y3RlotF/PSk5XLdq2ck8rq/+bLOosbhmjdI11mt9LNqy79d1EcsJOk0YpxfDM9Fo26Z0pdlzn6xabfvA7Fi6TYvxVRTDO5rAc78pOttxYEDaNR71Es8FHUnZjnGrJMi01LpXTyNkcHEZG5iCLHLsuOfWR3rQzSGRlVPHVS2BFhZzQLuu1o5XULj9qyXURSuO/wCvgx5F2Juij2F4wynpIn1Eji59yL3c469Vui1lnYVpFBUuLYycwF7OFiRzjcVcc0XSvd9ilNM2aLExPE2U8ed97XsLaySdg8FD8FxJ0spllqJAWZnujAJbkaLkbbAXNrW+KnJnjCSj3ZkppOidotLT6XUz3sY1zruIAu0gAk2AK/a7SumheWOcSRqOUXAPNfnVetjq9SN1x5s3KLVN0lpzC6UOORrg08k3zG2q2/ascaaUmvlu1C98rtfQOlHmxrmSGuPk3qLX4fjsM7Hva6wZ6WYWsNtz0aisL+elLmtmdb6WU2/fbsR5saSba3GuPk3qLB/lmLjxDc57X2arWzbdmxeNFpJBMXhjjyGlxJBAyjabqvUhdWNSNoi1f85KfiRKXENJIFwcxI22btK/MN0mp6h+Rjjm3Bwte2225Z6sLStbjUvJtUWkqNL6ZjnNLnXa4tIDTtBsbbrLGxTFHPqaNsTyGvs85SRmaSCLjms1ymWeCWzsxzRJEWFHi0bp3Qi+doudWoDVv+0FmrqpJ8FJ2ERFpoREQBERAEREAREQBERAEREAREQGFjODQ1kD4J25o32zC5bexDhraQRrAUU/IxhHq7vbS/iU4RbYohcHA7hDTfzXN0OklI7s1j2qWUGHRU7BHDGyNg2NY0NaOwLIRLAREWAIiIAiIgCIiAKMaV/naikh535j1XA+AcpOvJ1KwuDyxpcNjiBmHUdo2lcssNcdJMlqVEXpoWOxGpdlbliYdVha+Vo2feWkyubh+bWBLPrt9FrdQ+9fuVhtpIwXEMaC/wBLUOV9bn2navwUceTJkbk+jlGXbfZs2rzy6Vvv59/9HN4r9/ch+N1VPPHDBSgOcXC1mkZRYjWSO/qN19SVUTMRPHOAZFGGC4LrnINwB+k4qWU2HxRm7I2tJ3taAfBfM+GQvN3xMcectaT32R9PJ/etXa+Ww9N8kWwp4dNWVLG2jaxwbqsCbDd9m5+ssJ0ZZhrANs03eBcDxaO9TsUrAzIGNyWtlsMtua2xfJoYyGji22braMos09A3I+mdc9n+7e49P6+ZCMZ5FYxpeIxFGxrHOaXtFm/Rsd5Ou25bPRqkD6l8/HtlIbZ2VhZrda20AbGlSSpoIpbcZG19tmZoNu9fUFMyMWY1rRzNAHwWx6Zqepva77/3QWOnZrNLagMpJP1rNHadfhdarEmCDDGNtZzwwHnJdy3eAK2mkmFyVIiY22QPBfc2Ntmrn1EraS0rHgBzGuA1gEA2O611U8cpyl8qX8muLbfyo07NH42xQuLTxkLLi2q7wM2vn5QUdwXE6eOlmzkGZ2a12kk3bybG1ttyp+sQYVBcniY9e3kN18+5ZPp904Ug8fghMkB80pIhtmlLj1XyN8CFthStfilg1obFHrFhY8nVfp5Y7lJPMY7tPFtuz0eSOT9Xm7F9NpmBxcGNDnai6wuR0nesj01Vv49l/Zix/wAexXzSRR1MjRYSTNbq2Bou63VcgL7ZEJmRw+dR2uMrOKcCHHVtDdZ186nrKOMNLAxoadrQ0ZT2bF5w4XCw3bExp5w0A99lz+yPbftT58/Mz0mQnHHmGskDRcmJsbetzGs+F1jSRGGWaBmtz2xxDrOQv7zfsKsJ9DEXZzGwuFuUWgu1bNe1PMIs+fi2Z73zZRmvz3tdJdI2277+zDxb8kPrI4oKyCOX+qijFrgkEkOJcR0v+C9mVEc9dx0Q/NwRkucBYEhrv3+BUqqaKOW3GMa+2zMAbdV1+x0cbWlgY0NO1oAAN9txvXT7O75VXfx+C+RvpuyMaM4M2emkMo/rX3uNRs0jYd3KusSSjlfVyCmdl82jDWk6zqbbLr3k5tamsUTWANaA0DYALAdgX5FTMaXFrWguN3EAAk8551v2ZaYrxy+/1Zvp7JER0axCCGKSeV7jI5+VxIJP0ha3RrPUpfFKHNDhscAR1EXC8HYZCRYxMtfNbK22bntbaskBdcMJQWllQi4qj9REXYsIiIAiIgCIiAIiIAiIgCIiAIiIAiIgCIiAIiIAiIgCIiAIiIAiIgCIiAIiIAiIgCIiAIiIAiIgCIiAIiIAiIgCIiAIiIAiIgCIiAIiIAiIgP/Z"/>
          <p:cNvSpPr>
            <a:spLocks noChangeAspect="1" noChangeArrowheads="1"/>
          </p:cNvSpPr>
          <p:nvPr/>
        </p:nvSpPr>
        <p:spPr bwMode="auto">
          <a:xfrm>
            <a:off x="207379" y="-192617"/>
            <a:ext cx="406294" cy="406401"/>
          </a:xfrm>
          <a:prstGeom prst="rect">
            <a:avLst/>
          </a:prstGeom>
          <a:noFill/>
        </p:spPr>
        <p:txBody>
          <a:bodyPr vert="horz" wrap="square" lIns="121899" tIns="60949" rIns="121899" bIns="60949" numCol="1" anchor="t" anchorCtr="0" compatLnSpc="1">
            <a:prstTxWarp prst="textNoShape">
              <a:avLst/>
            </a:prstTxWarp>
          </a:bodyPr>
          <a:lstStyle/>
          <a:p>
            <a:endParaRPr lang="en-US"/>
          </a:p>
        </p:txBody>
      </p:sp>
      <p:sp>
        <p:nvSpPr>
          <p:cNvPr id="77" name="Rectangle 76"/>
          <p:cNvSpPr/>
          <p:nvPr/>
        </p:nvSpPr>
        <p:spPr>
          <a:xfrm>
            <a:off x="160983" y="1150189"/>
            <a:ext cx="2207788" cy="1552754"/>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62"/>
          <p:cNvSpPr txBox="1"/>
          <p:nvPr/>
        </p:nvSpPr>
        <p:spPr>
          <a:xfrm>
            <a:off x="323186" y="893754"/>
            <a:ext cx="1800623" cy="415485"/>
          </a:xfrm>
          <a:prstGeom prst="rect">
            <a:avLst/>
          </a:prstGeom>
          <a:solidFill>
            <a:schemeClr val="bg1"/>
          </a:solidFill>
        </p:spPr>
        <p:txBody>
          <a:bodyPr wrap="square" lIns="34281" tIns="17140" rIns="34281" bIns="17140" rtlCol="0">
            <a:spAutoFit/>
          </a:bodyPr>
          <a:lstStyle/>
          <a:p>
            <a:pPr algn="ctr"/>
            <a:r>
              <a:rPr lang="en-US" sz="1200" b="1" dirty="0"/>
              <a:t>MOBILE APPLICATION FRAMEWORK</a:t>
            </a:r>
          </a:p>
        </p:txBody>
      </p:sp>
      <p:grpSp>
        <p:nvGrpSpPr>
          <p:cNvPr id="10" name="Group 88"/>
          <p:cNvGrpSpPr/>
          <p:nvPr/>
        </p:nvGrpSpPr>
        <p:grpSpPr>
          <a:xfrm>
            <a:off x="191647" y="2965569"/>
            <a:ext cx="2207788" cy="1334219"/>
            <a:chOff x="152400" y="1897811"/>
            <a:chExt cx="1656272" cy="1000664"/>
          </a:xfrm>
        </p:grpSpPr>
        <p:pic>
          <p:nvPicPr>
            <p:cNvPr id="36870" name="Picture 6" descr="http://img.talkandroid.com/uploads/2012/03/android_resources.png"/>
            <p:cNvPicPr>
              <a:picLocks noChangeAspect="1" noChangeArrowheads="1"/>
            </p:cNvPicPr>
            <p:nvPr/>
          </p:nvPicPr>
          <p:blipFill>
            <a:blip r:embed="rId3" cstate="email"/>
            <a:srcRect/>
            <a:stretch>
              <a:fillRect/>
            </a:stretch>
          </p:blipFill>
          <p:spPr bwMode="auto">
            <a:xfrm>
              <a:off x="741947" y="2104843"/>
              <a:ext cx="637627" cy="698741"/>
            </a:xfrm>
            <a:prstGeom prst="rect">
              <a:avLst/>
            </a:prstGeom>
            <a:noFill/>
          </p:spPr>
        </p:pic>
        <p:pic>
          <p:nvPicPr>
            <p:cNvPr id="36868" name="Picture 4" descr="https://developer.apple.com/assets/elements/icons/128x128/xcode.png"/>
            <p:cNvPicPr>
              <a:picLocks noChangeAspect="1" noChangeArrowheads="1"/>
            </p:cNvPicPr>
            <p:nvPr/>
          </p:nvPicPr>
          <p:blipFill>
            <a:blip r:embed="rId4" cstate="email"/>
            <a:srcRect/>
            <a:stretch>
              <a:fillRect/>
            </a:stretch>
          </p:blipFill>
          <p:spPr bwMode="auto">
            <a:xfrm>
              <a:off x="278920" y="2182483"/>
              <a:ext cx="646981" cy="646982"/>
            </a:xfrm>
            <a:prstGeom prst="rect">
              <a:avLst/>
            </a:prstGeom>
            <a:noFill/>
          </p:spPr>
        </p:pic>
        <p:sp>
          <p:nvSpPr>
            <p:cNvPr id="81" name="Rectangle 80"/>
            <p:cNvSpPr/>
            <p:nvPr/>
          </p:nvSpPr>
          <p:spPr>
            <a:xfrm>
              <a:off x="152400" y="1955321"/>
              <a:ext cx="1656272" cy="943154"/>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TextBox 84"/>
            <p:cNvSpPr txBox="1"/>
            <p:nvPr/>
          </p:nvSpPr>
          <p:spPr>
            <a:xfrm>
              <a:off x="655608" y="1897811"/>
              <a:ext cx="672860" cy="176002"/>
            </a:xfrm>
            <a:prstGeom prst="rect">
              <a:avLst/>
            </a:prstGeom>
            <a:solidFill>
              <a:schemeClr val="bg1"/>
            </a:solidFill>
          </p:spPr>
          <p:txBody>
            <a:bodyPr wrap="square" lIns="34281" tIns="17140" rIns="34281" bIns="17140" rtlCol="0">
              <a:spAutoFit/>
            </a:bodyPr>
            <a:lstStyle/>
            <a:p>
              <a:pPr algn="ctr"/>
              <a:r>
                <a:rPr lang="en-US" sz="1300" b="1" dirty="0"/>
                <a:t>Native</a:t>
              </a:r>
            </a:p>
          </p:txBody>
        </p:sp>
      </p:grpSp>
      <p:grpSp>
        <p:nvGrpSpPr>
          <p:cNvPr id="11" name="Group 87"/>
          <p:cNvGrpSpPr/>
          <p:nvPr/>
        </p:nvGrpSpPr>
        <p:grpSpPr>
          <a:xfrm>
            <a:off x="187814" y="4608421"/>
            <a:ext cx="2207788" cy="1453072"/>
            <a:chOff x="149525" y="3094007"/>
            <a:chExt cx="1656272" cy="1089804"/>
          </a:xfrm>
        </p:grpSpPr>
        <p:pic>
          <p:nvPicPr>
            <p:cNvPr id="36878" name="Picture 14" descr="http://upload.wikimedia.org/wikipedia/commons/5/53/Jquery-mobile-logo.png"/>
            <p:cNvPicPr>
              <a:picLocks noChangeAspect="1" noChangeArrowheads="1"/>
            </p:cNvPicPr>
            <p:nvPr/>
          </p:nvPicPr>
          <p:blipFill>
            <a:blip r:embed="rId5" cstate="email"/>
            <a:srcRect/>
            <a:stretch>
              <a:fillRect/>
            </a:stretch>
          </p:blipFill>
          <p:spPr bwMode="auto">
            <a:xfrm>
              <a:off x="508959" y="3899828"/>
              <a:ext cx="992038" cy="272642"/>
            </a:xfrm>
            <a:prstGeom prst="rect">
              <a:avLst/>
            </a:prstGeom>
            <a:noFill/>
          </p:spPr>
        </p:pic>
        <p:pic>
          <p:nvPicPr>
            <p:cNvPr id="36880" name="Picture 16" descr="http://nhousestudios.com/wp-content/uploads/2012/10/logo-sencha.jpeg"/>
            <p:cNvPicPr>
              <a:picLocks noChangeAspect="1" noChangeArrowheads="1"/>
            </p:cNvPicPr>
            <p:nvPr/>
          </p:nvPicPr>
          <p:blipFill>
            <a:blip r:embed="rId6" cstate="email"/>
            <a:srcRect/>
            <a:stretch>
              <a:fillRect/>
            </a:stretch>
          </p:blipFill>
          <p:spPr bwMode="auto">
            <a:xfrm rot="16200000">
              <a:off x="-30053" y="3463366"/>
              <a:ext cx="787580" cy="347910"/>
            </a:xfrm>
            <a:prstGeom prst="rect">
              <a:avLst/>
            </a:prstGeom>
            <a:noFill/>
          </p:spPr>
        </p:pic>
        <p:sp>
          <p:nvSpPr>
            <p:cNvPr id="86" name="Rectangle 85"/>
            <p:cNvSpPr/>
            <p:nvPr/>
          </p:nvSpPr>
          <p:spPr>
            <a:xfrm>
              <a:off x="149525" y="3151517"/>
              <a:ext cx="1656272" cy="1032294"/>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TextBox 86"/>
            <p:cNvSpPr txBox="1"/>
            <p:nvPr/>
          </p:nvSpPr>
          <p:spPr>
            <a:xfrm>
              <a:off x="652733" y="3094007"/>
              <a:ext cx="672860" cy="176003"/>
            </a:xfrm>
            <a:prstGeom prst="rect">
              <a:avLst/>
            </a:prstGeom>
            <a:solidFill>
              <a:schemeClr val="bg1"/>
            </a:solidFill>
          </p:spPr>
          <p:txBody>
            <a:bodyPr wrap="square" lIns="34281" tIns="17140" rIns="34281" bIns="17140" rtlCol="0">
              <a:spAutoFit/>
            </a:bodyPr>
            <a:lstStyle/>
            <a:p>
              <a:pPr algn="ctr"/>
              <a:r>
                <a:rPr lang="en-US" sz="1300" b="1" dirty="0"/>
                <a:t>Others</a:t>
              </a:r>
            </a:p>
          </p:txBody>
        </p:sp>
        <p:pic>
          <p:nvPicPr>
            <p:cNvPr id="21506" name="Picture 2" descr="http://alightdigital.com/adagency/wp-content/uploads/2013/05/css3-html5-javascript-logo.png"/>
            <p:cNvPicPr>
              <a:picLocks noChangeAspect="1" noChangeArrowheads="1"/>
            </p:cNvPicPr>
            <p:nvPr/>
          </p:nvPicPr>
          <p:blipFill>
            <a:blip r:embed="rId7" cstate="email"/>
            <a:srcRect/>
            <a:stretch>
              <a:fillRect/>
            </a:stretch>
          </p:blipFill>
          <p:spPr bwMode="auto">
            <a:xfrm>
              <a:off x="586596" y="3317892"/>
              <a:ext cx="1082614" cy="635134"/>
            </a:xfrm>
            <a:prstGeom prst="rect">
              <a:avLst/>
            </a:prstGeom>
            <a:noFill/>
          </p:spPr>
        </p:pic>
      </p:grpSp>
      <p:sp>
        <p:nvSpPr>
          <p:cNvPr id="70" name="Left-Right Arrow 69"/>
          <p:cNvSpPr/>
          <p:nvPr/>
        </p:nvSpPr>
        <p:spPr bwMode="auto">
          <a:xfrm>
            <a:off x="2556829" y="3448502"/>
            <a:ext cx="1820599" cy="465948"/>
          </a:xfrm>
          <a:prstGeom prst="leftRightArrow">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46017" tIns="23009" rIns="46017" bIns="23009" numCol="1" rtlCol="0" anchor="t" anchorCtr="0" compatLnSpc="1">
            <a:prstTxWarp prst="textNoShape">
              <a:avLst/>
            </a:prstTxWarp>
            <a:spAutoFit/>
          </a:bodyPr>
          <a:lstStyle/>
          <a:p>
            <a:pPr marL="59506" indent="-59506" algn="ctr" defTabSz="456999" fontAlgn="base">
              <a:lnSpc>
                <a:spcPct val="90000"/>
              </a:lnSpc>
              <a:spcBef>
                <a:spcPct val="50000"/>
              </a:spcBef>
              <a:spcAft>
                <a:spcPct val="0"/>
              </a:spcAft>
              <a:buClr>
                <a:schemeClr val="accent1"/>
              </a:buClr>
            </a:pPr>
            <a:r>
              <a:rPr lang="en-US" sz="1300" b="1" dirty="0">
                <a:solidFill>
                  <a:srgbClr val="FFFFFF"/>
                </a:solidFill>
                <a:latin typeface="Arial" pitchFamily="-106" charset="0"/>
              </a:rPr>
              <a:t>Mobile APIs</a:t>
            </a:r>
          </a:p>
        </p:txBody>
      </p:sp>
      <p:sp>
        <p:nvSpPr>
          <p:cNvPr id="21518" name="Rounded Rectangle 21517"/>
          <p:cNvSpPr/>
          <p:nvPr/>
        </p:nvSpPr>
        <p:spPr>
          <a:xfrm>
            <a:off x="4479734" y="2275914"/>
            <a:ext cx="4001658" cy="3590591"/>
          </a:xfrm>
          <a:prstGeom prst="roundRect">
            <a:avLst>
              <a:gd name="adj" fmla="val 6633"/>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lang="en-US"/>
          </a:p>
        </p:txBody>
      </p:sp>
      <p:sp>
        <p:nvSpPr>
          <p:cNvPr id="119" name="Rounded Rectangle 118"/>
          <p:cNvSpPr/>
          <p:nvPr/>
        </p:nvSpPr>
        <p:spPr>
          <a:xfrm>
            <a:off x="5873137" y="3850044"/>
            <a:ext cx="1049191" cy="39798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r>
              <a:rPr lang="en-US" sz="1400" b="1" dirty="0">
                <a:solidFill>
                  <a:schemeClr val="tx1"/>
                </a:solidFill>
              </a:rPr>
              <a:t>SECURE</a:t>
            </a:r>
          </a:p>
        </p:txBody>
      </p:sp>
      <p:grpSp>
        <p:nvGrpSpPr>
          <p:cNvPr id="18" name="Group 166"/>
          <p:cNvGrpSpPr/>
          <p:nvPr/>
        </p:nvGrpSpPr>
        <p:grpSpPr>
          <a:xfrm>
            <a:off x="4740104" y="2493814"/>
            <a:ext cx="3247275" cy="2309092"/>
            <a:chOff x="5445020" y="1348883"/>
            <a:chExt cx="1802375" cy="1486923"/>
          </a:xfrm>
          <a:effectLst/>
        </p:grpSpPr>
        <p:grpSp>
          <p:nvGrpSpPr>
            <p:cNvPr id="19" name="Group 167"/>
            <p:cNvGrpSpPr/>
            <p:nvPr/>
          </p:nvGrpSpPr>
          <p:grpSpPr>
            <a:xfrm>
              <a:off x="5445020" y="1348883"/>
              <a:ext cx="1802375" cy="1076893"/>
              <a:chOff x="2722259" y="192502"/>
              <a:chExt cx="1605435" cy="959224"/>
            </a:xfrm>
            <a:effectLst/>
          </p:grpSpPr>
          <p:sp>
            <p:nvSpPr>
              <p:cNvPr id="174" name="Arc 173"/>
              <p:cNvSpPr/>
              <p:nvPr/>
            </p:nvSpPr>
            <p:spPr>
              <a:xfrm>
                <a:off x="3713440" y="537472"/>
                <a:ext cx="614254" cy="614254"/>
              </a:xfrm>
              <a:prstGeom prst="arc">
                <a:avLst>
                  <a:gd name="adj1" fmla="val 15614296"/>
                  <a:gd name="adj2" fmla="val 5318166"/>
                </a:avLst>
              </a:prstGeom>
              <a:noFill/>
              <a:ln w="104775" cap="rnd" cmpd="sng" algn="ctr">
                <a:solidFill>
                  <a:srgbClr val="FF0000"/>
                </a:solidFill>
                <a:prstDash val="solid"/>
              </a:ln>
              <a:effectLst/>
            </p:spPr>
            <p:txBody>
              <a:bodyPr rtlCol="0" anchor="ctr"/>
              <a:lstStyle/>
              <a:p>
                <a:pPr algn="ctr" defTabSz="1218987">
                  <a:defRPr/>
                </a:pPr>
                <a:endParaRPr lang="en-US" sz="2400" kern="0" dirty="0">
                  <a:solidFill>
                    <a:srgbClr val="000000"/>
                  </a:solidFill>
                  <a:latin typeface="Arial"/>
                </a:endParaRPr>
              </a:p>
            </p:txBody>
          </p:sp>
          <p:sp>
            <p:nvSpPr>
              <p:cNvPr id="175" name="Arc 174"/>
              <p:cNvSpPr/>
              <p:nvPr/>
            </p:nvSpPr>
            <p:spPr>
              <a:xfrm flipH="1">
                <a:off x="2722259" y="565394"/>
                <a:ext cx="586331" cy="586331"/>
              </a:xfrm>
              <a:prstGeom prst="arc">
                <a:avLst>
                  <a:gd name="adj1" fmla="val 16112914"/>
                  <a:gd name="adj2" fmla="val 5813318"/>
                </a:avLst>
              </a:prstGeom>
              <a:noFill/>
              <a:ln w="104775" cap="rnd" cmpd="sng" algn="ctr">
                <a:solidFill>
                  <a:srgbClr val="FF0000"/>
                </a:solidFill>
                <a:prstDash val="solid"/>
              </a:ln>
              <a:effectLst/>
            </p:spPr>
            <p:txBody>
              <a:bodyPr rtlCol="0" anchor="ctr"/>
              <a:lstStyle/>
              <a:p>
                <a:pPr algn="ctr" defTabSz="1218987">
                  <a:defRPr/>
                </a:pPr>
                <a:endParaRPr lang="en-US" sz="2400" kern="0" dirty="0">
                  <a:solidFill>
                    <a:srgbClr val="000000"/>
                  </a:solidFill>
                  <a:latin typeface="Arial"/>
                </a:endParaRPr>
              </a:p>
            </p:txBody>
          </p:sp>
          <p:sp>
            <p:nvSpPr>
              <p:cNvPr id="176" name="Arc 175"/>
              <p:cNvSpPr/>
              <p:nvPr/>
            </p:nvSpPr>
            <p:spPr>
              <a:xfrm flipH="1">
                <a:off x="3021328" y="192502"/>
                <a:ext cx="601981" cy="601981"/>
              </a:xfrm>
              <a:prstGeom prst="arc">
                <a:avLst>
                  <a:gd name="adj1" fmla="val 12410787"/>
                  <a:gd name="adj2" fmla="val 568492"/>
                </a:avLst>
              </a:prstGeom>
              <a:noFill/>
              <a:ln w="104775" cap="rnd" cmpd="sng" algn="ctr">
                <a:solidFill>
                  <a:srgbClr val="FF0000"/>
                </a:solidFill>
                <a:prstDash val="solid"/>
              </a:ln>
              <a:effectLst/>
            </p:spPr>
            <p:txBody>
              <a:bodyPr rtlCol="0" anchor="ctr"/>
              <a:lstStyle/>
              <a:p>
                <a:pPr algn="ctr" defTabSz="1218987">
                  <a:defRPr/>
                </a:pPr>
                <a:endParaRPr lang="en-US" sz="2400" kern="0" dirty="0">
                  <a:solidFill>
                    <a:srgbClr val="000000"/>
                  </a:solidFill>
                  <a:latin typeface="Arial"/>
                </a:endParaRPr>
              </a:p>
            </p:txBody>
          </p:sp>
          <p:sp>
            <p:nvSpPr>
              <p:cNvPr id="177" name="Arc 176"/>
              <p:cNvSpPr/>
              <p:nvPr/>
            </p:nvSpPr>
            <p:spPr>
              <a:xfrm flipH="1">
                <a:off x="3371844" y="342900"/>
                <a:ext cx="619227" cy="619227"/>
              </a:xfrm>
              <a:prstGeom prst="arc">
                <a:avLst>
                  <a:gd name="adj1" fmla="val 12234367"/>
                  <a:gd name="adj2" fmla="val 17202984"/>
                </a:avLst>
              </a:prstGeom>
              <a:noFill/>
              <a:ln w="104775" cap="rnd" cmpd="sng" algn="ctr">
                <a:solidFill>
                  <a:srgbClr val="FF0000"/>
                </a:solidFill>
                <a:prstDash val="solid"/>
              </a:ln>
              <a:effectLst/>
            </p:spPr>
            <p:txBody>
              <a:bodyPr rtlCol="0" anchor="ctr"/>
              <a:lstStyle/>
              <a:p>
                <a:pPr algn="ctr" defTabSz="1218987">
                  <a:defRPr/>
                </a:pPr>
                <a:endParaRPr lang="en-US" sz="2400" kern="0" dirty="0">
                  <a:solidFill>
                    <a:srgbClr val="000000"/>
                  </a:solidFill>
                  <a:latin typeface="Arial"/>
                </a:endParaRPr>
              </a:p>
            </p:txBody>
          </p:sp>
        </p:grpSp>
        <p:grpSp>
          <p:nvGrpSpPr>
            <p:cNvPr id="20" name="Group 168"/>
            <p:cNvGrpSpPr/>
            <p:nvPr/>
          </p:nvGrpSpPr>
          <p:grpSpPr>
            <a:xfrm>
              <a:off x="5940205" y="1945464"/>
              <a:ext cx="885074" cy="890342"/>
              <a:chOff x="3163335" y="723900"/>
              <a:chExt cx="788364" cy="793057"/>
            </a:xfrm>
            <a:solidFill>
              <a:srgbClr val="0070C0"/>
            </a:solidFill>
            <a:effectLst/>
          </p:grpSpPr>
          <p:sp>
            <p:nvSpPr>
              <p:cNvPr id="170" name="Freeform 169"/>
              <p:cNvSpPr/>
              <p:nvPr/>
            </p:nvSpPr>
            <p:spPr>
              <a:xfrm>
                <a:off x="3204210" y="723900"/>
                <a:ext cx="419100" cy="342900"/>
              </a:xfrm>
              <a:custGeom>
                <a:avLst/>
                <a:gdLst>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29621 w 430611"/>
                  <a:gd name="connsiteY0" fmla="*/ 342900 h 342900"/>
                  <a:gd name="connsiteX1" fmla="*/ 76281 w 430611"/>
                  <a:gd name="connsiteY1" fmla="*/ 285750 h 342900"/>
                  <a:gd name="connsiteX2" fmla="*/ 11511 w 430611"/>
                  <a:gd name="connsiteY2" fmla="*/ 342900 h 342900"/>
                  <a:gd name="connsiteX3" fmla="*/ 308691 w 430611"/>
                  <a:gd name="connsiteY3" fmla="*/ 45720 h 342900"/>
                  <a:gd name="connsiteX4" fmla="*/ 312501 w 430611"/>
                  <a:gd name="connsiteY4" fmla="*/ 0 h 342900"/>
                  <a:gd name="connsiteX5" fmla="*/ 430611 w 430611"/>
                  <a:gd name="connsiteY5" fmla="*/ 102870 h 342900"/>
                  <a:gd name="connsiteX6" fmla="*/ 316311 w 430611"/>
                  <a:gd name="connsiteY6" fmla="*/ 201930 h 342900"/>
                  <a:gd name="connsiteX7" fmla="*/ 312501 w 430611"/>
                  <a:gd name="connsiteY7" fmla="*/ 156210 h 342900"/>
                  <a:gd name="connsiteX8" fmla="*/ 129621 w 430611"/>
                  <a:gd name="connsiteY8" fmla="*/ 342900 h 342900"/>
                  <a:gd name="connsiteX0" fmla="*/ 129621 w 430611"/>
                  <a:gd name="connsiteY0" fmla="*/ 342900 h 342900"/>
                  <a:gd name="connsiteX1" fmla="*/ 76281 w 430611"/>
                  <a:gd name="connsiteY1" fmla="*/ 285750 h 342900"/>
                  <a:gd name="connsiteX2" fmla="*/ 11511 w 430611"/>
                  <a:gd name="connsiteY2" fmla="*/ 342900 h 342900"/>
                  <a:gd name="connsiteX3" fmla="*/ 308691 w 430611"/>
                  <a:gd name="connsiteY3" fmla="*/ 45720 h 342900"/>
                  <a:gd name="connsiteX4" fmla="*/ 312501 w 430611"/>
                  <a:gd name="connsiteY4" fmla="*/ 0 h 342900"/>
                  <a:gd name="connsiteX5" fmla="*/ 430611 w 430611"/>
                  <a:gd name="connsiteY5" fmla="*/ 102870 h 342900"/>
                  <a:gd name="connsiteX6" fmla="*/ 316311 w 430611"/>
                  <a:gd name="connsiteY6" fmla="*/ 201930 h 342900"/>
                  <a:gd name="connsiteX7" fmla="*/ 312501 w 430611"/>
                  <a:gd name="connsiteY7" fmla="*/ 156210 h 342900"/>
                  <a:gd name="connsiteX8" fmla="*/ 129621 w 430611"/>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9100" h="342900">
                    <a:moveTo>
                      <a:pt x="118110" y="342900"/>
                    </a:moveTo>
                    <a:lnTo>
                      <a:pt x="64770" y="285750"/>
                    </a:lnTo>
                    <a:cubicBezTo>
                      <a:pt x="43180" y="304800"/>
                      <a:pt x="27305" y="313227"/>
                      <a:pt x="0" y="342900"/>
                    </a:cubicBezTo>
                    <a:cubicBezTo>
                      <a:pt x="14024" y="226967"/>
                      <a:pt x="98603" y="71718"/>
                      <a:pt x="297180" y="45720"/>
                    </a:cubicBezTo>
                    <a:lnTo>
                      <a:pt x="300990" y="0"/>
                    </a:lnTo>
                    <a:lnTo>
                      <a:pt x="419100" y="102870"/>
                    </a:lnTo>
                    <a:lnTo>
                      <a:pt x="304800" y="201930"/>
                    </a:lnTo>
                    <a:lnTo>
                      <a:pt x="300990" y="156210"/>
                    </a:lnTo>
                    <a:cubicBezTo>
                      <a:pt x="251583" y="164334"/>
                      <a:pt x="148133" y="187304"/>
                      <a:pt x="118110" y="342900"/>
                    </a:cubicBezTo>
                    <a:close/>
                  </a:path>
                </a:pathLst>
              </a:custGeom>
              <a:solidFill>
                <a:srgbClr val="FF0000"/>
              </a:solidFill>
              <a:ln w="9525" cap="flat" cmpd="sng" algn="ctr">
                <a:noFill/>
                <a:prstDash val="solid"/>
              </a:ln>
              <a:effectLst/>
            </p:spPr>
            <p:txBody>
              <a:bodyPr rtlCol="0" anchor="ctr"/>
              <a:lstStyle/>
              <a:p>
                <a:pPr algn="ctr" defTabSz="1218987">
                  <a:defRPr/>
                </a:pPr>
                <a:endParaRPr lang="en-US" sz="2400" kern="0" dirty="0">
                  <a:solidFill>
                    <a:sysClr val="window" lastClr="FFFFFF"/>
                  </a:solidFill>
                  <a:latin typeface="Arial"/>
                </a:endParaRPr>
              </a:p>
            </p:txBody>
          </p:sp>
          <p:sp>
            <p:nvSpPr>
              <p:cNvPr id="171" name="Freeform 170"/>
              <p:cNvSpPr/>
              <p:nvPr/>
            </p:nvSpPr>
            <p:spPr>
              <a:xfrm rot="5400000">
                <a:off x="3570699" y="801764"/>
                <a:ext cx="419100" cy="342900"/>
              </a:xfrm>
              <a:custGeom>
                <a:avLst/>
                <a:gdLst>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29621 w 430611"/>
                  <a:gd name="connsiteY0" fmla="*/ 342900 h 342900"/>
                  <a:gd name="connsiteX1" fmla="*/ 76281 w 430611"/>
                  <a:gd name="connsiteY1" fmla="*/ 285750 h 342900"/>
                  <a:gd name="connsiteX2" fmla="*/ 11511 w 430611"/>
                  <a:gd name="connsiteY2" fmla="*/ 342900 h 342900"/>
                  <a:gd name="connsiteX3" fmla="*/ 308691 w 430611"/>
                  <a:gd name="connsiteY3" fmla="*/ 45720 h 342900"/>
                  <a:gd name="connsiteX4" fmla="*/ 312501 w 430611"/>
                  <a:gd name="connsiteY4" fmla="*/ 0 h 342900"/>
                  <a:gd name="connsiteX5" fmla="*/ 430611 w 430611"/>
                  <a:gd name="connsiteY5" fmla="*/ 102870 h 342900"/>
                  <a:gd name="connsiteX6" fmla="*/ 316311 w 430611"/>
                  <a:gd name="connsiteY6" fmla="*/ 201930 h 342900"/>
                  <a:gd name="connsiteX7" fmla="*/ 312501 w 430611"/>
                  <a:gd name="connsiteY7" fmla="*/ 156210 h 342900"/>
                  <a:gd name="connsiteX8" fmla="*/ 129621 w 430611"/>
                  <a:gd name="connsiteY8" fmla="*/ 342900 h 342900"/>
                  <a:gd name="connsiteX0" fmla="*/ 129621 w 430611"/>
                  <a:gd name="connsiteY0" fmla="*/ 342900 h 342900"/>
                  <a:gd name="connsiteX1" fmla="*/ 76281 w 430611"/>
                  <a:gd name="connsiteY1" fmla="*/ 285750 h 342900"/>
                  <a:gd name="connsiteX2" fmla="*/ 11511 w 430611"/>
                  <a:gd name="connsiteY2" fmla="*/ 342900 h 342900"/>
                  <a:gd name="connsiteX3" fmla="*/ 308691 w 430611"/>
                  <a:gd name="connsiteY3" fmla="*/ 45720 h 342900"/>
                  <a:gd name="connsiteX4" fmla="*/ 312501 w 430611"/>
                  <a:gd name="connsiteY4" fmla="*/ 0 h 342900"/>
                  <a:gd name="connsiteX5" fmla="*/ 430611 w 430611"/>
                  <a:gd name="connsiteY5" fmla="*/ 102870 h 342900"/>
                  <a:gd name="connsiteX6" fmla="*/ 316311 w 430611"/>
                  <a:gd name="connsiteY6" fmla="*/ 201930 h 342900"/>
                  <a:gd name="connsiteX7" fmla="*/ 312501 w 430611"/>
                  <a:gd name="connsiteY7" fmla="*/ 156210 h 342900"/>
                  <a:gd name="connsiteX8" fmla="*/ 129621 w 430611"/>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9100" h="342900">
                    <a:moveTo>
                      <a:pt x="118110" y="342900"/>
                    </a:moveTo>
                    <a:lnTo>
                      <a:pt x="64770" y="285750"/>
                    </a:lnTo>
                    <a:cubicBezTo>
                      <a:pt x="43180" y="304800"/>
                      <a:pt x="27305" y="313227"/>
                      <a:pt x="0" y="342900"/>
                    </a:cubicBezTo>
                    <a:cubicBezTo>
                      <a:pt x="14024" y="226967"/>
                      <a:pt x="98603" y="71718"/>
                      <a:pt x="297180" y="45720"/>
                    </a:cubicBezTo>
                    <a:lnTo>
                      <a:pt x="300990" y="0"/>
                    </a:lnTo>
                    <a:lnTo>
                      <a:pt x="419100" y="102870"/>
                    </a:lnTo>
                    <a:lnTo>
                      <a:pt x="304800" y="201930"/>
                    </a:lnTo>
                    <a:lnTo>
                      <a:pt x="300990" y="156210"/>
                    </a:lnTo>
                    <a:cubicBezTo>
                      <a:pt x="251583" y="164334"/>
                      <a:pt x="148133" y="187304"/>
                      <a:pt x="118110" y="342900"/>
                    </a:cubicBezTo>
                    <a:close/>
                  </a:path>
                </a:pathLst>
              </a:custGeom>
              <a:solidFill>
                <a:srgbClr val="FF0000"/>
              </a:solidFill>
              <a:ln w="9525" cap="flat" cmpd="sng" algn="ctr">
                <a:noFill/>
                <a:prstDash val="solid"/>
              </a:ln>
              <a:effectLst/>
            </p:spPr>
            <p:txBody>
              <a:bodyPr rtlCol="0" anchor="ctr"/>
              <a:lstStyle/>
              <a:p>
                <a:pPr algn="ctr" defTabSz="1218987">
                  <a:defRPr/>
                </a:pPr>
                <a:endParaRPr lang="en-US" sz="2400" kern="0" dirty="0">
                  <a:solidFill>
                    <a:sysClr val="window" lastClr="FFFFFF"/>
                  </a:solidFill>
                  <a:latin typeface="Arial"/>
                </a:endParaRPr>
              </a:p>
            </p:txBody>
          </p:sp>
          <p:sp>
            <p:nvSpPr>
              <p:cNvPr id="172" name="Freeform 171"/>
              <p:cNvSpPr/>
              <p:nvPr/>
            </p:nvSpPr>
            <p:spPr>
              <a:xfrm rot="10800000">
                <a:off x="3491985" y="1174057"/>
                <a:ext cx="419100" cy="342900"/>
              </a:xfrm>
              <a:custGeom>
                <a:avLst/>
                <a:gdLst>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29621 w 430611"/>
                  <a:gd name="connsiteY0" fmla="*/ 342900 h 342900"/>
                  <a:gd name="connsiteX1" fmla="*/ 76281 w 430611"/>
                  <a:gd name="connsiteY1" fmla="*/ 285750 h 342900"/>
                  <a:gd name="connsiteX2" fmla="*/ 11511 w 430611"/>
                  <a:gd name="connsiteY2" fmla="*/ 342900 h 342900"/>
                  <a:gd name="connsiteX3" fmla="*/ 308691 w 430611"/>
                  <a:gd name="connsiteY3" fmla="*/ 45720 h 342900"/>
                  <a:gd name="connsiteX4" fmla="*/ 312501 w 430611"/>
                  <a:gd name="connsiteY4" fmla="*/ 0 h 342900"/>
                  <a:gd name="connsiteX5" fmla="*/ 430611 w 430611"/>
                  <a:gd name="connsiteY5" fmla="*/ 102870 h 342900"/>
                  <a:gd name="connsiteX6" fmla="*/ 316311 w 430611"/>
                  <a:gd name="connsiteY6" fmla="*/ 201930 h 342900"/>
                  <a:gd name="connsiteX7" fmla="*/ 312501 w 430611"/>
                  <a:gd name="connsiteY7" fmla="*/ 156210 h 342900"/>
                  <a:gd name="connsiteX8" fmla="*/ 129621 w 430611"/>
                  <a:gd name="connsiteY8" fmla="*/ 342900 h 342900"/>
                  <a:gd name="connsiteX0" fmla="*/ 129621 w 430611"/>
                  <a:gd name="connsiteY0" fmla="*/ 342900 h 342900"/>
                  <a:gd name="connsiteX1" fmla="*/ 76281 w 430611"/>
                  <a:gd name="connsiteY1" fmla="*/ 285750 h 342900"/>
                  <a:gd name="connsiteX2" fmla="*/ 11511 w 430611"/>
                  <a:gd name="connsiteY2" fmla="*/ 342900 h 342900"/>
                  <a:gd name="connsiteX3" fmla="*/ 308691 w 430611"/>
                  <a:gd name="connsiteY3" fmla="*/ 45720 h 342900"/>
                  <a:gd name="connsiteX4" fmla="*/ 312501 w 430611"/>
                  <a:gd name="connsiteY4" fmla="*/ 0 h 342900"/>
                  <a:gd name="connsiteX5" fmla="*/ 430611 w 430611"/>
                  <a:gd name="connsiteY5" fmla="*/ 102870 h 342900"/>
                  <a:gd name="connsiteX6" fmla="*/ 316311 w 430611"/>
                  <a:gd name="connsiteY6" fmla="*/ 201930 h 342900"/>
                  <a:gd name="connsiteX7" fmla="*/ 312501 w 430611"/>
                  <a:gd name="connsiteY7" fmla="*/ 156210 h 342900"/>
                  <a:gd name="connsiteX8" fmla="*/ 129621 w 430611"/>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9100" h="342900">
                    <a:moveTo>
                      <a:pt x="118110" y="342900"/>
                    </a:moveTo>
                    <a:lnTo>
                      <a:pt x="64770" y="285750"/>
                    </a:lnTo>
                    <a:cubicBezTo>
                      <a:pt x="43180" y="304800"/>
                      <a:pt x="27305" y="313227"/>
                      <a:pt x="0" y="342900"/>
                    </a:cubicBezTo>
                    <a:cubicBezTo>
                      <a:pt x="14024" y="226967"/>
                      <a:pt x="98603" y="71718"/>
                      <a:pt x="297180" y="45720"/>
                    </a:cubicBezTo>
                    <a:lnTo>
                      <a:pt x="300990" y="0"/>
                    </a:lnTo>
                    <a:lnTo>
                      <a:pt x="419100" y="102870"/>
                    </a:lnTo>
                    <a:lnTo>
                      <a:pt x="304800" y="201930"/>
                    </a:lnTo>
                    <a:lnTo>
                      <a:pt x="300990" y="156210"/>
                    </a:lnTo>
                    <a:cubicBezTo>
                      <a:pt x="251583" y="164334"/>
                      <a:pt x="148133" y="187304"/>
                      <a:pt x="118110" y="342900"/>
                    </a:cubicBezTo>
                    <a:close/>
                  </a:path>
                </a:pathLst>
              </a:custGeom>
              <a:solidFill>
                <a:srgbClr val="FF0000"/>
              </a:solidFill>
              <a:ln w="9525" cap="flat" cmpd="sng" algn="ctr">
                <a:noFill/>
                <a:prstDash val="solid"/>
              </a:ln>
              <a:effectLst/>
            </p:spPr>
            <p:txBody>
              <a:bodyPr rtlCol="0" anchor="ctr"/>
              <a:lstStyle/>
              <a:p>
                <a:pPr algn="ctr" defTabSz="1218987">
                  <a:defRPr/>
                </a:pPr>
                <a:endParaRPr lang="en-US" sz="2400" kern="0" dirty="0">
                  <a:solidFill>
                    <a:sysClr val="window" lastClr="FFFFFF"/>
                  </a:solidFill>
                  <a:latin typeface="Arial"/>
                </a:endParaRPr>
              </a:p>
            </p:txBody>
          </p:sp>
          <p:sp>
            <p:nvSpPr>
              <p:cNvPr id="173" name="Freeform 172"/>
              <p:cNvSpPr/>
              <p:nvPr/>
            </p:nvSpPr>
            <p:spPr>
              <a:xfrm rot="16200000">
                <a:off x="3125235" y="1094652"/>
                <a:ext cx="419100" cy="342900"/>
              </a:xfrm>
              <a:custGeom>
                <a:avLst/>
                <a:gdLst>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29621 w 430611"/>
                  <a:gd name="connsiteY0" fmla="*/ 342900 h 342900"/>
                  <a:gd name="connsiteX1" fmla="*/ 76281 w 430611"/>
                  <a:gd name="connsiteY1" fmla="*/ 285750 h 342900"/>
                  <a:gd name="connsiteX2" fmla="*/ 11511 w 430611"/>
                  <a:gd name="connsiteY2" fmla="*/ 342900 h 342900"/>
                  <a:gd name="connsiteX3" fmla="*/ 308691 w 430611"/>
                  <a:gd name="connsiteY3" fmla="*/ 45720 h 342900"/>
                  <a:gd name="connsiteX4" fmla="*/ 312501 w 430611"/>
                  <a:gd name="connsiteY4" fmla="*/ 0 h 342900"/>
                  <a:gd name="connsiteX5" fmla="*/ 430611 w 430611"/>
                  <a:gd name="connsiteY5" fmla="*/ 102870 h 342900"/>
                  <a:gd name="connsiteX6" fmla="*/ 316311 w 430611"/>
                  <a:gd name="connsiteY6" fmla="*/ 201930 h 342900"/>
                  <a:gd name="connsiteX7" fmla="*/ 312501 w 430611"/>
                  <a:gd name="connsiteY7" fmla="*/ 156210 h 342900"/>
                  <a:gd name="connsiteX8" fmla="*/ 129621 w 430611"/>
                  <a:gd name="connsiteY8" fmla="*/ 342900 h 342900"/>
                  <a:gd name="connsiteX0" fmla="*/ 129621 w 430611"/>
                  <a:gd name="connsiteY0" fmla="*/ 342900 h 342900"/>
                  <a:gd name="connsiteX1" fmla="*/ 76281 w 430611"/>
                  <a:gd name="connsiteY1" fmla="*/ 285750 h 342900"/>
                  <a:gd name="connsiteX2" fmla="*/ 11511 w 430611"/>
                  <a:gd name="connsiteY2" fmla="*/ 342900 h 342900"/>
                  <a:gd name="connsiteX3" fmla="*/ 308691 w 430611"/>
                  <a:gd name="connsiteY3" fmla="*/ 45720 h 342900"/>
                  <a:gd name="connsiteX4" fmla="*/ 312501 w 430611"/>
                  <a:gd name="connsiteY4" fmla="*/ 0 h 342900"/>
                  <a:gd name="connsiteX5" fmla="*/ 430611 w 430611"/>
                  <a:gd name="connsiteY5" fmla="*/ 102870 h 342900"/>
                  <a:gd name="connsiteX6" fmla="*/ 316311 w 430611"/>
                  <a:gd name="connsiteY6" fmla="*/ 201930 h 342900"/>
                  <a:gd name="connsiteX7" fmla="*/ 312501 w 430611"/>
                  <a:gd name="connsiteY7" fmla="*/ 156210 h 342900"/>
                  <a:gd name="connsiteX8" fmla="*/ 129621 w 430611"/>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9100" h="342900">
                    <a:moveTo>
                      <a:pt x="118110" y="342900"/>
                    </a:moveTo>
                    <a:lnTo>
                      <a:pt x="64770" y="285750"/>
                    </a:lnTo>
                    <a:cubicBezTo>
                      <a:pt x="43180" y="304800"/>
                      <a:pt x="27305" y="313227"/>
                      <a:pt x="0" y="342900"/>
                    </a:cubicBezTo>
                    <a:cubicBezTo>
                      <a:pt x="14024" y="226967"/>
                      <a:pt x="98603" y="71718"/>
                      <a:pt x="297180" y="45720"/>
                    </a:cubicBezTo>
                    <a:lnTo>
                      <a:pt x="300990" y="0"/>
                    </a:lnTo>
                    <a:lnTo>
                      <a:pt x="419100" y="102870"/>
                    </a:lnTo>
                    <a:lnTo>
                      <a:pt x="304800" y="201930"/>
                    </a:lnTo>
                    <a:lnTo>
                      <a:pt x="300990" y="156210"/>
                    </a:lnTo>
                    <a:cubicBezTo>
                      <a:pt x="251583" y="164334"/>
                      <a:pt x="148133" y="187304"/>
                      <a:pt x="118110" y="342900"/>
                    </a:cubicBezTo>
                    <a:close/>
                  </a:path>
                </a:pathLst>
              </a:custGeom>
              <a:solidFill>
                <a:srgbClr val="FF0000"/>
              </a:solidFill>
              <a:ln w="9525" cap="flat" cmpd="sng" algn="ctr">
                <a:noFill/>
                <a:prstDash val="solid"/>
              </a:ln>
              <a:effectLst/>
            </p:spPr>
            <p:txBody>
              <a:bodyPr rtlCol="0" anchor="ctr"/>
              <a:lstStyle/>
              <a:p>
                <a:pPr algn="ctr" defTabSz="1218987">
                  <a:defRPr/>
                </a:pPr>
                <a:endParaRPr lang="en-US" sz="2400" kern="0" dirty="0">
                  <a:solidFill>
                    <a:sysClr val="window" lastClr="FFFFFF"/>
                  </a:solidFill>
                  <a:latin typeface="Arial"/>
                </a:endParaRPr>
              </a:p>
            </p:txBody>
          </p:sp>
        </p:grpSp>
      </p:grpSp>
      <p:sp>
        <p:nvSpPr>
          <p:cNvPr id="178" name="TextBox 177"/>
          <p:cNvSpPr txBox="1"/>
          <p:nvPr/>
        </p:nvSpPr>
        <p:spPr>
          <a:xfrm>
            <a:off x="5217187" y="2824465"/>
            <a:ext cx="2354659" cy="661707"/>
          </a:xfrm>
          <a:prstGeom prst="rect">
            <a:avLst/>
          </a:prstGeom>
          <a:noFill/>
          <a:ln>
            <a:noFill/>
          </a:ln>
        </p:spPr>
        <p:txBody>
          <a:bodyPr wrap="square" lIns="45700" tIns="22849" rIns="45700" bIns="22849" rtlCol="0">
            <a:spAutoFit/>
          </a:bodyPr>
          <a:lstStyle/>
          <a:p>
            <a:pPr algn="ctr"/>
            <a:r>
              <a:rPr lang="en-US" sz="2000" b="1" cap="all" dirty="0"/>
              <a:t>Mobile </a:t>
            </a:r>
          </a:p>
          <a:p>
            <a:pPr algn="ctr"/>
            <a:r>
              <a:rPr lang="en-US" sz="2000" b="1" cap="all" dirty="0"/>
              <a:t>Cloud Service</a:t>
            </a:r>
          </a:p>
        </p:txBody>
      </p:sp>
      <p:grpSp>
        <p:nvGrpSpPr>
          <p:cNvPr id="21" name="Group 178"/>
          <p:cNvGrpSpPr/>
          <p:nvPr/>
        </p:nvGrpSpPr>
        <p:grpSpPr>
          <a:xfrm>
            <a:off x="5463426" y="615753"/>
            <a:ext cx="995350" cy="1630635"/>
            <a:chOff x="4098636" y="461814"/>
            <a:chExt cx="746707" cy="1222976"/>
          </a:xfrm>
        </p:grpSpPr>
        <p:sp>
          <p:nvSpPr>
            <p:cNvPr id="45" name="Left-Right Arrow 44"/>
            <p:cNvSpPr/>
            <p:nvPr/>
          </p:nvSpPr>
          <p:spPr bwMode="auto">
            <a:xfrm rot="16200000">
              <a:off x="4344184" y="1344059"/>
              <a:ext cx="440320" cy="241142"/>
            </a:xfrm>
            <a:prstGeom prst="leftRightArrow">
              <a:avLst/>
            </a:prstGeom>
            <a:solidFill>
              <a:schemeClr val="accent1"/>
            </a:solidFill>
            <a:ln w="9525" cap="flat" cmpd="sng" algn="ctr">
              <a:solidFill>
                <a:schemeClr val="accent1"/>
              </a:solidFill>
              <a:prstDash val="solid"/>
              <a:round/>
              <a:headEnd type="none" w="med" len="med"/>
              <a:tailEnd type="none" w="med" len="med"/>
            </a:ln>
            <a:effectLst/>
          </p:spPr>
          <p:txBody>
            <a:bodyPr vert="horz" wrap="square" lIns="34519" tIns="17260" rIns="34519" bIns="17260" numCol="1" rtlCol="0" anchor="t" anchorCtr="0" compatLnSpc="1">
              <a:prstTxWarp prst="textNoShape">
                <a:avLst/>
              </a:prstTxWarp>
              <a:spAutoFit/>
            </a:bodyPr>
            <a:lstStyle/>
            <a:p>
              <a:pPr marL="59506" indent="-59506" algn="ctr" defTabSz="456999" fontAlgn="base">
                <a:lnSpc>
                  <a:spcPct val="90000"/>
                </a:lnSpc>
                <a:spcBef>
                  <a:spcPct val="50000"/>
                </a:spcBef>
                <a:spcAft>
                  <a:spcPct val="0"/>
                </a:spcAft>
                <a:buClr>
                  <a:schemeClr val="accent1"/>
                </a:buClr>
              </a:pPr>
              <a:endParaRPr lang="en-US" sz="900" b="1" dirty="0">
                <a:latin typeface="Arial" pitchFamily="-106" charset="0"/>
              </a:endParaRPr>
            </a:p>
          </p:txBody>
        </p:sp>
        <p:sp>
          <p:nvSpPr>
            <p:cNvPr id="46" name="TextBox 45"/>
            <p:cNvSpPr txBox="1"/>
            <p:nvPr/>
          </p:nvSpPr>
          <p:spPr>
            <a:xfrm>
              <a:off x="4098636" y="972253"/>
              <a:ext cx="746707" cy="164461"/>
            </a:xfrm>
            <a:prstGeom prst="rect">
              <a:avLst/>
            </a:prstGeom>
            <a:noFill/>
          </p:spPr>
          <p:txBody>
            <a:bodyPr wrap="square" lIns="34281" tIns="17140" rIns="34281" bIns="17140" rtlCol="0">
              <a:spAutoFit/>
            </a:bodyPr>
            <a:lstStyle/>
            <a:p>
              <a:pPr algn="ctr"/>
              <a:r>
                <a:rPr lang="en-US" sz="1200" b="1" dirty="0"/>
                <a:t>Analytics</a:t>
              </a:r>
            </a:p>
          </p:txBody>
        </p:sp>
        <p:grpSp>
          <p:nvGrpSpPr>
            <p:cNvPr id="22" name="Group 180"/>
            <p:cNvGrpSpPr/>
            <p:nvPr/>
          </p:nvGrpSpPr>
          <p:grpSpPr>
            <a:xfrm>
              <a:off x="4170678" y="461814"/>
              <a:ext cx="595989" cy="509850"/>
              <a:chOff x="1428857" y="1327640"/>
              <a:chExt cx="894016" cy="799881"/>
            </a:xfrm>
          </p:grpSpPr>
          <p:sp>
            <p:nvSpPr>
              <p:cNvPr id="182" name="Freeform 181"/>
              <p:cNvSpPr/>
              <p:nvPr/>
            </p:nvSpPr>
            <p:spPr>
              <a:xfrm>
                <a:off x="1447914" y="1327640"/>
                <a:ext cx="874959" cy="609762"/>
              </a:xfrm>
              <a:custGeom>
                <a:avLst/>
                <a:gdLst>
                  <a:gd name="connsiteX0" fmla="*/ 0 w 978552"/>
                  <a:gd name="connsiteY0" fmla="*/ 707833 h 707833"/>
                  <a:gd name="connsiteX1" fmla="*/ 364355 w 978552"/>
                  <a:gd name="connsiteY1" fmla="*/ 322689 h 707833"/>
                  <a:gd name="connsiteX2" fmla="*/ 551737 w 978552"/>
                  <a:gd name="connsiteY2" fmla="*/ 437191 h 707833"/>
                  <a:gd name="connsiteX3" fmla="*/ 978552 w 978552"/>
                  <a:gd name="connsiteY3" fmla="*/ 0 h 707833"/>
                  <a:gd name="connsiteX0" fmla="*/ 0 w 1035665"/>
                  <a:gd name="connsiteY0" fmla="*/ 673560 h 673560"/>
                  <a:gd name="connsiteX1" fmla="*/ 421468 w 1035665"/>
                  <a:gd name="connsiteY1" fmla="*/ 322689 h 673560"/>
                  <a:gd name="connsiteX2" fmla="*/ 608850 w 1035665"/>
                  <a:gd name="connsiteY2" fmla="*/ 437191 h 673560"/>
                  <a:gd name="connsiteX3" fmla="*/ 1035665 w 1035665"/>
                  <a:gd name="connsiteY3" fmla="*/ 0 h 673560"/>
                  <a:gd name="connsiteX0" fmla="*/ 0 w 1024522"/>
                  <a:gd name="connsiteY0" fmla="*/ 751562 h 751562"/>
                  <a:gd name="connsiteX1" fmla="*/ 410325 w 1024522"/>
                  <a:gd name="connsiteY1" fmla="*/ 322689 h 751562"/>
                  <a:gd name="connsiteX2" fmla="*/ 597707 w 1024522"/>
                  <a:gd name="connsiteY2" fmla="*/ 437191 h 751562"/>
                  <a:gd name="connsiteX3" fmla="*/ 1024522 w 1024522"/>
                  <a:gd name="connsiteY3" fmla="*/ 0 h 751562"/>
                  <a:gd name="connsiteX0" fmla="*/ 0 w 991092"/>
                  <a:gd name="connsiteY0" fmla="*/ 762705 h 762705"/>
                  <a:gd name="connsiteX1" fmla="*/ 410325 w 991092"/>
                  <a:gd name="connsiteY1" fmla="*/ 333832 h 762705"/>
                  <a:gd name="connsiteX2" fmla="*/ 597707 w 991092"/>
                  <a:gd name="connsiteY2" fmla="*/ 448334 h 762705"/>
                  <a:gd name="connsiteX3" fmla="*/ 991092 w 991092"/>
                  <a:gd name="connsiteY3" fmla="*/ 0 h 762705"/>
                  <a:gd name="connsiteX0" fmla="*/ 0 w 1044744"/>
                  <a:gd name="connsiteY0" fmla="*/ 799414 h 799414"/>
                  <a:gd name="connsiteX1" fmla="*/ 410325 w 1044744"/>
                  <a:gd name="connsiteY1" fmla="*/ 370541 h 799414"/>
                  <a:gd name="connsiteX2" fmla="*/ 597707 w 1044744"/>
                  <a:gd name="connsiteY2" fmla="*/ 485043 h 799414"/>
                  <a:gd name="connsiteX3" fmla="*/ 1044744 w 1044744"/>
                  <a:gd name="connsiteY3" fmla="*/ 0 h 799414"/>
                  <a:gd name="connsiteX0" fmla="*/ 0 w 1044744"/>
                  <a:gd name="connsiteY0" fmla="*/ 799414 h 799414"/>
                  <a:gd name="connsiteX1" fmla="*/ 410325 w 1044744"/>
                  <a:gd name="connsiteY1" fmla="*/ 370541 h 799414"/>
                  <a:gd name="connsiteX2" fmla="*/ 597707 w 1044744"/>
                  <a:gd name="connsiteY2" fmla="*/ 499162 h 799414"/>
                  <a:gd name="connsiteX3" fmla="*/ 1044744 w 1044744"/>
                  <a:gd name="connsiteY3" fmla="*/ 0 h 799414"/>
                  <a:gd name="connsiteX0" fmla="*/ 0 w 1044744"/>
                  <a:gd name="connsiteY0" fmla="*/ 799414 h 799414"/>
                  <a:gd name="connsiteX1" fmla="*/ 410325 w 1044744"/>
                  <a:gd name="connsiteY1" fmla="*/ 370541 h 799414"/>
                  <a:gd name="connsiteX2" fmla="*/ 589235 w 1044744"/>
                  <a:gd name="connsiteY2" fmla="*/ 482219 h 799414"/>
                  <a:gd name="connsiteX3" fmla="*/ 1044744 w 1044744"/>
                  <a:gd name="connsiteY3" fmla="*/ 0 h 799414"/>
                  <a:gd name="connsiteX0" fmla="*/ 0 w 1010296"/>
                  <a:gd name="connsiteY0" fmla="*/ 770707 h 770707"/>
                  <a:gd name="connsiteX1" fmla="*/ 375877 w 1010296"/>
                  <a:gd name="connsiteY1" fmla="*/ 370541 h 770707"/>
                  <a:gd name="connsiteX2" fmla="*/ 554787 w 1010296"/>
                  <a:gd name="connsiteY2" fmla="*/ 482219 h 770707"/>
                  <a:gd name="connsiteX3" fmla="*/ 1010296 w 1010296"/>
                  <a:gd name="connsiteY3" fmla="*/ 0 h 770707"/>
                  <a:gd name="connsiteX0" fmla="*/ 0 w 1004555"/>
                  <a:gd name="connsiteY0" fmla="*/ 753484 h 753484"/>
                  <a:gd name="connsiteX1" fmla="*/ 370136 w 1004555"/>
                  <a:gd name="connsiteY1" fmla="*/ 370541 h 753484"/>
                  <a:gd name="connsiteX2" fmla="*/ 549046 w 1004555"/>
                  <a:gd name="connsiteY2" fmla="*/ 482219 h 753484"/>
                  <a:gd name="connsiteX3" fmla="*/ 1004555 w 1004555"/>
                  <a:gd name="connsiteY3" fmla="*/ 0 h 753484"/>
                  <a:gd name="connsiteX0" fmla="*/ 0 w 970106"/>
                  <a:gd name="connsiteY0" fmla="*/ 716164 h 716164"/>
                  <a:gd name="connsiteX1" fmla="*/ 370136 w 970106"/>
                  <a:gd name="connsiteY1" fmla="*/ 333221 h 716164"/>
                  <a:gd name="connsiteX2" fmla="*/ 549046 w 970106"/>
                  <a:gd name="connsiteY2" fmla="*/ 444899 h 716164"/>
                  <a:gd name="connsiteX3" fmla="*/ 970106 w 970106"/>
                  <a:gd name="connsiteY3" fmla="*/ 0 h 716164"/>
                  <a:gd name="connsiteX0" fmla="*/ 0 w 984448"/>
                  <a:gd name="connsiteY0" fmla="*/ 701822 h 701822"/>
                  <a:gd name="connsiteX1" fmla="*/ 370136 w 984448"/>
                  <a:gd name="connsiteY1" fmla="*/ 318879 h 701822"/>
                  <a:gd name="connsiteX2" fmla="*/ 549046 w 984448"/>
                  <a:gd name="connsiteY2" fmla="*/ 430557 h 701822"/>
                  <a:gd name="connsiteX3" fmla="*/ 984448 w 984448"/>
                  <a:gd name="connsiteY3" fmla="*/ 0 h 701822"/>
                  <a:gd name="connsiteX0" fmla="*/ 0 w 991619"/>
                  <a:gd name="connsiteY0" fmla="*/ 691065 h 691065"/>
                  <a:gd name="connsiteX1" fmla="*/ 377307 w 991619"/>
                  <a:gd name="connsiteY1" fmla="*/ 318879 h 691065"/>
                  <a:gd name="connsiteX2" fmla="*/ 556217 w 991619"/>
                  <a:gd name="connsiteY2" fmla="*/ 430557 h 691065"/>
                  <a:gd name="connsiteX3" fmla="*/ 991619 w 991619"/>
                  <a:gd name="connsiteY3" fmla="*/ 0 h 691065"/>
                </a:gdLst>
                <a:ahLst/>
                <a:cxnLst>
                  <a:cxn ang="0">
                    <a:pos x="connsiteX0" y="connsiteY0"/>
                  </a:cxn>
                  <a:cxn ang="0">
                    <a:pos x="connsiteX1" y="connsiteY1"/>
                  </a:cxn>
                  <a:cxn ang="0">
                    <a:pos x="connsiteX2" y="connsiteY2"/>
                  </a:cxn>
                  <a:cxn ang="0">
                    <a:pos x="connsiteX3" y="connsiteY3"/>
                  </a:cxn>
                </a:cxnLst>
                <a:rect l="l" t="t" r="r" b="b"/>
                <a:pathLst>
                  <a:path w="991619" h="691065">
                    <a:moveTo>
                      <a:pt x="0" y="691065"/>
                    </a:moveTo>
                    <a:lnTo>
                      <a:pt x="377307" y="318879"/>
                    </a:lnTo>
                    <a:lnTo>
                      <a:pt x="556217" y="430557"/>
                    </a:lnTo>
                    <a:lnTo>
                      <a:pt x="991619" y="0"/>
                    </a:lnTo>
                  </a:path>
                </a:pathLst>
              </a:custGeom>
              <a:noFill/>
              <a:ln w="76200" cap="flat" cmpd="sng" algn="ctr">
                <a:solidFill>
                  <a:srgbClr val="FF1414"/>
                </a:solidFill>
                <a:prstDash val="solid"/>
                <a:miter lim="800000"/>
                <a:tailEnd type="triangle" w="med" len="sm"/>
              </a:ln>
              <a:effectLst/>
            </p:spPr>
            <p:txBody>
              <a:bodyPr rtlCol="0" anchor="ctr"/>
              <a:lstStyle/>
              <a:p>
                <a:pPr algn="ctr" defTabSz="1218987">
                  <a:defRPr/>
                </a:pPr>
                <a:endParaRPr lang="en-US" sz="2400" kern="0" dirty="0">
                  <a:solidFill>
                    <a:srgbClr val="000000"/>
                  </a:solidFill>
                  <a:latin typeface="Arial"/>
                </a:endParaRPr>
              </a:p>
            </p:txBody>
          </p:sp>
          <p:cxnSp>
            <p:nvCxnSpPr>
              <p:cNvPr id="183" name="Straight Connector 182"/>
              <p:cNvCxnSpPr/>
              <p:nvPr/>
            </p:nvCxnSpPr>
            <p:spPr>
              <a:xfrm>
                <a:off x="1428857" y="2127521"/>
                <a:ext cx="881360" cy="0"/>
              </a:xfrm>
              <a:prstGeom prst="line">
                <a:avLst/>
              </a:prstGeom>
              <a:noFill/>
              <a:ln w="28575" cap="flat" cmpd="sng" algn="ctr">
                <a:solidFill>
                  <a:srgbClr val="FF1414"/>
                </a:solidFill>
                <a:prstDash val="solid"/>
              </a:ln>
              <a:effectLst/>
            </p:spPr>
          </p:cxnSp>
          <p:sp>
            <p:nvSpPr>
              <p:cNvPr id="184" name="Rectangle 7"/>
              <p:cNvSpPr/>
              <p:nvPr/>
            </p:nvSpPr>
            <p:spPr>
              <a:xfrm>
                <a:off x="1492445" y="1881069"/>
                <a:ext cx="129518" cy="198934"/>
              </a:xfrm>
              <a:custGeom>
                <a:avLst/>
                <a:gdLst>
                  <a:gd name="connsiteX0" fmla="*/ 0 w 122263"/>
                  <a:gd name="connsiteY0" fmla="*/ 0 h 174019"/>
                  <a:gd name="connsiteX1" fmla="*/ 122263 w 122263"/>
                  <a:gd name="connsiteY1" fmla="*/ 0 h 174019"/>
                  <a:gd name="connsiteX2" fmla="*/ 122263 w 122263"/>
                  <a:gd name="connsiteY2" fmla="*/ 174019 h 174019"/>
                  <a:gd name="connsiteX3" fmla="*/ 0 w 122263"/>
                  <a:gd name="connsiteY3" fmla="*/ 174019 h 174019"/>
                  <a:gd name="connsiteX4" fmla="*/ 0 w 122263"/>
                  <a:gd name="connsiteY4" fmla="*/ 0 h 174019"/>
                  <a:gd name="connsiteX0" fmla="*/ 0 w 122263"/>
                  <a:gd name="connsiteY0" fmla="*/ 99662 h 174019"/>
                  <a:gd name="connsiteX1" fmla="*/ 122263 w 122263"/>
                  <a:gd name="connsiteY1" fmla="*/ 0 h 174019"/>
                  <a:gd name="connsiteX2" fmla="*/ 122263 w 122263"/>
                  <a:gd name="connsiteY2" fmla="*/ 174019 h 174019"/>
                  <a:gd name="connsiteX3" fmla="*/ 0 w 122263"/>
                  <a:gd name="connsiteY3" fmla="*/ 174019 h 174019"/>
                  <a:gd name="connsiteX4" fmla="*/ 0 w 122263"/>
                  <a:gd name="connsiteY4" fmla="*/ 99662 h 174019"/>
                  <a:gd name="connsiteX0" fmla="*/ 0 w 124754"/>
                  <a:gd name="connsiteY0" fmla="*/ 124577 h 198934"/>
                  <a:gd name="connsiteX1" fmla="*/ 124754 w 124754"/>
                  <a:gd name="connsiteY1" fmla="*/ 0 h 198934"/>
                  <a:gd name="connsiteX2" fmla="*/ 122263 w 124754"/>
                  <a:gd name="connsiteY2" fmla="*/ 198934 h 198934"/>
                  <a:gd name="connsiteX3" fmla="*/ 0 w 124754"/>
                  <a:gd name="connsiteY3" fmla="*/ 198934 h 198934"/>
                  <a:gd name="connsiteX4" fmla="*/ 0 w 124754"/>
                  <a:gd name="connsiteY4" fmla="*/ 124577 h 198934"/>
                  <a:gd name="connsiteX0" fmla="*/ 2492 w 124754"/>
                  <a:gd name="connsiteY0" fmla="*/ 132052 h 198934"/>
                  <a:gd name="connsiteX1" fmla="*/ 124754 w 124754"/>
                  <a:gd name="connsiteY1" fmla="*/ 0 h 198934"/>
                  <a:gd name="connsiteX2" fmla="*/ 122263 w 124754"/>
                  <a:gd name="connsiteY2" fmla="*/ 198934 h 198934"/>
                  <a:gd name="connsiteX3" fmla="*/ 0 w 124754"/>
                  <a:gd name="connsiteY3" fmla="*/ 198934 h 198934"/>
                  <a:gd name="connsiteX4" fmla="*/ 2492 w 124754"/>
                  <a:gd name="connsiteY4" fmla="*/ 132052 h 1989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754" h="198934">
                    <a:moveTo>
                      <a:pt x="2492" y="132052"/>
                    </a:moveTo>
                    <a:lnTo>
                      <a:pt x="124754" y="0"/>
                    </a:lnTo>
                    <a:cubicBezTo>
                      <a:pt x="123924" y="66311"/>
                      <a:pt x="123093" y="132623"/>
                      <a:pt x="122263" y="198934"/>
                    </a:cubicBezTo>
                    <a:lnTo>
                      <a:pt x="0" y="198934"/>
                    </a:lnTo>
                    <a:cubicBezTo>
                      <a:pt x="831" y="176640"/>
                      <a:pt x="1661" y="154346"/>
                      <a:pt x="2492" y="132052"/>
                    </a:cubicBezTo>
                    <a:close/>
                  </a:path>
                </a:pathLst>
              </a:custGeom>
              <a:solidFill>
                <a:srgbClr val="FF1414"/>
              </a:solidFill>
              <a:ln w="25400" cap="flat" cmpd="sng" algn="ctr">
                <a:noFill/>
                <a:prstDash val="solid"/>
              </a:ln>
              <a:effectLst/>
            </p:spPr>
            <p:txBody>
              <a:bodyPr rtlCol="0" anchor="ctr"/>
              <a:lstStyle/>
              <a:p>
                <a:pPr algn="ctr" defTabSz="1218987">
                  <a:defRPr/>
                </a:pPr>
                <a:endParaRPr lang="en-US" sz="2400" kern="0" dirty="0">
                  <a:solidFill>
                    <a:sysClr val="window" lastClr="FFFFFF"/>
                  </a:solidFill>
                  <a:latin typeface="Arial"/>
                </a:endParaRPr>
              </a:p>
            </p:txBody>
          </p:sp>
          <p:sp>
            <p:nvSpPr>
              <p:cNvPr id="185" name="Rectangle 31"/>
              <p:cNvSpPr/>
              <p:nvPr/>
            </p:nvSpPr>
            <p:spPr>
              <a:xfrm>
                <a:off x="1646954" y="1730121"/>
                <a:ext cx="126932" cy="349881"/>
              </a:xfrm>
              <a:custGeom>
                <a:avLst/>
                <a:gdLst>
                  <a:gd name="connsiteX0" fmla="*/ 0 w 122263"/>
                  <a:gd name="connsiteY0" fmla="*/ 0 h 329948"/>
                  <a:gd name="connsiteX1" fmla="*/ 122263 w 122263"/>
                  <a:gd name="connsiteY1" fmla="*/ 0 h 329948"/>
                  <a:gd name="connsiteX2" fmla="*/ 122263 w 122263"/>
                  <a:gd name="connsiteY2" fmla="*/ 329948 h 329948"/>
                  <a:gd name="connsiteX3" fmla="*/ 0 w 122263"/>
                  <a:gd name="connsiteY3" fmla="*/ 329948 h 329948"/>
                  <a:gd name="connsiteX4" fmla="*/ 0 w 122263"/>
                  <a:gd name="connsiteY4" fmla="*/ 0 h 329948"/>
                  <a:gd name="connsiteX0" fmla="*/ 0 w 122263"/>
                  <a:gd name="connsiteY0" fmla="*/ 117103 h 329948"/>
                  <a:gd name="connsiteX1" fmla="*/ 122263 w 122263"/>
                  <a:gd name="connsiteY1" fmla="*/ 0 h 329948"/>
                  <a:gd name="connsiteX2" fmla="*/ 122263 w 122263"/>
                  <a:gd name="connsiteY2" fmla="*/ 329948 h 329948"/>
                  <a:gd name="connsiteX3" fmla="*/ 0 w 122263"/>
                  <a:gd name="connsiteY3" fmla="*/ 329948 h 329948"/>
                  <a:gd name="connsiteX4" fmla="*/ 0 w 122263"/>
                  <a:gd name="connsiteY4" fmla="*/ 117103 h 329948"/>
                  <a:gd name="connsiteX0" fmla="*/ 0 w 122263"/>
                  <a:gd name="connsiteY0" fmla="*/ 137036 h 349881"/>
                  <a:gd name="connsiteX1" fmla="*/ 119771 w 122263"/>
                  <a:gd name="connsiteY1" fmla="*/ 0 h 349881"/>
                  <a:gd name="connsiteX2" fmla="*/ 122263 w 122263"/>
                  <a:gd name="connsiteY2" fmla="*/ 349881 h 349881"/>
                  <a:gd name="connsiteX3" fmla="*/ 0 w 122263"/>
                  <a:gd name="connsiteY3" fmla="*/ 349881 h 349881"/>
                  <a:gd name="connsiteX4" fmla="*/ 0 w 122263"/>
                  <a:gd name="connsiteY4" fmla="*/ 137036 h 3498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263" h="349881">
                    <a:moveTo>
                      <a:pt x="0" y="137036"/>
                    </a:moveTo>
                    <a:lnTo>
                      <a:pt x="119771" y="0"/>
                    </a:lnTo>
                    <a:cubicBezTo>
                      <a:pt x="120602" y="116627"/>
                      <a:pt x="121432" y="233254"/>
                      <a:pt x="122263" y="349881"/>
                    </a:cubicBezTo>
                    <a:lnTo>
                      <a:pt x="0" y="349881"/>
                    </a:lnTo>
                    <a:lnTo>
                      <a:pt x="0" y="137036"/>
                    </a:lnTo>
                    <a:close/>
                  </a:path>
                </a:pathLst>
              </a:custGeom>
              <a:solidFill>
                <a:srgbClr val="FF1414"/>
              </a:solidFill>
              <a:ln w="25400" cap="flat" cmpd="sng" algn="ctr">
                <a:noFill/>
                <a:prstDash val="solid"/>
              </a:ln>
              <a:effectLst/>
            </p:spPr>
            <p:txBody>
              <a:bodyPr rtlCol="0" anchor="ctr"/>
              <a:lstStyle/>
              <a:p>
                <a:pPr algn="ctr" defTabSz="1218987">
                  <a:defRPr/>
                </a:pPr>
                <a:endParaRPr lang="en-US" sz="2400" kern="0" dirty="0">
                  <a:solidFill>
                    <a:sysClr val="window" lastClr="FFFFFF"/>
                  </a:solidFill>
                  <a:latin typeface="Arial"/>
                </a:endParaRPr>
              </a:p>
            </p:txBody>
          </p:sp>
          <p:sp>
            <p:nvSpPr>
              <p:cNvPr id="186" name="Rectangle 32"/>
              <p:cNvSpPr/>
              <p:nvPr/>
            </p:nvSpPr>
            <p:spPr>
              <a:xfrm>
                <a:off x="1801463" y="1718765"/>
                <a:ext cx="126932" cy="361240"/>
              </a:xfrm>
              <a:custGeom>
                <a:avLst/>
                <a:gdLst>
                  <a:gd name="connsiteX0" fmla="*/ 0 w 122263"/>
                  <a:gd name="connsiteY0" fmla="*/ 0 h 391139"/>
                  <a:gd name="connsiteX1" fmla="*/ 122263 w 122263"/>
                  <a:gd name="connsiteY1" fmla="*/ 0 h 391139"/>
                  <a:gd name="connsiteX2" fmla="*/ 122263 w 122263"/>
                  <a:gd name="connsiteY2" fmla="*/ 391139 h 391139"/>
                  <a:gd name="connsiteX3" fmla="*/ 0 w 122263"/>
                  <a:gd name="connsiteY3" fmla="*/ 391139 h 391139"/>
                  <a:gd name="connsiteX4" fmla="*/ 0 w 122263"/>
                  <a:gd name="connsiteY4" fmla="*/ 0 h 391139"/>
                  <a:gd name="connsiteX0" fmla="*/ 0 w 122263"/>
                  <a:gd name="connsiteY0" fmla="*/ 0 h 391139"/>
                  <a:gd name="connsiteX1" fmla="*/ 122263 w 122263"/>
                  <a:gd name="connsiteY1" fmla="*/ 82222 h 391139"/>
                  <a:gd name="connsiteX2" fmla="*/ 122263 w 122263"/>
                  <a:gd name="connsiteY2" fmla="*/ 391139 h 391139"/>
                  <a:gd name="connsiteX3" fmla="*/ 0 w 122263"/>
                  <a:gd name="connsiteY3" fmla="*/ 391139 h 391139"/>
                  <a:gd name="connsiteX4" fmla="*/ 0 w 122263"/>
                  <a:gd name="connsiteY4" fmla="*/ 0 h 391139"/>
                  <a:gd name="connsiteX0" fmla="*/ 0 w 122263"/>
                  <a:gd name="connsiteY0" fmla="*/ 0 h 391139"/>
                  <a:gd name="connsiteX1" fmla="*/ 122263 w 122263"/>
                  <a:gd name="connsiteY1" fmla="*/ 72256 h 391139"/>
                  <a:gd name="connsiteX2" fmla="*/ 122263 w 122263"/>
                  <a:gd name="connsiteY2" fmla="*/ 391139 h 391139"/>
                  <a:gd name="connsiteX3" fmla="*/ 0 w 122263"/>
                  <a:gd name="connsiteY3" fmla="*/ 391139 h 391139"/>
                  <a:gd name="connsiteX4" fmla="*/ 0 w 122263"/>
                  <a:gd name="connsiteY4" fmla="*/ 0 h 391139"/>
                  <a:gd name="connsiteX0" fmla="*/ 0 w 122263"/>
                  <a:gd name="connsiteY0" fmla="*/ 0 h 383664"/>
                  <a:gd name="connsiteX1" fmla="*/ 122263 w 122263"/>
                  <a:gd name="connsiteY1" fmla="*/ 64781 h 383664"/>
                  <a:gd name="connsiteX2" fmla="*/ 122263 w 122263"/>
                  <a:gd name="connsiteY2" fmla="*/ 383664 h 383664"/>
                  <a:gd name="connsiteX3" fmla="*/ 0 w 122263"/>
                  <a:gd name="connsiteY3" fmla="*/ 383664 h 383664"/>
                  <a:gd name="connsiteX4" fmla="*/ 0 w 122263"/>
                  <a:gd name="connsiteY4" fmla="*/ 0 h 383664"/>
                  <a:gd name="connsiteX0" fmla="*/ 0 w 122263"/>
                  <a:gd name="connsiteY0" fmla="*/ 0 h 383664"/>
                  <a:gd name="connsiteX1" fmla="*/ 122263 w 122263"/>
                  <a:gd name="connsiteY1" fmla="*/ 74747 h 383664"/>
                  <a:gd name="connsiteX2" fmla="*/ 122263 w 122263"/>
                  <a:gd name="connsiteY2" fmla="*/ 383664 h 383664"/>
                  <a:gd name="connsiteX3" fmla="*/ 0 w 122263"/>
                  <a:gd name="connsiteY3" fmla="*/ 383664 h 383664"/>
                  <a:gd name="connsiteX4" fmla="*/ 0 w 122263"/>
                  <a:gd name="connsiteY4" fmla="*/ 0 h 383664"/>
                  <a:gd name="connsiteX0" fmla="*/ 0 w 122263"/>
                  <a:gd name="connsiteY0" fmla="*/ 0 h 361240"/>
                  <a:gd name="connsiteX1" fmla="*/ 122263 w 122263"/>
                  <a:gd name="connsiteY1" fmla="*/ 52323 h 361240"/>
                  <a:gd name="connsiteX2" fmla="*/ 122263 w 122263"/>
                  <a:gd name="connsiteY2" fmla="*/ 361240 h 361240"/>
                  <a:gd name="connsiteX3" fmla="*/ 0 w 122263"/>
                  <a:gd name="connsiteY3" fmla="*/ 361240 h 361240"/>
                  <a:gd name="connsiteX4" fmla="*/ 0 w 122263"/>
                  <a:gd name="connsiteY4" fmla="*/ 0 h 361240"/>
                  <a:gd name="connsiteX0" fmla="*/ 0 w 122263"/>
                  <a:gd name="connsiteY0" fmla="*/ 0 h 361240"/>
                  <a:gd name="connsiteX1" fmla="*/ 122263 w 122263"/>
                  <a:gd name="connsiteY1" fmla="*/ 72256 h 361240"/>
                  <a:gd name="connsiteX2" fmla="*/ 122263 w 122263"/>
                  <a:gd name="connsiteY2" fmla="*/ 361240 h 361240"/>
                  <a:gd name="connsiteX3" fmla="*/ 0 w 122263"/>
                  <a:gd name="connsiteY3" fmla="*/ 361240 h 361240"/>
                  <a:gd name="connsiteX4" fmla="*/ 0 w 122263"/>
                  <a:gd name="connsiteY4" fmla="*/ 0 h 3612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263" h="361240">
                    <a:moveTo>
                      <a:pt x="0" y="0"/>
                    </a:moveTo>
                    <a:lnTo>
                      <a:pt x="122263" y="72256"/>
                    </a:lnTo>
                    <a:lnTo>
                      <a:pt x="122263" y="361240"/>
                    </a:lnTo>
                    <a:lnTo>
                      <a:pt x="0" y="361240"/>
                    </a:lnTo>
                    <a:lnTo>
                      <a:pt x="0" y="0"/>
                    </a:lnTo>
                    <a:close/>
                  </a:path>
                </a:pathLst>
              </a:custGeom>
              <a:solidFill>
                <a:srgbClr val="FF1414"/>
              </a:solidFill>
              <a:ln w="25400" cap="flat" cmpd="sng" algn="ctr">
                <a:noFill/>
                <a:prstDash val="solid"/>
              </a:ln>
              <a:effectLst/>
            </p:spPr>
            <p:txBody>
              <a:bodyPr rtlCol="0" anchor="ctr"/>
              <a:lstStyle/>
              <a:p>
                <a:pPr algn="ctr" defTabSz="1218987">
                  <a:defRPr/>
                </a:pPr>
                <a:endParaRPr lang="en-US" sz="2400" kern="0" dirty="0">
                  <a:solidFill>
                    <a:sysClr val="window" lastClr="FFFFFF"/>
                  </a:solidFill>
                  <a:latin typeface="Arial"/>
                </a:endParaRPr>
              </a:p>
            </p:txBody>
          </p:sp>
          <p:sp>
            <p:nvSpPr>
              <p:cNvPr id="187" name="Rectangle 33"/>
              <p:cNvSpPr/>
              <p:nvPr/>
            </p:nvSpPr>
            <p:spPr>
              <a:xfrm>
                <a:off x="1952839" y="1688585"/>
                <a:ext cx="130336" cy="391420"/>
              </a:xfrm>
              <a:custGeom>
                <a:avLst/>
                <a:gdLst>
                  <a:gd name="connsiteX0" fmla="*/ 0 w 122263"/>
                  <a:gd name="connsiteY0" fmla="*/ 0 h 391139"/>
                  <a:gd name="connsiteX1" fmla="*/ 122263 w 122263"/>
                  <a:gd name="connsiteY1" fmla="*/ 0 h 391139"/>
                  <a:gd name="connsiteX2" fmla="*/ 122263 w 122263"/>
                  <a:gd name="connsiteY2" fmla="*/ 391139 h 391139"/>
                  <a:gd name="connsiteX3" fmla="*/ 0 w 122263"/>
                  <a:gd name="connsiteY3" fmla="*/ 391139 h 391139"/>
                  <a:gd name="connsiteX4" fmla="*/ 0 w 122263"/>
                  <a:gd name="connsiteY4" fmla="*/ 0 h 391139"/>
                  <a:gd name="connsiteX0" fmla="*/ 0 w 122263"/>
                  <a:gd name="connsiteY0" fmla="*/ 112120 h 391139"/>
                  <a:gd name="connsiteX1" fmla="*/ 122263 w 122263"/>
                  <a:gd name="connsiteY1" fmla="*/ 0 h 391139"/>
                  <a:gd name="connsiteX2" fmla="*/ 122263 w 122263"/>
                  <a:gd name="connsiteY2" fmla="*/ 391139 h 391139"/>
                  <a:gd name="connsiteX3" fmla="*/ 0 w 122263"/>
                  <a:gd name="connsiteY3" fmla="*/ 391139 h 391139"/>
                  <a:gd name="connsiteX4" fmla="*/ 0 w 122263"/>
                  <a:gd name="connsiteY4" fmla="*/ 112120 h 391139"/>
                  <a:gd name="connsiteX0" fmla="*/ 2491 w 122263"/>
                  <a:gd name="connsiteY0" fmla="*/ 124578 h 391139"/>
                  <a:gd name="connsiteX1" fmla="*/ 122263 w 122263"/>
                  <a:gd name="connsiteY1" fmla="*/ 0 h 391139"/>
                  <a:gd name="connsiteX2" fmla="*/ 122263 w 122263"/>
                  <a:gd name="connsiteY2" fmla="*/ 391139 h 391139"/>
                  <a:gd name="connsiteX3" fmla="*/ 0 w 122263"/>
                  <a:gd name="connsiteY3" fmla="*/ 391139 h 391139"/>
                  <a:gd name="connsiteX4" fmla="*/ 2491 w 122263"/>
                  <a:gd name="connsiteY4" fmla="*/ 124578 h 391139"/>
                  <a:gd name="connsiteX0" fmla="*/ 2491 w 122263"/>
                  <a:gd name="connsiteY0" fmla="*/ 114611 h 391139"/>
                  <a:gd name="connsiteX1" fmla="*/ 122263 w 122263"/>
                  <a:gd name="connsiteY1" fmla="*/ 0 h 391139"/>
                  <a:gd name="connsiteX2" fmla="*/ 122263 w 122263"/>
                  <a:gd name="connsiteY2" fmla="*/ 391139 h 391139"/>
                  <a:gd name="connsiteX3" fmla="*/ 0 w 122263"/>
                  <a:gd name="connsiteY3" fmla="*/ 391139 h 391139"/>
                  <a:gd name="connsiteX4" fmla="*/ 2491 w 122263"/>
                  <a:gd name="connsiteY4" fmla="*/ 114611 h 391139"/>
                  <a:gd name="connsiteX0" fmla="*/ 2491 w 122263"/>
                  <a:gd name="connsiteY0" fmla="*/ 134543 h 411071"/>
                  <a:gd name="connsiteX1" fmla="*/ 122263 w 122263"/>
                  <a:gd name="connsiteY1" fmla="*/ 0 h 411071"/>
                  <a:gd name="connsiteX2" fmla="*/ 122263 w 122263"/>
                  <a:gd name="connsiteY2" fmla="*/ 411071 h 411071"/>
                  <a:gd name="connsiteX3" fmla="*/ 0 w 122263"/>
                  <a:gd name="connsiteY3" fmla="*/ 411071 h 411071"/>
                  <a:gd name="connsiteX4" fmla="*/ 2491 w 122263"/>
                  <a:gd name="connsiteY4" fmla="*/ 134543 h 411071"/>
                  <a:gd name="connsiteX0" fmla="*/ 2491 w 122263"/>
                  <a:gd name="connsiteY0" fmla="*/ 120507 h 397035"/>
                  <a:gd name="connsiteX1" fmla="*/ 119559 w 122263"/>
                  <a:gd name="connsiteY1" fmla="*/ 0 h 397035"/>
                  <a:gd name="connsiteX2" fmla="*/ 122263 w 122263"/>
                  <a:gd name="connsiteY2" fmla="*/ 397035 h 397035"/>
                  <a:gd name="connsiteX3" fmla="*/ 0 w 122263"/>
                  <a:gd name="connsiteY3" fmla="*/ 397035 h 397035"/>
                  <a:gd name="connsiteX4" fmla="*/ 2491 w 122263"/>
                  <a:gd name="connsiteY4" fmla="*/ 120507 h 397035"/>
                  <a:gd name="connsiteX0" fmla="*/ 101 w 125281"/>
                  <a:gd name="connsiteY0" fmla="*/ 126120 h 397035"/>
                  <a:gd name="connsiteX1" fmla="*/ 122577 w 125281"/>
                  <a:gd name="connsiteY1" fmla="*/ 0 h 397035"/>
                  <a:gd name="connsiteX2" fmla="*/ 125281 w 125281"/>
                  <a:gd name="connsiteY2" fmla="*/ 397035 h 397035"/>
                  <a:gd name="connsiteX3" fmla="*/ 3018 w 125281"/>
                  <a:gd name="connsiteY3" fmla="*/ 397035 h 397035"/>
                  <a:gd name="connsiteX4" fmla="*/ 101 w 125281"/>
                  <a:gd name="connsiteY4" fmla="*/ 126120 h 397035"/>
                  <a:gd name="connsiteX0" fmla="*/ 101 w 130766"/>
                  <a:gd name="connsiteY0" fmla="*/ 126120 h 397035"/>
                  <a:gd name="connsiteX1" fmla="*/ 130688 w 130766"/>
                  <a:gd name="connsiteY1" fmla="*/ 0 h 397035"/>
                  <a:gd name="connsiteX2" fmla="*/ 125281 w 130766"/>
                  <a:gd name="connsiteY2" fmla="*/ 397035 h 397035"/>
                  <a:gd name="connsiteX3" fmla="*/ 3018 w 130766"/>
                  <a:gd name="connsiteY3" fmla="*/ 397035 h 397035"/>
                  <a:gd name="connsiteX4" fmla="*/ 101 w 130766"/>
                  <a:gd name="connsiteY4" fmla="*/ 126120 h 397035"/>
                  <a:gd name="connsiteX0" fmla="*/ 101 w 125541"/>
                  <a:gd name="connsiteY0" fmla="*/ 120505 h 391420"/>
                  <a:gd name="connsiteX1" fmla="*/ 125281 w 125541"/>
                  <a:gd name="connsiteY1" fmla="*/ 0 h 391420"/>
                  <a:gd name="connsiteX2" fmla="*/ 125281 w 125541"/>
                  <a:gd name="connsiteY2" fmla="*/ 391420 h 391420"/>
                  <a:gd name="connsiteX3" fmla="*/ 3018 w 125541"/>
                  <a:gd name="connsiteY3" fmla="*/ 391420 h 391420"/>
                  <a:gd name="connsiteX4" fmla="*/ 101 w 125541"/>
                  <a:gd name="connsiteY4" fmla="*/ 120505 h 3914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541" h="391420">
                    <a:moveTo>
                      <a:pt x="101" y="120505"/>
                    </a:moveTo>
                    <a:lnTo>
                      <a:pt x="125281" y="0"/>
                    </a:lnTo>
                    <a:cubicBezTo>
                      <a:pt x="126182" y="132345"/>
                      <a:pt x="124380" y="259075"/>
                      <a:pt x="125281" y="391420"/>
                    </a:cubicBezTo>
                    <a:lnTo>
                      <a:pt x="3018" y="391420"/>
                    </a:lnTo>
                    <a:cubicBezTo>
                      <a:pt x="3848" y="302566"/>
                      <a:pt x="-729" y="209359"/>
                      <a:pt x="101" y="120505"/>
                    </a:cubicBezTo>
                    <a:close/>
                  </a:path>
                </a:pathLst>
              </a:custGeom>
              <a:solidFill>
                <a:srgbClr val="FF1414"/>
              </a:solidFill>
              <a:ln w="25400" cap="flat" cmpd="sng" algn="ctr">
                <a:noFill/>
                <a:prstDash val="solid"/>
              </a:ln>
              <a:effectLst/>
            </p:spPr>
            <p:txBody>
              <a:bodyPr rtlCol="0" anchor="ctr"/>
              <a:lstStyle/>
              <a:p>
                <a:pPr algn="ctr" defTabSz="1218987">
                  <a:defRPr/>
                </a:pPr>
                <a:endParaRPr lang="en-US" sz="2400" kern="0" dirty="0">
                  <a:solidFill>
                    <a:sysClr val="window" lastClr="FFFFFF"/>
                  </a:solidFill>
                  <a:latin typeface="Arial"/>
                </a:endParaRPr>
              </a:p>
            </p:txBody>
          </p:sp>
          <p:sp>
            <p:nvSpPr>
              <p:cNvPr id="188" name="Rectangle 34"/>
              <p:cNvSpPr/>
              <p:nvPr/>
            </p:nvSpPr>
            <p:spPr>
              <a:xfrm>
                <a:off x="2109960" y="1529678"/>
                <a:ext cx="127455" cy="550326"/>
              </a:xfrm>
              <a:custGeom>
                <a:avLst/>
                <a:gdLst>
                  <a:gd name="connsiteX0" fmla="*/ 0 w 126932"/>
                  <a:gd name="connsiteY0" fmla="*/ 0 h 547552"/>
                  <a:gd name="connsiteX1" fmla="*/ 126932 w 126932"/>
                  <a:gd name="connsiteY1" fmla="*/ 0 h 547552"/>
                  <a:gd name="connsiteX2" fmla="*/ 126932 w 126932"/>
                  <a:gd name="connsiteY2" fmla="*/ 547552 h 547552"/>
                  <a:gd name="connsiteX3" fmla="*/ 0 w 126932"/>
                  <a:gd name="connsiteY3" fmla="*/ 547552 h 547552"/>
                  <a:gd name="connsiteX4" fmla="*/ 0 w 126932"/>
                  <a:gd name="connsiteY4" fmla="*/ 0 h 547552"/>
                  <a:gd name="connsiteX0" fmla="*/ 0 w 126932"/>
                  <a:gd name="connsiteY0" fmla="*/ 122086 h 547552"/>
                  <a:gd name="connsiteX1" fmla="*/ 126932 w 126932"/>
                  <a:gd name="connsiteY1" fmla="*/ 0 h 547552"/>
                  <a:gd name="connsiteX2" fmla="*/ 126932 w 126932"/>
                  <a:gd name="connsiteY2" fmla="*/ 547552 h 547552"/>
                  <a:gd name="connsiteX3" fmla="*/ 0 w 126932"/>
                  <a:gd name="connsiteY3" fmla="*/ 547552 h 547552"/>
                  <a:gd name="connsiteX4" fmla="*/ 0 w 126932"/>
                  <a:gd name="connsiteY4" fmla="*/ 122086 h 547552"/>
                  <a:gd name="connsiteX0" fmla="*/ 0 w 126932"/>
                  <a:gd name="connsiteY0" fmla="*/ 144510 h 569976"/>
                  <a:gd name="connsiteX1" fmla="*/ 126932 w 126932"/>
                  <a:gd name="connsiteY1" fmla="*/ 0 h 569976"/>
                  <a:gd name="connsiteX2" fmla="*/ 126932 w 126932"/>
                  <a:gd name="connsiteY2" fmla="*/ 569976 h 569976"/>
                  <a:gd name="connsiteX3" fmla="*/ 0 w 126932"/>
                  <a:gd name="connsiteY3" fmla="*/ 569976 h 569976"/>
                  <a:gd name="connsiteX4" fmla="*/ 0 w 126932"/>
                  <a:gd name="connsiteY4" fmla="*/ 144510 h 569976"/>
                  <a:gd name="connsiteX0" fmla="*/ 2492 w 126932"/>
                  <a:gd name="connsiteY0" fmla="*/ 134544 h 569976"/>
                  <a:gd name="connsiteX1" fmla="*/ 126932 w 126932"/>
                  <a:gd name="connsiteY1" fmla="*/ 0 h 569976"/>
                  <a:gd name="connsiteX2" fmla="*/ 126932 w 126932"/>
                  <a:gd name="connsiteY2" fmla="*/ 569976 h 569976"/>
                  <a:gd name="connsiteX3" fmla="*/ 0 w 126932"/>
                  <a:gd name="connsiteY3" fmla="*/ 569976 h 569976"/>
                  <a:gd name="connsiteX4" fmla="*/ 2492 w 126932"/>
                  <a:gd name="connsiteY4" fmla="*/ 134544 h 569976"/>
                  <a:gd name="connsiteX0" fmla="*/ 208 w 127455"/>
                  <a:gd name="connsiteY0" fmla="*/ 151387 h 569976"/>
                  <a:gd name="connsiteX1" fmla="*/ 127455 w 127455"/>
                  <a:gd name="connsiteY1" fmla="*/ 0 h 569976"/>
                  <a:gd name="connsiteX2" fmla="*/ 127455 w 127455"/>
                  <a:gd name="connsiteY2" fmla="*/ 569976 h 569976"/>
                  <a:gd name="connsiteX3" fmla="*/ 523 w 127455"/>
                  <a:gd name="connsiteY3" fmla="*/ 569976 h 569976"/>
                  <a:gd name="connsiteX4" fmla="*/ 208 w 127455"/>
                  <a:gd name="connsiteY4" fmla="*/ 151387 h 569976"/>
                  <a:gd name="connsiteX0" fmla="*/ 208 w 127455"/>
                  <a:gd name="connsiteY0" fmla="*/ 131737 h 550326"/>
                  <a:gd name="connsiteX1" fmla="*/ 124649 w 127455"/>
                  <a:gd name="connsiteY1" fmla="*/ 0 h 550326"/>
                  <a:gd name="connsiteX2" fmla="*/ 127455 w 127455"/>
                  <a:gd name="connsiteY2" fmla="*/ 550326 h 550326"/>
                  <a:gd name="connsiteX3" fmla="*/ 523 w 127455"/>
                  <a:gd name="connsiteY3" fmla="*/ 550326 h 550326"/>
                  <a:gd name="connsiteX4" fmla="*/ 208 w 127455"/>
                  <a:gd name="connsiteY4" fmla="*/ 131737 h 5503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455" h="550326">
                    <a:moveTo>
                      <a:pt x="208" y="131737"/>
                    </a:moveTo>
                    <a:lnTo>
                      <a:pt x="124649" y="0"/>
                    </a:lnTo>
                    <a:cubicBezTo>
                      <a:pt x="125584" y="183442"/>
                      <a:pt x="126520" y="366884"/>
                      <a:pt x="127455" y="550326"/>
                    </a:cubicBezTo>
                    <a:lnTo>
                      <a:pt x="523" y="550326"/>
                    </a:lnTo>
                    <a:cubicBezTo>
                      <a:pt x="1354" y="405182"/>
                      <a:pt x="-623" y="276881"/>
                      <a:pt x="208" y="131737"/>
                    </a:cubicBezTo>
                    <a:close/>
                  </a:path>
                </a:pathLst>
              </a:custGeom>
              <a:solidFill>
                <a:srgbClr val="FF1414"/>
              </a:solidFill>
              <a:ln w="25400" cap="flat" cmpd="sng" algn="ctr">
                <a:noFill/>
                <a:prstDash val="solid"/>
              </a:ln>
              <a:effectLst/>
            </p:spPr>
            <p:txBody>
              <a:bodyPr rtlCol="0" anchor="ctr"/>
              <a:lstStyle/>
              <a:p>
                <a:pPr algn="ctr" defTabSz="1218987">
                  <a:defRPr/>
                </a:pPr>
                <a:endParaRPr lang="en-US" sz="2400" kern="0" dirty="0">
                  <a:solidFill>
                    <a:sysClr val="window" lastClr="FFFFFF"/>
                  </a:solidFill>
                  <a:latin typeface="Arial"/>
                </a:endParaRPr>
              </a:p>
            </p:txBody>
          </p:sp>
        </p:grpSp>
      </p:grpSp>
      <p:grpSp>
        <p:nvGrpSpPr>
          <p:cNvPr id="23" name="Group 179"/>
          <p:cNvGrpSpPr/>
          <p:nvPr/>
        </p:nvGrpSpPr>
        <p:grpSpPr>
          <a:xfrm>
            <a:off x="6628490" y="602760"/>
            <a:ext cx="1220379" cy="1660148"/>
            <a:chOff x="4972662" y="452070"/>
            <a:chExt cx="915523" cy="1245111"/>
          </a:xfrm>
        </p:grpSpPr>
        <p:sp>
          <p:nvSpPr>
            <p:cNvPr id="92" name="Left-Right Arrow 91"/>
            <p:cNvSpPr/>
            <p:nvPr/>
          </p:nvSpPr>
          <p:spPr bwMode="auto">
            <a:xfrm rot="16200000">
              <a:off x="5228021" y="1368061"/>
              <a:ext cx="417099" cy="241142"/>
            </a:xfrm>
            <a:prstGeom prst="leftRightArrow">
              <a:avLst/>
            </a:prstGeom>
            <a:solidFill>
              <a:schemeClr val="accent1"/>
            </a:solidFill>
            <a:ln w="9525" cap="flat" cmpd="sng" algn="ctr">
              <a:solidFill>
                <a:schemeClr val="accent1"/>
              </a:solidFill>
              <a:prstDash val="solid"/>
              <a:round/>
              <a:headEnd type="none" w="med" len="med"/>
              <a:tailEnd type="none" w="med" len="med"/>
            </a:ln>
            <a:effectLst/>
          </p:spPr>
          <p:txBody>
            <a:bodyPr vert="horz" wrap="square" lIns="34519" tIns="17260" rIns="34519" bIns="17260" numCol="1" rtlCol="0" anchor="t" anchorCtr="0" compatLnSpc="1">
              <a:prstTxWarp prst="textNoShape">
                <a:avLst/>
              </a:prstTxWarp>
              <a:spAutoFit/>
            </a:bodyPr>
            <a:lstStyle/>
            <a:p>
              <a:pPr marL="59506" indent="-59506" algn="ctr" defTabSz="456999" fontAlgn="base">
                <a:lnSpc>
                  <a:spcPct val="90000"/>
                </a:lnSpc>
                <a:spcBef>
                  <a:spcPct val="50000"/>
                </a:spcBef>
                <a:spcAft>
                  <a:spcPct val="0"/>
                </a:spcAft>
                <a:buClr>
                  <a:schemeClr val="accent1"/>
                </a:buClr>
              </a:pPr>
              <a:endParaRPr lang="en-US" sz="900" b="1" dirty="0">
                <a:latin typeface="Arial" pitchFamily="-106" charset="0"/>
              </a:endParaRPr>
            </a:p>
          </p:txBody>
        </p:sp>
        <p:sp>
          <p:nvSpPr>
            <p:cNvPr id="111" name="TextBox 110"/>
            <p:cNvSpPr txBox="1"/>
            <p:nvPr/>
          </p:nvSpPr>
          <p:spPr>
            <a:xfrm>
              <a:off x="4972662" y="992523"/>
              <a:ext cx="915523" cy="311614"/>
            </a:xfrm>
            <a:prstGeom prst="rect">
              <a:avLst/>
            </a:prstGeom>
            <a:noFill/>
          </p:spPr>
          <p:txBody>
            <a:bodyPr wrap="square" lIns="34281" tIns="17140" rIns="34281" bIns="17140" rtlCol="0">
              <a:spAutoFit/>
            </a:bodyPr>
            <a:lstStyle/>
            <a:p>
              <a:pPr algn="ctr"/>
              <a:r>
                <a:rPr lang="en-US" sz="1200" b="1" dirty="0"/>
                <a:t>Monitoring</a:t>
              </a:r>
              <a:br>
                <a:rPr lang="en-US" sz="1200" b="1" dirty="0"/>
              </a:br>
              <a:r>
                <a:rPr lang="en-US" sz="1200" b="1" dirty="0"/>
                <a:t>Management</a:t>
              </a:r>
            </a:p>
          </p:txBody>
        </p:sp>
        <p:grpSp>
          <p:nvGrpSpPr>
            <p:cNvPr id="24" name="Group 208"/>
            <p:cNvGrpSpPr/>
            <p:nvPr/>
          </p:nvGrpSpPr>
          <p:grpSpPr>
            <a:xfrm>
              <a:off x="4986080" y="452070"/>
              <a:ext cx="844375" cy="910295"/>
              <a:chOff x="3665817" y="7754150"/>
              <a:chExt cx="683558" cy="686583"/>
            </a:xfrm>
          </p:grpSpPr>
          <p:grpSp>
            <p:nvGrpSpPr>
              <p:cNvPr id="25" name="Group 221"/>
              <p:cNvGrpSpPr/>
              <p:nvPr/>
            </p:nvGrpSpPr>
            <p:grpSpPr>
              <a:xfrm rot="21388824">
                <a:off x="3710482" y="7819324"/>
                <a:ext cx="625958" cy="621409"/>
                <a:chOff x="6992324" y="2121791"/>
                <a:chExt cx="960398" cy="953420"/>
              </a:xfrm>
            </p:grpSpPr>
            <p:sp>
              <p:nvSpPr>
                <p:cNvPr id="222" name="Arc 221"/>
                <p:cNvSpPr/>
                <p:nvPr/>
              </p:nvSpPr>
              <p:spPr>
                <a:xfrm rot="18880504" flipH="1">
                  <a:off x="6996144" y="2118634"/>
                  <a:ext cx="952757" cy="960398"/>
                </a:xfrm>
                <a:prstGeom prst="arc">
                  <a:avLst>
                    <a:gd name="adj1" fmla="val 13565188"/>
                    <a:gd name="adj2" fmla="val 19192409"/>
                  </a:avLst>
                </a:prstGeom>
                <a:gradFill flip="none" rotWithShape="1">
                  <a:gsLst>
                    <a:gs pos="0">
                      <a:srgbClr val="FF1414">
                        <a:lumMod val="75000"/>
                      </a:srgbClr>
                    </a:gs>
                    <a:gs pos="100000">
                      <a:srgbClr val="FF1414"/>
                    </a:gs>
                  </a:gsLst>
                  <a:lin ang="0" scaled="1"/>
                  <a:tileRect/>
                </a:gradFill>
                <a:ln w="25400" cap="flat" cmpd="sng" algn="ctr">
                  <a:noFill/>
                  <a:prstDash val="solid"/>
                </a:ln>
                <a:effectLst/>
              </p:spPr>
              <p:txBody>
                <a:bodyPr rtlCol="0" anchor="ctr"/>
                <a:lstStyle/>
                <a:p>
                  <a:pPr algn="ctr" defTabSz="1218987">
                    <a:defRPr/>
                  </a:pPr>
                  <a:endParaRPr lang="en-US" sz="3200" kern="0" dirty="0">
                    <a:solidFill>
                      <a:srgbClr val="000000"/>
                    </a:solidFill>
                    <a:latin typeface="Arial"/>
                  </a:endParaRPr>
                </a:p>
              </p:txBody>
            </p:sp>
            <p:sp>
              <p:nvSpPr>
                <p:cNvPr id="223" name="Oval 222"/>
                <p:cNvSpPr/>
                <p:nvPr/>
              </p:nvSpPr>
              <p:spPr>
                <a:xfrm>
                  <a:off x="6995483" y="2121791"/>
                  <a:ext cx="954094" cy="585098"/>
                </a:xfrm>
                <a:prstGeom prst="ellipse">
                  <a:avLst/>
                </a:prstGeom>
                <a:noFill/>
                <a:ln w="25400" cap="flat" cmpd="sng" algn="ctr">
                  <a:solidFill>
                    <a:srgbClr val="FFFFFF"/>
                  </a:solidFill>
                  <a:prstDash val="solid"/>
                </a:ln>
                <a:effectLst/>
              </p:spPr>
              <p:txBody>
                <a:bodyPr rtlCol="0" anchor="ctr"/>
                <a:lstStyle/>
                <a:p>
                  <a:pPr algn="ctr" defTabSz="1218987">
                    <a:defRPr/>
                  </a:pPr>
                  <a:endParaRPr lang="en-US" sz="3200" kern="0" dirty="0">
                    <a:solidFill>
                      <a:prstClr val="white"/>
                    </a:solidFill>
                    <a:latin typeface="Arial"/>
                  </a:endParaRPr>
                </a:p>
              </p:txBody>
            </p:sp>
          </p:grpSp>
          <p:grpSp>
            <p:nvGrpSpPr>
              <p:cNvPr id="26" name="Group 222"/>
              <p:cNvGrpSpPr/>
              <p:nvPr/>
            </p:nvGrpSpPr>
            <p:grpSpPr>
              <a:xfrm>
                <a:off x="3665817" y="7754150"/>
                <a:ext cx="683558" cy="419231"/>
                <a:chOff x="1987197" y="2693568"/>
                <a:chExt cx="851559" cy="522266"/>
              </a:xfrm>
            </p:grpSpPr>
            <p:grpSp>
              <p:nvGrpSpPr>
                <p:cNvPr id="27" name="Group 224"/>
                <p:cNvGrpSpPr/>
                <p:nvPr/>
              </p:nvGrpSpPr>
              <p:grpSpPr>
                <a:xfrm>
                  <a:off x="2136653" y="2853645"/>
                  <a:ext cx="554571" cy="222668"/>
                  <a:chOff x="2081790" y="2886931"/>
                  <a:chExt cx="628270" cy="252258"/>
                </a:xfrm>
              </p:grpSpPr>
              <p:sp>
                <p:nvSpPr>
                  <p:cNvPr id="215" name="Line 152"/>
                  <p:cNvSpPr>
                    <a:spLocks noChangeShapeType="1"/>
                  </p:cNvSpPr>
                  <p:nvPr/>
                </p:nvSpPr>
                <p:spPr bwMode="auto">
                  <a:xfrm flipH="1" flipV="1">
                    <a:off x="2138785" y="2998331"/>
                    <a:ext cx="48030" cy="48030"/>
                  </a:xfrm>
                  <a:prstGeom prst="line">
                    <a:avLst/>
                  </a:prstGeom>
                  <a:solidFill>
                    <a:sysClr val="window" lastClr="FFFFFF">
                      <a:lumMod val="50000"/>
                    </a:sysClr>
                  </a:solidFill>
                  <a:ln w="9525" cap="flat" cmpd="sng">
                    <a:solidFill>
                      <a:srgbClr val="000000"/>
                    </a:solidFill>
                    <a:prstDash val="solid"/>
                    <a:miter lim="800000"/>
                    <a:headEnd/>
                    <a:tailEnd/>
                  </a:ln>
                  <a:extLst/>
                </p:spPr>
                <p:txBody>
                  <a:bodyPr vert="horz" wrap="square" lIns="91440" tIns="45720" rIns="91440" bIns="45720" numCol="1" anchor="t" anchorCtr="0" compatLnSpc="1">
                    <a:prstTxWarp prst="textNoShape">
                      <a:avLst/>
                    </a:prstTxWarp>
                  </a:bodyPr>
                  <a:lstStyle/>
                  <a:p>
                    <a:pPr defTabSz="1218987">
                      <a:defRPr/>
                    </a:pPr>
                    <a:endParaRPr lang="en-US" sz="2700" kern="0" dirty="0">
                      <a:solidFill>
                        <a:sysClr val="windowText" lastClr="000000"/>
                      </a:solidFill>
                      <a:latin typeface="Arial"/>
                    </a:endParaRPr>
                  </a:p>
                </p:txBody>
              </p:sp>
              <p:sp>
                <p:nvSpPr>
                  <p:cNvPr id="216" name="Line 153"/>
                  <p:cNvSpPr>
                    <a:spLocks noChangeShapeType="1"/>
                  </p:cNvSpPr>
                  <p:nvPr/>
                </p:nvSpPr>
                <p:spPr bwMode="auto">
                  <a:xfrm flipV="1">
                    <a:off x="2394829" y="2886931"/>
                    <a:ext cx="1" cy="66960"/>
                  </a:xfrm>
                  <a:prstGeom prst="line">
                    <a:avLst/>
                  </a:prstGeom>
                  <a:solidFill>
                    <a:sysClr val="window" lastClr="FFFFFF">
                      <a:lumMod val="50000"/>
                    </a:sysClr>
                  </a:solidFill>
                  <a:ln w="9525" cap="flat" cmpd="sng">
                    <a:solidFill>
                      <a:srgbClr val="000000"/>
                    </a:solidFill>
                    <a:prstDash val="solid"/>
                    <a:miter lim="800000"/>
                    <a:headEnd/>
                    <a:tailEnd/>
                  </a:ln>
                  <a:extLst/>
                </p:spPr>
                <p:txBody>
                  <a:bodyPr vert="horz" wrap="square" lIns="91440" tIns="45720" rIns="91440" bIns="45720" numCol="1" anchor="t" anchorCtr="0" compatLnSpc="1">
                    <a:prstTxWarp prst="textNoShape">
                      <a:avLst/>
                    </a:prstTxWarp>
                  </a:bodyPr>
                  <a:lstStyle/>
                  <a:p>
                    <a:pPr defTabSz="1218987">
                      <a:defRPr/>
                    </a:pPr>
                    <a:endParaRPr lang="en-US" sz="2700" kern="0" dirty="0">
                      <a:ln w="9525" cmpd="sng">
                        <a:solidFill>
                          <a:srgbClr val="000000"/>
                        </a:solidFill>
                      </a:ln>
                      <a:solidFill>
                        <a:sysClr val="windowText" lastClr="000000"/>
                      </a:solidFill>
                      <a:latin typeface="Arial"/>
                    </a:endParaRPr>
                  </a:p>
                </p:txBody>
              </p:sp>
              <p:sp>
                <p:nvSpPr>
                  <p:cNvPr id="217" name="Line 154"/>
                  <p:cNvSpPr>
                    <a:spLocks noChangeShapeType="1"/>
                  </p:cNvSpPr>
                  <p:nvPr/>
                </p:nvSpPr>
                <p:spPr bwMode="auto">
                  <a:xfrm flipV="1">
                    <a:off x="2596038" y="2988832"/>
                    <a:ext cx="48030" cy="47329"/>
                  </a:xfrm>
                  <a:prstGeom prst="line">
                    <a:avLst/>
                  </a:prstGeom>
                  <a:solidFill>
                    <a:sysClr val="window" lastClr="FFFFFF">
                      <a:lumMod val="50000"/>
                    </a:sysClr>
                  </a:solidFill>
                  <a:ln w="9525" cap="flat" cmpd="sng">
                    <a:solidFill>
                      <a:srgbClr val="000000"/>
                    </a:solidFill>
                    <a:prstDash val="solid"/>
                    <a:miter lim="800000"/>
                    <a:headEnd/>
                    <a:tailEnd/>
                  </a:ln>
                  <a:extLst/>
                </p:spPr>
                <p:txBody>
                  <a:bodyPr vert="horz" wrap="square" lIns="91440" tIns="45720" rIns="91440" bIns="45720" numCol="1" anchor="t" anchorCtr="0" compatLnSpc="1">
                    <a:prstTxWarp prst="textNoShape">
                      <a:avLst/>
                    </a:prstTxWarp>
                  </a:bodyPr>
                  <a:lstStyle/>
                  <a:p>
                    <a:pPr defTabSz="1218987">
                      <a:defRPr/>
                    </a:pPr>
                    <a:endParaRPr lang="en-US" sz="2700" kern="0" dirty="0">
                      <a:ln w="9525" cmpd="sng">
                        <a:solidFill>
                          <a:srgbClr val="000000"/>
                        </a:solidFill>
                      </a:ln>
                      <a:solidFill>
                        <a:sysClr val="windowText" lastClr="000000"/>
                      </a:solidFill>
                      <a:latin typeface="Arial"/>
                    </a:endParaRPr>
                  </a:p>
                </p:txBody>
              </p:sp>
              <p:sp>
                <p:nvSpPr>
                  <p:cNvPr id="218" name="Line 155"/>
                  <p:cNvSpPr>
                    <a:spLocks noChangeShapeType="1"/>
                  </p:cNvSpPr>
                  <p:nvPr/>
                </p:nvSpPr>
                <p:spPr bwMode="auto">
                  <a:xfrm flipV="1">
                    <a:off x="2678507" y="3113182"/>
                    <a:ext cx="31553" cy="12622"/>
                  </a:xfrm>
                  <a:prstGeom prst="line">
                    <a:avLst/>
                  </a:prstGeom>
                  <a:solidFill>
                    <a:sysClr val="window" lastClr="FFFFFF">
                      <a:lumMod val="50000"/>
                    </a:sysClr>
                  </a:solidFill>
                  <a:ln w="9525" cap="flat" cmpd="sng">
                    <a:solidFill>
                      <a:srgbClr val="000000"/>
                    </a:solidFill>
                    <a:prstDash val="solid"/>
                    <a:miter lim="800000"/>
                    <a:headEnd/>
                    <a:tailEnd/>
                  </a:ln>
                  <a:extLst/>
                </p:spPr>
                <p:txBody>
                  <a:bodyPr vert="horz" wrap="square" lIns="91440" tIns="45720" rIns="91440" bIns="45720" numCol="1" anchor="t" anchorCtr="0" compatLnSpc="1">
                    <a:prstTxWarp prst="textNoShape">
                      <a:avLst/>
                    </a:prstTxWarp>
                  </a:bodyPr>
                  <a:lstStyle/>
                  <a:p>
                    <a:pPr defTabSz="1218987">
                      <a:defRPr/>
                    </a:pPr>
                    <a:endParaRPr lang="en-US" sz="2700" kern="0" dirty="0">
                      <a:ln w="9525" cmpd="sng">
                        <a:solidFill>
                          <a:srgbClr val="000000"/>
                        </a:solidFill>
                      </a:ln>
                      <a:solidFill>
                        <a:sysClr val="windowText" lastClr="000000"/>
                      </a:solidFill>
                      <a:latin typeface="Arial"/>
                    </a:endParaRPr>
                  </a:p>
                </p:txBody>
              </p:sp>
              <p:sp>
                <p:nvSpPr>
                  <p:cNvPr id="219" name="Line 156"/>
                  <p:cNvSpPr>
                    <a:spLocks noChangeShapeType="1"/>
                  </p:cNvSpPr>
                  <p:nvPr/>
                </p:nvSpPr>
                <p:spPr bwMode="auto">
                  <a:xfrm flipV="1">
                    <a:off x="2511409" y="2930973"/>
                    <a:ext cx="12971" cy="31202"/>
                  </a:xfrm>
                  <a:prstGeom prst="line">
                    <a:avLst/>
                  </a:prstGeom>
                  <a:solidFill>
                    <a:sysClr val="window" lastClr="FFFFFF">
                      <a:lumMod val="50000"/>
                    </a:sysClr>
                  </a:solidFill>
                  <a:ln w="9525" cap="flat" cmpd="sng">
                    <a:solidFill>
                      <a:srgbClr val="000000"/>
                    </a:solidFill>
                    <a:prstDash val="solid"/>
                    <a:miter lim="800000"/>
                    <a:headEnd/>
                    <a:tailEnd/>
                  </a:ln>
                  <a:extLst/>
                </p:spPr>
                <p:txBody>
                  <a:bodyPr vert="horz" wrap="square" lIns="91440" tIns="45720" rIns="91440" bIns="45720" numCol="1" anchor="t" anchorCtr="0" compatLnSpc="1">
                    <a:prstTxWarp prst="textNoShape">
                      <a:avLst/>
                    </a:prstTxWarp>
                  </a:bodyPr>
                  <a:lstStyle/>
                  <a:p>
                    <a:pPr defTabSz="1218987">
                      <a:defRPr/>
                    </a:pPr>
                    <a:endParaRPr lang="en-US" sz="2700" kern="0" dirty="0">
                      <a:ln w="9525" cmpd="sng">
                        <a:solidFill>
                          <a:srgbClr val="000000"/>
                        </a:solidFill>
                      </a:ln>
                      <a:solidFill>
                        <a:sysClr val="windowText" lastClr="000000"/>
                      </a:solidFill>
                      <a:latin typeface="Arial"/>
                    </a:endParaRPr>
                  </a:p>
                </p:txBody>
              </p:sp>
              <p:sp>
                <p:nvSpPr>
                  <p:cNvPr id="220" name="Line 157"/>
                  <p:cNvSpPr>
                    <a:spLocks noChangeShapeType="1"/>
                  </p:cNvSpPr>
                  <p:nvPr/>
                </p:nvSpPr>
                <p:spPr bwMode="auto">
                  <a:xfrm flipH="1" flipV="1">
                    <a:off x="2263571" y="2935723"/>
                    <a:ext cx="12971" cy="31553"/>
                  </a:xfrm>
                  <a:prstGeom prst="line">
                    <a:avLst/>
                  </a:prstGeom>
                  <a:solidFill>
                    <a:sysClr val="window" lastClr="FFFFFF">
                      <a:lumMod val="50000"/>
                    </a:sysClr>
                  </a:solidFill>
                  <a:ln w="9525" cap="flat" cmpd="sng">
                    <a:solidFill>
                      <a:srgbClr val="000000"/>
                    </a:solidFill>
                    <a:prstDash val="solid"/>
                    <a:miter lim="800000"/>
                    <a:headEnd/>
                    <a:tailEnd/>
                  </a:ln>
                  <a:extLst/>
                </p:spPr>
                <p:txBody>
                  <a:bodyPr vert="horz" wrap="square" lIns="91440" tIns="45720" rIns="91440" bIns="45720" numCol="1" anchor="t" anchorCtr="0" compatLnSpc="1">
                    <a:prstTxWarp prst="textNoShape">
                      <a:avLst/>
                    </a:prstTxWarp>
                  </a:bodyPr>
                  <a:lstStyle/>
                  <a:p>
                    <a:pPr defTabSz="1218987">
                      <a:defRPr/>
                    </a:pPr>
                    <a:endParaRPr lang="en-US" sz="2700" kern="0" dirty="0">
                      <a:solidFill>
                        <a:sysClr val="windowText" lastClr="000000"/>
                      </a:solidFill>
                      <a:latin typeface="Arial"/>
                    </a:endParaRPr>
                  </a:p>
                </p:txBody>
              </p:sp>
              <p:sp>
                <p:nvSpPr>
                  <p:cNvPr id="221" name="Line 158"/>
                  <p:cNvSpPr>
                    <a:spLocks noChangeShapeType="1"/>
                  </p:cNvSpPr>
                  <p:nvPr/>
                </p:nvSpPr>
                <p:spPr bwMode="auto">
                  <a:xfrm flipH="1" flipV="1">
                    <a:off x="2081790" y="3126567"/>
                    <a:ext cx="31553" cy="12622"/>
                  </a:xfrm>
                  <a:prstGeom prst="line">
                    <a:avLst/>
                  </a:prstGeom>
                  <a:solidFill>
                    <a:sysClr val="window" lastClr="FFFFFF">
                      <a:lumMod val="50000"/>
                    </a:sysClr>
                  </a:solidFill>
                  <a:ln w="9525" cap="flat" cmpd="sng">
                    <a:solidFill>
                      <a:srgbClr val="000000"/>
                    </a:solidFill>
                    <a:prstDash val="solid"/>
                    <a:miter lim="800000"/>
                    <a:headEnd/>
                    <a:tailEnd/>
                  </a:ln>
                  <a:extLst/>
                </p:spPr>
                <p:txBody>
                  <a:bodyPr vert="horz" wrap="square" lIns="91440" tIns="45720" rIns="91440" bIns="45720" numCol="1" anchor="t" anchorCtr="0" compatLnSpc="1">
                    <a:prstTxWarp prst="textNoShape">
                      <a:avLst/>
                    </a:prstTxWarp>
                  </a:bodyPr>
                  <a:lstStyle/>
                  <a:p>
                    <a:pPr defTabSz="1218987">
                      <a:defRPr/>
                    </a:pPr>
                    <a:endParaRPr lang="en-US" sz="2700" kern="0" dirty="0">
                      <a:solidFill>
                        <a:sysClr val="windowText" lastClr="000000"/>
                      </a:solidFill>
                      <a:latin typeface="Arial"/>
                    </a:endParaRPr>
                  </a:p>
                </p:txBody>
              </p:sp>
            </p:grpSp>
            <p:pic>
              <p:nvPicPr>
                <p:cNvPr id="214" name="Picture 213" descr="Dial-Base.png"/>
                <p:cNvPicPr>
                  <a:picLocks noChangeAspect="1"/>
                </p:cNvPicPr>
                <p:nvPr/>
              </p:nvPicPr>
              <p:blipFill>
                <a:blip r:embed="rId8" cstate="email">
                  <a:alphaModFix/>
                  <a:extLst>
                    <a:ext uri="{28A0092B-C50C-407E-A947-70E740481C1C}">
                      <a14:useLocalDpi xmlns:a14="http://schemas.microsoft.com/office/drawing/2010/main" val="0"/>
                    </a:ext>
                  </a:extLst>
                </a:blip>
                <a:srcRect b="41041"/>
                <a:stretch>
                  <a:fillRect/>
                </a:stretch>
              </p:blipFill>
              <p:spPr>
                <a:xfrm>
                  <a:off x="1987197" y="2693568"/>
                  <a:ext cx="851559" cy="522266"/>
                </a:xfrm>
                <a:prstGeom prst="rect">
                  <a:avLst/>
                </a:prstGeom>
              </p:spPr>
            </p:pic>
          </p:grpSp>
        </p:grpSp>
      </p:grpSp>
      <p:grpSp>
        <p:nvGrpSpPr>
          <p:cNvPr id="28" name="Group 167"/>
          <p:cNvGrpSpPr/>
          <p:nvPr/>
        </p:nvGrpSpPr>
        <p:grpSpPr>
          <a:xfrm>
            <a:off x="3670854" y="2045874"/>
            <a:ext cx="2741445" cy="3493119"/>
            <a:chOff x="2753857" y="1534405"/>
            <a:chExt cx="2056619" cy="2619839"/>
          </a:xfrm>
        </p:grpSpPr>
        <p:sp>
          <p:nvSpPr>
            <p:cNvPr id="21516" name="Can 21515"/>
            <p:cNvSpPr/>
            <p:nvPr/>
          </p:nvSpPr>
          <p:spPr>
            <a:xfrm>
              <a:off x="3667481" y="3569079"/>
              <a:ext cx="549517" cy="508071"/>
            </a:xfrm>
            <a:prstGeom prst="can">
              <a:avLst/>
            </a:prstGeom>
            <a:ln/>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400" dirty="0"/>
                <a:t/>
              </a:r>
              <a:br>
                <a:rPr lang="en-US" sz="1400" dirty="0"/>
              </a:br>
              <a:r>
                <a:rPr lang="en-US" sz="1400" dirty="0"/>
                <a:t>Users</a:t>
              </a:r>
            </a:p>
            <a:p>
              <a:pPr algn="ctr"/>
              <a:endParaRPr lang="en-US" sz="1400" dirty="0"/>
            </a:p>
          </p:txBody>
        </p:sp>
        <p:grpSp>
          <p:nvGrpSpPr>
            <p:cNvPr id="29" name="Group 166"/>
            <p:cNvGrpSpPr/>
            <p:nvPr/>
          </p:nvGrpSpPr>
          <p:grpSpPr>
            <a:xfrm>
              <a:off x="2753857" y="1534405"/>
              <a:ext cx="1272494" cy="910195"/>
              <a:chOff x="2753857" y="1534405"/>
              <a:chExt cx="1272494" cy="910195"/>
            </a:xfrm>
          </p:grpSpPr>
          <p:sp>
            <p:nvSpPr>
              <p:cNvPr id="21520" name="TextBox 21519"/>
              <p:cNvSpPr txBox="1"/>
              <p:nvPr/>
            </p:nvSpPr>
            <p:spPr>
              <a:xfrm>
                <a:off x="2753857" y="1534405"/>
                <a:ext cx="1272494" cy="207749"/>
              </a:xfrm>
              <a:prstGeom prst="rect">
                <a:avLst/>
              </a:prstGeom>
              <a:noFill/>
            </p:spPr>
            <p:txBody>
              <a:bodyPr wrap="square" rtlCol="0">
                <a:spAutoFit/>
              </a:bodyPr>
              <a:lstStyle/>
              <a:p>
                <a:pPr marL="228560" indent="-228560"/>
                <a:r>
                  <a:rPr lang="en-US" sz="1200" b="1" dirty="0"/>
                  <a:t>Built-in APIs</a:t>
                </a:r>
              </a:p>
            </p:txBody>
          </p:sp>
          <p:sp>
            <p:nvSpPr>
              <p:cNvPr id="124" name="Rounded Rectangle 123"/>
              <p:cNvSpPr/>
              <p:nvPr/>
            </p:nvSpPr>
            <p:spPr>
              <a:xfrm>
                <a:off x="2827200" y="1802927"/>
                <a:ext cx="890794" cy="172528"/>
              </a:xfrm>
              <a:prstGeom prst="roundRect">
                <a:avLst/>
              </a:prstGeom>
              <a:solidFill>
                <a:schemeClr val="tx1">
                  <a:lumMod val="50000"/>
                  <a:lumOff val="50000"/>
                </a:schemeClr>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100" dirty="0">
                    <a:solidFill>
                      <a:schemeClr val="bg1"/>
                    </a:solidFill>
                  </a:rPr>
                  <a:t>Sync / Storage </a:t>
                </a:r>
              </a:p>
            </p:txBody>
          </p:sp>
          <p:sp>
            <p:nvSpPr>
              <p:cNvPr id="145" name="Rounded Rectangle 144"/>
              <p:cNvSpPr/>
              <p:nvPr/>
            </p:nvSpPr>
            <p:spPr>
              <a:xfrm>
                <a:off x="2832950" y="2272072"/>
                <a:ext cx="890794" cy="172528"/>
              </a:xfrm>
              <a:prstGeom prst="roundRect">
                <a:avLst/>
              </a:prstGeom>
              <a:solidFill>
                <a:schemeClr val="tx1">
                  <a:lumMod val="50000"/>
                  <a:lumOff val="50000"/>
                </a:schemeClr>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100" dirty="0">
                    <a:solidFill>
                      <a:schemeClr val="bg1"/>
                    </a:solidFill>
                  </a:rPr>
                  <a:t>Notifications</a:t>
                </a:r>
              </a:p>
            </p:txBody>
          </p:sp>
          <p:sp>
            <p:nvSpPr>
              <p:cNvPr id="156" name="Oval 155"/>
              <p:cNvSpPr/>
              <p:nvPr/>
            </p:nvSpPr>
            <p:spPr>
              <a:xfrm>
                <a:off x="3493682" y="2009955"/>
                <a:ext cx="60385" cy="457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Oval 156"/>
              <p:cNvSpPr/>
              <p:nvPr/>
            </p:nvSpPr>
            <p:spPr>
              <a:xfrm>
                <a:off x="3490814" y="2084721"/>
                <a:ext cx="60385" cy="457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Rounded Rectangle 137"/>
              <p:cNvSpPr/>
              <p:nvPr/>
            </p:nvSpPr>
            <p:spPr>
              <a:xfrm>
                <a:off x="2823985" y="2026437"/>
                <a:ext cx="890794" cy="172528"/>
              </a:xfrm>
              <a:prstGeom prst="roundRect">
                <a:avLst/>
              </a:prstGeom>
              <a:solidFill>
                <a:schemeClr val="tx1">
                  <a:lumMod val="50000"/>
                  <a:lumOff val="50000"/>
                </a:schemeClr>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100" dirty="0">
                    <a:solidFill>
                      <a:schemeClr val="bg1"/>
                    </a:solidFill>
                  </a:rPr>
                  <a:t>User Mtg</a:t>
                </a:r>
              </a:p>
            </p:txBody>
          </p:sp>
        </p:grpSp>
        <p:sp>
          <p:nvSpPr>
            <p:cNvPr id="146" name="Can 145"/>
            <p:cNvSpPr/>
            <p:nvPr/>
          </p:nvSpPr>
          <p:spPr>
            <a:xfrm>
              <a:off x="4260959" y="3646173"/>
              <a:ext cx="549517" cy="508071"/>
            </a:xfrm>
            <a:prstGeom prst="can">
              <a:avLst/>
            </a:prstGeom>
            <a:ln/>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400" dirty="0"/>
                <a:t/>
              </a:r>
              <a:br>
                <a:rPr lang="en-US" sz="1400" dirty="0"/>
              </a:br>
              <a:r>
                <a:rPr lang="en-US" sz="1400" dirty="0"/>
                <a:t>Objs</a:t>
              </a:r>
            </a:p>
            <a:p>
              <a:pPr algn="ctr"/>
              <a:endParaRPr lang="en-US" sz="1400" dirty="0"/>
            </a:p>
          </p:txBody>
        </p:sp>
      </p:grpSp>
      <p:grpSp>
        <p:nvGrpSpPr>
          <p:cNvPr id="30" name="Group 168"/>
          <p:cNvGrpSpPr/>
          <p:nvPr/>
        </p:nvGrpSpPr>
        <p:grpSpPr>
          <a:xfrm>
            <a:off x="3780108" y="1295128"/>
            <a:ext cx="8020949" cy="4451520"/>
            <a:chOff x="2835819" y="971346"/>
            <a:chExt cx="6017279" cy="3338640"/>
          </a:xfrm>
        </p:grpSpPr>
        <p:sp>
          <p:nvSpPr>
            <p:cNvPr id="3" name="TextBox 2"/>
            <p:cNvSpPr txBox="1"/>
            <p:nvPr/>
          </p:nvSpPr>
          <p:spPr>
            <a:xfrm>
              <a:off x="6805382" y="2967030"/>
              <a:ext cx="766412" cy="510710"/>
            </a:xfrm>
            <a:prstGeom prst="rect">
              <a:avLst/>
            </a:prstGeom>
            <a:noFill/>
          </p:spPr>
          <p:txBody>
            <a:bodyPr wrap="none" lIns="34281" tIns="17140" rIns="34281" bIns="17140" rtlCol="0">
              <a:spAutoFit/>
            </a:bodyPr>
            <a:lstStyle/>
            <a:p>
              <a:r>
                <a:rPr lang="en-US" sz="1400" b="1" dirty="0"/>
                <a:t>Oracle Cloud</a:t>
              </a:r>
            </a:p>
            <a:p>
              <a:r>
                <a:rPr lang="en-US" sz="1400" b="1" dirty="0"/>
                <a:t>Public Cloud</a:t>
              </a:r>
            </a:p>
            <a:p>
              <a:r>
                <a:rPr lang="en-US" sz="1400" b="1" dirty="0"/>
                <a:t>On-premise</a:t>
              </a:r>
            </a:p>
          </p:txBody>
        </p:sp>
        <p:sp>
          <p:nvSpPr>
            <p:cNvPr id="21519" name="Rounded Rectangle 21518"/>
            <p:cNvSpPr/>
            <p:nvPr/>
          </p:nvSpPr>
          <p:spPr>
            <a:xfrm>
              <a:off x="5284217" y="3372167"/>
              <a:ext cx="969376" cy="298487"/>
            </a:xfrm>
            <a:prstGeom prst="round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80000"/>
                </a:lnSpc>
              </a:pPr>
              <a:r>
                <a:rPr lang="en-US" sz="1400" dirty="0"/>
                <a:t>Data Shaping</a:t>
              </a:r>
            </a:p>
          </p:txBody>
        </p:sp>
        <p:sp>
          <p:nvSpPr>
            <p:cNvPr id="114" name="Rounded Rectangle 113"/>
            <p:cNvSpPr/>
            <p:nvPr/>
          </p:nvSpPr>
          <p:spPr>
            <a:xfrm>
              <a:off x="5284218" y="3695644"/>
              <a:ext cx="980422" cy="298487"/>
            </a:xfrm>
            <a:prstGeom prst="round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80000"/>
                </a:lnSpc>
              </a:pPr>
              <a:r>
                <a:rPr lang="en-US" sz="1400" dirty="0"/>
                <a:t>Custom Logic</a:t>
              </a:r>
            </a:p>
          </p:txBody>
        </p:sp>
        <p:grpSp>
          <p:nvGrpSpPr>
            <p:cNvPr id="31" name="Group 17"/>
            <p:cNvGrpSpPr/>
            <p:nvPr/>
          </p:nvGrpSpPr>
          <p:grpSpPr>
            <a:xfrm>
              <a:off x="7880557" y="2202308"/>
              <a:ext cx="972541" cy="941587"/>
              <a:chOff x="1897497" y="3433964"/>
              <a:chExt cx="972541" cy="941587"/>
            </a:xfrm>
          </p:grpSpPr>
          <p:sp>
            <p:nvSpPr>
              <p:cNvPr id="136" name="Rounded Rectangle 135"/>
              <p:cNvSpPr/>
              <p:nvPr/>
            </p:nvSpPr>
            <p:spPr>
              <a:xfrm>
                <a:off x="1897497" y="3433964"/>
                <a:ext cx="972541" cy="941587"/>
              </a:xfrm>
              <a:prstGeom prst="roundRect">
                <a:avLst/>
              </a:prstGeom>
              <a:solidFill>
                <a:schemeClr val="bg1"/>
              </a:solidFill>
              <a:ln>
                <a:solidFill>
                  <a:schemeClr val="bg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A3A3A3"/>
                  </a:solidFill>
                </a:endParaRPr>
              </a:p>
            </p:txBody>
          </p:sp>
          <p:sp>
            <p:nvSpPr>
              <p:cNvPr id="137" name="Rectangle 136"/>
              <p:cNvSpPr/>
              <p:nvPr/>
            </p:nvSpPr>
            <p:spPr>
              <a:xfrm>
                <a:off x="1928236" y="3983728"/>
                <a:ext cx="896890" cy="370845"/>
              </a:xfrm>
              <a:prstGeom prst="rect">
                <a:avLst/>
              </a:prstGeom>
              <a:ln>
                <a:noFill/>
              </a:ln>
            </p:spPr>
            <p:txBody>
              <a:bodyPr wrap="square" lIns="34259" tIns="17128" rIns="34259" bIns="17128">
                <a:spAutoFit/>
              </a:bodyPr>
              <a:lstStyle/>
              <a:p>
                <a:pPr marL="59492" indent="-59492" algn="ctr" defTabSz="456999" fontAlgn="base">
                  <a:lnSpc>
                    <a:spcPct val="90000"/>
                  </a:lnSpc>
                  <a:spcBef>
                    <a:spcPct val="50000"/>
                  </a:spcBef>
                  <a:spcAft>
                    <a:spcPct val="0"/>
                  </a:spcAft>
                  <a:buClr>
                    <a:srgbClr val="667263"/>
                  </a:buClr>
                  <a:defRPr/>
                </a:pPr>
                <a:r>
                  <a:rPr lang="en-US" sz="1100" b="1" cap="all" dirty="0">
                    <a:solidFill>
                      <a:srgbClr val="000000"/>
                    </a:solidFill>
                    <a:ea typeface="ＭＳ Ｐゴシック" pitchFamily="1" charset="-128"/>
                    <a:cs typeface="Arial" pitchFamily="34" charset="0"/>
                  </a:rPr>
                  <a:t>On-Premise</a:t>
                </a:r>
                <a:br>
                  <a:rPr lang="en-US" sz="1100" b="1" cap="all" dirty="0">
                    <a:solidFill>
                      <a:srgbClr val="000000"/>
                    </a:solidFill>
                    <a:ea typeface="ＭＳ Ｐゴシック" pitchFamily="1" charset="-128"/>
                    <a:cs typeface="Arial" pitchFamily="34" charset="0"/>
                  </a:rPr>
                </a:br>
                <a:r>
                  <a:rPr lang="en-US" sz="1100" b="1" cap="all" dirty="0">
                    <a:solidFill>
                      <a:srgbClr val="000000"/>
                    </a:solidFill>
                    <a:ea typeface="ＭＳ Ｐゴシック" pitchFamily="1" charset="-128"/>
                    <a:cs typeface="Arial" pitchFamily="34" charset="0"/>
                  </a:rPr>
                  <a:t>Packaged</a:t>
                </a:r>
                <a:br>
                  <a:rPr lang="en-US" sz="1100" b="1" cap="all" dirty="0">
                    <a:solidFill>
                      <a:srgbClr val="000000"/>
                    </a:solidFill>
                    <a:ea typeface="ＭＳ Ｐゴシック" pitchFamily="1" charset="-128"/>
                    <a:cs typeface="Arial" pitchFamily="34" charset="0"/>
                  </a:rPr>
                </a:br>
                <a:r>
                  <a:rPr lang="en-US" sz="1100" b="1" cap="all" dirty="0">
                    <a:solidFill>
                      <a:srgbClr val="000000"/>
                    </a:solidFill>
                    <a:ea typeface="ＭＳ Ｐゴシック" pitchFamily="1" charset="-128"/>
                    <a:cs typeface="Arial" pitchFamily="34" charset="0"/>
                  </a:rPr>
                  <a:t>Applications</a:t>
                </a:r>
              </a:p>
            </p:txBody>
          </p:sp>
          <p:grpSp>
            <p:nvGrpSpPr>
              <p:cNvPr id="21504" name="Group 85"/>
              <p:cNvGrpSpPr/>
              <p:nvPr/>
            </p:nvGrpSpPr>
            <p:grpSpPr>
              <a:xfrm>
                <a:off x="1972994" y="3522980"/>
                <a:ext cx="817456" cy="425325"/>
                <a:chOff x="997037" y="2043031"/>
                <a:chExt cx="1378775" cy="717382"/>
              </a:xfrm>
              <a:effectLst/>
            </p:grpSpPr>
            <p:pic>
              <p:nvPicPr>
                <p:cNvPr id="139" name="Picture 138" descr="CycleArrow_Grey.png"/>
                <p:cNvPicPr>
                  <a:picLocks noChangeAspect="1"/>
                </p:cNvPicPr>
                <p:nvPr/>
              </p:nvPicPr>
              <p:blipFill>
                <a:blip r:embed="rId9" cstate="email">
                  <a:extLst>
                    <a:ext uri="{28A0092B-C50C-407E-A947-70E740481C1C}">
                      <a14:useLocalDpi xmlns:a14="http://schemas.microsoft.com/office/drawing/2010/main" val="0"/>
                    </a:ext>
                  </a:extLst>
                </a:blip>
                <a:stretch>
                  <a:fillRect/>
                </a:stretch>
              </p:blipFill>
              <p:spPr>
                <a:xfrm>
                  <a:off x="1332879" y="2406869"/>
                  <a:ext cx="707088" cy="353544"/>
                </a:xfrm>
                <a:prstGeom prst="rect">
                  <a:avLst/>
                </a:prstGeom>
                <a:effectLst/>
              </p:spPr>
            </p:pic>
            <p:pic>
              <p:nvPicPr>
                <p:cNvPr id="140" name="Picture 139" descr="CycleArrow_Red.png"/>
                <p:cNvPicPr>
                  <a:picLocks noChangeAspect="1"/>
                </p:cNvPicPr>
                <p:nvPr/>
              </p:nvPicPr>
              <p:blipFill>
                <a:blip r:embed="rId10" cstate="email">
                  <a:extLst>
                    <a:ext uri="{28A0092B-C50C-407E-A947-70E740481C1C}">
                      <a14:useLocalDpi xmlns:a14="http://schemas.microsoft.com/office/drawing/2010/main" val="0"/>
                    </a:ext>
                  </a:extLst>
                </a:blip>
                <a:stretch>
                  <a:fillRect/>
                </a:stretch>
              </p:blipFill>
              <p:spPr>
                <a:xfrm>
                  <a:off x="1332879" y="2043031"/>
                  <a:ext cx="707088" cy="353544"/>
                </a:xfrm>
                <a:prstGeom prst="rect">
                  <a:avLst/>
                </a:prstGeom>
              </p:spPr>
            </p:pic>
            <p:pic>
              <p:nvPicPr>
                <p:cNvPr id="141" name="Picture 140" descr="Database_Grey.png"/>
                <p:cNvPicPr>
                  <a:picLocks noChangeAspect="1"/>
                </p:cNvPicPr>
                <p:nvPr/>
              </p:nvPicPr>
              <p:blipFill>
                <a:blip r:embed="rId11" cstate="email">
                  <a:extLst>
                    <a:ext uri="{28A0092B-C50C-407E-A947-70E740481C1C}">
                      <a14:useLocalDpi xmlns:a14="http://schemas.microsoft.com/office/drawing/2010/main" val="0"/>
                    </a:ext>
                  </a:extLst>
                </a:blip>
                <a:stretch>
                  <a:fillRect/>
                </a:stretch>
              </p:blipFill>
              <p:spPr>
                <a:xfrm>
                  <a:off x="997037" y="2200239"/>
                  <a:ext cx="280397" cy="329162"/>
                </a:xfrm>
                <a:prstGeom prst="rect">
                  <a:avLst/>
                </a:prstGeom>
                <a:effectLst/>
              </p:spPr>
            </p:pic>
            <p:pic>
              <p:nvPicPr>
                <p:cNvPr id="142" name="Picture 141" descr="Database_Red.png"/>
                <p:cNvPicPr>
                  <a:picLocks noChangeAspect="1"/>
                </p:cNvPicPr>
                <p:nvPr/>
              </p:nvPicPr>
              <p:blipFill>
                <a:blip r:embed="rId12" cstate="email">
                  <a:extLst>
                    <a:ext uri="{28A0092B-C50C-407E-A947-70E740481C1C}">
                      <a14:useLocalDpi xmlns:a14="http://schemas.microsoft.com/office/drawing/2010/main" val="0"/>
                    </a:ext>
                  </a:extLst>
                </a:blip>
                <a:stretch>
                  <a:fillRect/>
                </a:stretch>
              </p:blipFill>
              <p:spPr>
                <a:xfrm>
                  <a:off x="2095415" y="2200239"/>
                  <a:ext cx="280397" cy="329162"/>
                </a:xfrm>
                <a:prstGeom prst="rect">
                  <a:avLst/>
                </a:prstGeom>
                <a:effectLst/>
              </p:spPr>
            </p:pic>
            <p:pic>
              <p:nvPicPr>
                <p:cNvPr id="143" name="Picture 142" descr="Gear_Grey.png"/>
                <p:cNvPicPr>
                  <a:picLocks noChangeAspect="1"/>
                </p:cNvPicPr>
                <p:nvPr/>
              </p:nvPicPr>
              <p:blipFill>
                <a:blip r:embed="rId13" cstate="email">
                  <a:extLst>
                    <a:ext uri="{28A0092B-C50C-407E-A947-70E740481C1C}">
                      <a14:useLocalDpi xmlns:a14="http://schemas.microsoft.com/office/drawing/2010/main" val="0"/>
                    </a:ext>
                  </a:extLst>
                </a:blip>
                <a:stretch>
                  <a:fillRect/>
                </a:stretch>
              </p:blipFill>
              <p:spPr>
                <a:xfrm>
                  <a:off x="1527939" y="2243237"/>
                  <a:ext cx="316971" cy="316970"/>
                </a:xfrm>
                <a:prstGeom prst="rect">
                  <a:avLst/>
                </a:prstGeom>
              </p:spPr>
            </p:pic>
          </p:grpSp>
        </p:grpSp>
        <p:grpSp>
          <p:nvGrpSpPr>
            <p:cNvPr id="21505" name="Group 172"/>
            <p:cNvGrpSpPr/>
            <p:nvPr/>
          </p:nvGrpSpPr>
          <p:grpSpPr>
            <a:xfrm>
              <a:off x="7874776" y="3368399"/>
              <a:ext cx="972541" cy="941587"/>
              <a:chOff x="131253" y="3238410"/>
              <a:chExt cx="972541" cy="941587"/>
            </a:xfrm>
          </p:grpSpPr>
          <p:grpSp>
            <p:nvGrpSpPr>
              <p:cNvPr id="21507" name="Group 18"/>
              <p:cNvGrpSpPr/>
              <p:nvPr/>
            </p:nvGrpSpPr>
            <p:grpSpPr>
              <a:xfrm>
                <a:off x="131253" y="3238410"/>
                <a:ext cx="972541" cy="941587"/>
                <a:chOff x="797237" y="3433966"/>
                <a:chExt cx="972541" cy="941587"/>
              </a:xfrm>
            </p:grpSpPr>
            <p:sp>
              <p:nvSpPr>
                <p:cNvPr id="133" name="Rounded Rectangle 132"/>
                <p:cNvSpPr/>
                <p:nvPr/>
              </p:nvSpPr>
              <p:spPr>
                <a:xfrm>
                  <a:off x="797237" y="3433966"/>
                  <a:ext cx="972541" cy="941587"/>
                </a:xfrm>
                <a:prstGeom prst="roundRect">
                  <a:avLst/>
                </a:prstGeom>
                <a:solidFill>
                  <a:schemeClr val="bg1"/>
                </a:solidFill>
                <a:ln>
                  <a:solidFill>
                    <a:schemeClr val="bg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A3A3A3"/>
                    </a:solidFill>
                  </a:endParaRPr>
                </a:p>
              </p:txBody>
            </p:sp>
            <p:sp>
              <p:nvSpPr>
                <p:cNvPr id="134" name="Rectangle 133"/>
                <p:cNvSpPr/>
                <p:nvPr/>
              </p:nvSpPr>
              <p:spPr>
                <a:xfrm>
                  <a:off x="824546" y="4030221"/>
                  <a:ext cx="919685" cy="256190"/>
                </a:xfrm>
                <a:prstGeom prst="rect">
                  <a:avLst/>
                </a:prstGeom>
                <a:ln>
                  <a:noFill/>
                </a:ln>
              </p:spPr>
              <p:txBody>
                <a:bodyPr wrap="square" lIns="34259" tIns="17128" rIns="34259" bIns="17128">
                  <a:spAutoFit/>
                </a:bodyPr>
                <a:lstStyle/>
                <a:p>
                  <a:pPr marL="59492" indent="-59492" algn="ctr" defTabSz="456999" fontAlgn="base">
                    <a:lnSpc>
                      <a:spcPct val="90000"/>
                    </a:lnSpc>
                    <a:spcBef>
                      <a:spcPct val="50000"/>
                    </a:spcBef>
                    <a:spcAft>
                      <a:spcPct val="0"/>
                    </a:spcAft>
                    <a:buClr>
                      <a:srgbClr val="667263"/>
                    </a:buClr>
                    <a:defRPr/>
                  </a:pPr>
                  <a:r>
                    <a:rPr lang="en-US" sz="1100" b="1" cap="all" dirty="0">
                      <a:solidFill>
                        <a:srgbClr val="000000"/>
                      </a:solidFill>
                      <a:ea typeface="ＭＳ Ｐゴシック" pitchFamily="1" charset="-128"/>
                      <a:cs typeface="Arial" pitchFamily="34" charset="0"/>
                    </a:rPr>
                    <a:t>CUSTOM Applications</a:t>
                  </a:r>
                </a:p>
              </p:txBody>
            </p:sp>
            <p:pic>
              <p:nvPicPr>
                <p:cNvPr id="135" name="Picture 134" descr="Database_Grey.png"/>
                <p:cNvPicPr>
                  <a:picLocks noChangeAspect="1"/>
                </p:cNvPicPr>
                <p:nvPr/>
              </p:nvPicPr>
              <p:blipFill>
                <a:blip r:embed="rId11" cstate="email">
                  <a:extLst>
                    <a:ext uri="{28A0092B-C50C-407E-A947-70E740481C1C}">
                      <a14:useLocalDpi xmlns:a14="http://schemas.microsoft.com/office/drawing/2010/main" val="0"/>
                    </a:ext>
                  </a:extLst>
                </a:blip>
                <a:stretch>
                  <a:fillRect/>
                </a:stretch>
              </p:blipFill>
              <p:spPr>
                <a:xfrm>
                  <a:off x="929991" y="3751007"/>
                  <a:ext cx="166243" cy="195155"/>
                </a:xfrm>
                <a:prstGeom prst="rect">
                  <a:avLst/>
                </a:prstGeom>
                <a:effectLst/>
              </p:spPr>
            </p:pic>
          </p:grpSp>
          <p:grpSp>
            <p:nvGrpSpPr>
              <p:cNvPr id="21508" name="Group 176"/>
              <p:cNvGrpSpPr/>
              <p:nvPr/>
            </p:nvGrpSpPr>
            <p:grpSpPr>
              <a:xfrm>
                <a:off x="451584" y="3365960"/>
                <a:ext cx="542754" cy="444800"/>
                <a:chOff x="7562647" y="1604775"/>
                <a:chExt cx="893311" cy="732090"/>
              </a:xfrm>
            </p:grpSpPr>
            <p:pic>
              <p:nvPicPr>
                <p:cNvPr id="131" name="Picture 130" descr="BarChartUp_Grey.png"/>
                <p:cNvPicPr>
                  <a:picLocks noChangeAspect="1"/>
                </p:cNvPicPr>
                <p:nvPr/>
              </p:nvPicPr>
              <p:blipFill>
                <a:blip r:embed="rId14" cstate="email">
                  <a:extLst>
                    <a:ext uri="{28A0092B-C50C-407E-A947-70E740481C1C}">
                      <a14:useLocalDpi xmlns:a14="http://schemas.microsoft.com/office/drawing/2010/main" val="0"/>
                    </a:ext>
                  </a:extLst>
                </a:blip>
                <a:stretch>
                  <a:fillRect/>
                </a:stretch>
              </p:blipFill>
              <p:spPr>
                <a:xfrm>
                  <a:off x="7562647" y="1604775"/>
                  <a:ext cx="661072" cy="534946"/>
                </a:xfrm>
                <a:prstGeom prst="rect">
                  <a:avLst/>
                </a:prstGeom>
              </p:spPr>
            </p:pic>
            <p:pic>
              <p:nvPicPr>
                <p:cNvPr id="132" name="Picture 131" descr="Bulb_Red.png"/>
                <p:cNvPicPr>
                  <a:picLocks noChangeAspect="1"/>
                </p:cNvPicPr>
                <p:nvPr/>
              </p:nvPicPr>
              <p:blipFill>
                <a:blip r:embed="rId15" cstate="email">
                  <a:extLst>
                    <a:ext uri="{28A0092B-C50C-407E-A947-70E740481C1C}">
                      <a14:useLocalDpi xmlns:a14="http://schemas.microsoft.com/office/drawing/2010/main" val="0"/>
                    </a:ext>
                  </a:extLst>
                </a:blip>
                <a:stretch>
                  <a:fillRect/>
                </a:stretch>
              </p:blipFill>
              <p:spPr>
                <a:xfrm>
                  <a:off x="7825936" y="1693985"/>
                  <a:ext cx="630022" cy="642880"/>
                </a:xfrm>
                <a:prstGeom prst="rect">
                  <a:avLst/>
                </a:prstGeom>
                <a:effectLst/>
              </p:spPr>
            </p:pic>
          </p:grpSp>
        </p:grpSp>
        <p:grpSp>
          <p:nvGrpSpPr>
            <p:cNvPr id="21509" name="Group 69"/>
            <p:cNvGrpSpPr/>
            <p:nvPr/>
          </p:nvGrpSpPr>
          <p:grpSpPr>
            <a:xfrm>
              <a:off x="7855787" y="971346"/>
              <a:ext cx="972541" cy="941587"/>
              <a:chOff x="3532165" y="3490417"/>
              <a:chExt cx="972541" cy="941587"/>
            </a:xfrm>
          </p:grpSpPr>
          <p:grpSp>
            <p:nvGrpSpPr>
              <p:cNvPr id="21510" name="Group 66"/>
              <p:cNvGrpSpPr/>
              <p:nvPr/>
            </p:nvGrpSpPr>
            <p:grpSpPr>
              <a:xfrm>
                <a:off x="3532165" y="3490417"/>
                <a:ext cx="972541" cy="941587"/>
                <a:chOff x="2204068" y="3403157"/>
                <a:chExt cx="972541" cy="941587"/>
              </a:xfrm>
            </p:grpSpPr>
            <p:sp>
              <p:nvSpPr>
                <p:cNvPr id="121" name="Rounded Rectangle 120"/>
                <p:cNvSpPr/>
                <p:nvPr/>
              </p:nvSpPr>
              <p:spPr>
                <a:xfrm>
                  <a:off x="2204068" y="3403157"/>
                  <a:ext cx="972541" cy="941587"/>
                </a:xfrm>
                <a:prstGeom prst="roundRect">
                  <a:avLst/>
                </a:prstGeom>
                <a:solidFill>
                  <a:schemeClr val="bg1"/>
                </a:solidFill>
                <a:ln>
                  <a:solidFill>
                    <a:schemeClr val="bg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A3A3A3"/>
                    </a:solidFill>
                  </a:endParaRPr>
                </a:p>
              </p:txBody>
            </p:sp>
            <p:grpSp>
              <p:nvGrpSpPr>
                <p:cNvPr id="21511" name="Group 91"/>
                <p:cNvGrpSpPr/>
                <p:nvPr/>
              </p:nvGrpSpPr>
              <p:grpSpPr>
                <a:xfrm>
                  <a:off x="2280728" y="3622635"/>
                  <a:ext cx="817454" cy="425325"/>
                  <a:chOff x="2941429" y="2043031"/>
                  <a:chExt cx="1378775" cy="717382"/>
                </a:xfrm>
                <a:effectLst/>
              </p:grpSpPr>
              <p:pic>
                <p:nvPicPr>
                  <p:cNvPr id="123" name="Picture 122" descr="Cloud_Grey.png"/>
                  <p:cNvPicPr>
                    <a:picLocks noChangeAspect="1"/>
                  </p:cNvPicPr>
                  <p:nvPr/>
                </p:nvPicPr>
                <p:blipFill>
                  <a:blip r:embed="rId16" cstate="email">
                    <a:extLst>
                      <a:ext uri="{28A0092B-C50C-407E-A947-70E740481C1C}">
                        <a14:useLocalDpi xmlns:a14="http://schemas.microsoft.com/office/drawing/2010/main" val="0"/>
                      </a:ext>
                    </a:extLst>
                  </a:blip>
                  <a:stretch>
                    <a:fillRect/>
                  </a:stretch>
                </p:blipFill>
                <p:spPr>
                  <a:xfrm>
                    <a:off x="3415407" y="2241461"/>
                    <a:ext cx="426690" cy="280396"/>
                  </a:xfrm>
                  <a:prstGeom prst="rect">
                    <a:avLst/>
                  </a:prstGeom>
                </p:spPr>
              </p:pic>
              <p:grpSp>
                <p:nvGrpSpPr>
                  <p:cNvPr id="21512" name="Group 93"/>
                  <p:cNvGrpSpPr/>
                  <p:nvPr/>
                </p:nvGrpSpPr>
                <p:grpSpPr>
                  <a:xfrm>
                    <a:off x="2941429" y="2043031"/>
                    <a:ext cx="1378775" cy="717382"/>
                    <a:chOff x="2941429" y="2043031"/>
                    <a:chExt cx="1378775" cy="717382"/>
                  </a:xfrm>
                </p:grpSpPr>
                <p:pic>
                  <p:nvPicPr>
                    <p:cNvPr id="125" name="Picture 124" descr="CycleArrow_Red.png"/>
                    <p:cNvPicPr>
                      <a:picLocks noChangeAspect="1"/>
                    </p:cNvPicPr>
                    <p:nvPr/>
                  </p:nvPicPr>
                  <p:blipFill>
                    <a:blip r:embed="rId10" cstate="email">
                      <a:extLst>
                        <a:ext uri="{28A0092B-C50C-407E-A947-70E740481C1C}">
                          <a14:useLocalDpi xmlns:a14="http://schemas.microsoft.com/office/drawing/2010/main" val="0"/>
                        </a:ext>
                      </a:extLst>
                    </a:blip>
                    <a:stretch>
                      <a:fillRect/>
                    </a:stretch>
                  </p:blipFill>
                  <p:spPr>
                    <a:xfrm>
                      <a:off x="3277272" y="2043031"/>
                      <a:ext cx="707089" cy="353544"/>
                    </a:xfrm>
                    <a:prstGeom prst="rect">
                      <a:avLst/>
                    </a:prstGeom>
                  </p:spPr>
                </p:pic>
                <p:pic>
                  <p:nvPicPr>
                    <p:cNvPr id="126" name="Picture 125" descr="Database_Grey.png"/>
                    <p:cNvPicPr>
                      <a:picLocks noChangeAspect="1"/>
                    </p:cNvPicPr>
                    <p:nvPr/>
                  </p:nvPicPr>
                  <p:blipFill>
                    <a:blip r:embed="rId11" cstate="email">
                      <a:extLst>
                        <a:ext uri="{28A0092B-C50C-407E-A947-70E740481C1C}">
                          <a14:useLocalDpi xmlns:a14="http://schemas.microsoft.com/office/drawing/2010/main" val="0"/>
                        </a:ext>
                      </a:extLst>
                    </a:blip>
                    <a:stretch>
                      <a:fillRect/>
                    </a:stretch>
                  </p:blipFill>
                  <p:spPr>
                    <a:xfrm>
                      <a:off x="2941429" y="2200238"/>
                      <a:ext cx="280397" cy="329162"/>
                    </a:xfrm>
                    <a:prstGeom prst="rect">
                      <a:avLst/>
                    </a:prstGeom>
                    <a:effectLst/>
                  </p:spPr>
                </p:pic>
                <p:pic>
                  <p:nvPicPr>
                    <p:cNvPr id="127" name="Picture 126" descr="Database_Red.png"/>
                    <p:cNvPicPr>
                      <a:picLocks noChangeAspect="1"/>
                    </p:cNvPicPr>
                    <p:nvPr/>
                  </p:nvPicPr>
                  <p:blipFill>
                    <a:blip r:embed="rId12" cstate="email">
                      <a:extLst>
                        <a:ext uri="{28A0092B-C50C-407E-A947-70E740481C1C}">
                          <a14:useLocalDpi xmlns:a14="http://schemas.microsoft.com/office/drawing/2010/main" val="0"/>
                        </a:ext>
                      </a:extLst>
                    </a:blip>
                    <a:stretch>
                      <a:fillRect/>
                    </a:stretch>
                  </p:blipFill>
                  <p:spPr>
                    <a:xfrm>
                      <a:off x="4039807" y="2200238"/>
                      <a:ext cx="280397" cy="329162"/>
                    </a:xfrm>
                    <a:prstGeom prst="rect">
                      <a:avLst/>
                    </a:prstGeom>
                    <a:effectLst/>
                  </p:spPr>
                </p:pic>
                <p:pic>
                  <p:nvPicPr>
                    <p:cNvPr id="128" name="Picture 127" descr="CycleArrow_Grey.png"/>
                    <p:cNvPicPr>
                      <a:picLocks noChangeAspect="1"/>
                    </p:cNvPicPr>
                    <p:nvPr/>
                  </p:nvPicPr>
                  <p:blipFill>
                    <a:blip r:embed="rId9" cstate="email">
                      <a:extLst>
                        <a:ext uri="{28A0092B-C50C-407E-A947-70E740481C1C}">
                          <a14:useLocalDpi xmlns:a14="http://schemas.microsoft.com/office/drawing/2010/main" val="0"/>
                        </a:ext>
                      </a:extLst>
                    </a:blip>
                    <a:stretch>
                      <a:fillRect/>
                    </a:stretch>
                  </p:blipFill>
                  <p:spPr>
                    <a:xfrm>
                      <a:off x="3277272" y="2406869"/>
                      <a:ext cx="707089" cy="353544"/>
                    </a:xfrm>
                    <a:prstGeom prst="rect">
                      <a:avLst/>
                    </a:prstGeom>
                    <a:effectLst/>
                  </p:spPr>
                </p:pic>
              </p:grpSp>
            </p:grpSp>
          </p:grpSp>
          <p:sp>
            <p:nvSpPr>
              <p:cNvPr id="120" name="Rectangle 119"/>
              <p:cNvSpPr/>
              <p:nvPr/>
            </p:nvSpPr>
            <p:spPr>
              <a:xfrm>
                <a:off x="3552076" y="4195844"/>
                <a:ext cx="951459" cy="145390"/>
              </a:xfrm>
              <a:prstGeom prst="rect">
                <a:avLst/>
              </a:prstGeom>
              <a:ln>
                <a:noFill/>
              </a:ln>
            </p:spPr>
            <p:txBody>
              <a:bodyPr wrap="square" lIns="34259" tIns="17128" rIns="34259" bIns="17128">
                <a:spAutoFit/>
              </a:bodyPr>
              <a:lstStyle/>
              <a:p>
                <a:pPr marL="59492" indent="-59492" algn="ctr" defTabSz="456999" fontAlgn="base">
                  <a:lnSpc>
                    <a:spcPct val="90000"/>
                  </a:lnSpc>
                  <a:spcBef>
                    <a:spcPct val="50000"/>
                  </a:spcBef>
                  <a:spcAft>
                    <a:spcPct val="0"/>
                  </a:spcAft>
                  <a:buClr>
                    <a:srgbClr val="667263"/>
                  </a:buClr>
                  <a:defRPr/>
                </a:pPr>
                <a:r>
                  <a:rPr lang="en-US" sz="1100" b="1" cap="all" dirty="0">
                    <a:solidFill>
                      <a:srgbClr val="000000"/>
                    </a:solidFill>
                    <a:ea typeface="ＭＳ Ｐゴシック" pitchFamily="1" charset="-128"/>
                    <a:cs typeface="Arial" pitchFamily="34" charset="0"/>
                  </a:rPr>
                  <a:t>Cloud</a:t>
                </a:r>
              </a:p>
            </p:txBody>
          </p:sp>
        </p:grpSp>
        <p:sp>
          <p:nvSpPr>
            <p:cNvPr id="144" name="Rounded Rectangle 143"/>
            <p:cNvSpPr/>
            <p:nvPr/>
          </p:nvSpPr>
          <p:spPr>
            <a:xfrm>
              <a:off x="5292846" y="4010515"/>
              <a:ext cx="969376" cy="298487"/>
            </a:xfrm>
            <a:prstGeom prst="round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80000"/>
                </a:lnSpc>
              </a:pPr>
              <a:r>
                <a:rPr lang="en-US" sz="1400" dirty="0"/>
                <a:t>Orchestrate</a:t>
              </a:r>
            </a:p>
          </p:txBody>
        </p:sp>
        <p:sp>
          <p:nvSpPr>
            <p:cNvPr id="147" name="Rounded Rectangle 146"/>
            <p:cNvSpPr/>
            <p:nvPr/>
          </p:nvSpPr>
          <p:spPr>
            <a:xfrm>
              <a:off x="2835819" y="3183147"/>
              <a:ext cx="890794" cy="172528"/>
            </a:xfrm>
            <a:prstGeom prst="round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100" b="1" dirty="0"/>
                <a:t>Custom API</a:t>
              </a:r>
            </a:p>
          </p:txBody>
        </p:sp>
        <p:sp>
          <p:nvSpPr>
            <p:cNvPr id="130" name="Rounded Rectangle 129"/>
            <p:cNvSpPr/>
            <p:nvPr/>
          </p:nvSpPr>
          <p:spPr>
            <a:xfrm>
              <a:off x="2837612" y="3378578"/>
              <a:ext cx="890794" cy="172528"/>
            </a:xfrm>
            <a:prstGeom prst="round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100" b="1" dirty="0"/>
                <a:t>3</a:t>
              </a:r>
              <a:r>
                <a:rPr lang="en-US" sz="1100" b="1" baseline="30000" dirty="0"/>
                <a:t>rd</a:t>
              </a:r>
              <a:r>
                <a:rPr lang="en-US" sz="1100" b="1" dirty="0"/>
                <a:t> Party API</a:t>
              </a:r>
            </a:p>
          </p:txBody>
        </p:sp>
        <p:sp>
          <p:nvSpPr>
            <p:cNvPr id="158" name="Left-Right Arrow 157"/>
            <p:cNvSpPr/>
            <p:nvPr/>
          </p:nvSpPr>
          <p:spPr bwMode="auto">
            <a:xfrm>
              <a:off x="6449027" y="2598922"/>
              <a:ext cx="1365805" cy="325145"/>
            </a:xfrm>
            <a:prstGeom prst="leftRightArrow">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34519" tIns="17260" rIns="34519" bIns="17260" numCol="1" rtlCol="0" anchor="t" anchorCtr="0" compatLnSpc="1">
              <a:prstTxWarp prst="textNoShape">
                <a:avLst/>
              </a:prstTxWarp>
              <a:spAutoFit/>
            </a:bodyPr>
            <a:lstStyle/>
            <a:p>
              <a:pPr marL="59506" indent="-59506" algn="ctr" defTabSz="456999" fontAlgn="base">
                <a:lnSpc>
                  <a:spcPct val="90000"/>
                </a:lnSpc>
                <a:spcBef>
                  <a:spcPct val="50000"/>
                </a:spcBef>
                <a:spcAft>
                  <a:spcPct val="0"/>
                </a:spcAft>
                <a:buClr>
                  <a:schemeClr val="accent1"/>
                </a:buClr>
              </a:pPr>
              <a:r>
                <a:rPr lang="en-US" sz="1300" b="1" dirty="0">
                  <a:solidFill>
                    <a:srgbClr val="FFFFFF"/>
                  </a:solidFill>
                  <a:latin typeface="Arial" pitchFamily="-106" charset="0"/>
                </a:rPr>
                <a:t>Connectors</a:t>
              </a:r>
            </a:p>
          </p:txBody>
        </p:sp>
      </p:grpSp>
      <p:sp>
        <p:nvSpPr>
          <p:cNvPr id="181" name="Title 180"/>
          <p:cNvSpPr>
            <a:spLocks noGrp="1"/>
          </p:cNvSpPr>
          <p:nvPr>
            <p:ph type="title"/>
          </p:nvPr>
        </p:nvSpPr>
        <p:spPr>
          <a:xfrm>
            <a:off x="531812" y="406400"/>
            <a:ext cx="11125200" cy="445958"/>
          </a:xfrm>
        </p:spPr>
        <p:txBody>
          <a:bodyPr/>
          <a:lstStyle/>
          <a:p>
            <a:r>
              <a:rPr lang="en-US" dirty="0" smtClean="0"/>
              <a:t>Mobile Cloud Service</a:t>
            </a:r>
            <a:endParaRPr lang="en-US" dirty="0"/>
          </a:p>
        </p:txBody>
      </p:sp>
      <p:pic>
        <p:nvPicPr>
          <p:cNvPr id="167" name="Picture 166" descr="logo_maf_512_rich.png"/>
          <p:cNvPicPr>
            <a:picLocks noChangeAspect="1"/>
          </p:cNvPicPr>
          <p:nvPr/>
        </p:nvPicPr>
        <p:blipFill>
          <a:blip r:embed="rId17" cstate="print"/>
          <a:stretch>
            <a:fillRect/>
          </a:stretch>
        </p:blipFill>
        <p:spPr>
          <a:xfrm>
            <a:off x="790367" y="1442833"/>
            <a:ext cx="1053723" cy="1053723"/>
          </a:xfrm>
          <a:prstGeom prst="rect">
            <a:avLst/>
          </a:prstGeom>
        </p:spPr>
      </p:pic>
    </p:spTree>
    <p:extLst>
      <p:ext uri="{BB962C8B-B14F-4D97-AF65-F5344CB8AC3E}">
        <p14:creationId xmlns:p14="http://schemas.microsoft.com/office/powerpoint/2010/main" val="1630870085"/>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Mobile Reference Architecture</a:t>
            </a:r>
            <a:endParaRPr lang="en-US" dirty="0"/>
          </a:p>
        </p:txBody>
      </p:sp>
      <p:sp>
        <p:nvSpPr>
          <p:cNvPr id="6" name="Text Placeholder 5"/>
          <p:cNvSpPr>
            <a:spLocks noGrp="1"/>
          </p:cNvSpPr>
          <p:nvPr>
            <p:ph type="body" idx="1"/>
          </p:nvPr>
        </p:nvSpPr>
        <p:spPr/>
        <p:txBody>
          <a:bodyPr/>
          <a:lstStyle/>
          <a:p>
            <a:endParaRPr lang="en-US"/>
          </a:p>
        </p:txBody>
      </p:sp>
      <p:sp>
        <p:nvSpPr>
          <p:cNvPr id="2" name="Footer Placeholder 1"/>
          <p:cNvSpPr>
            <a:spLocks noGrp="1"/>
          </p:cNvSpPr>
          <p:nvPr>
            <p:ph type="ftr" sz="quarter" idx="11"/>
          </p:nvPr>
        </p:nvSpPr>
        <p:spPr/>
        <p:txBody>
          <a:bodyPr/>
          <a:lstStyle/>
          <a:p>
            <a:r>
              <a:rPr lang="en-US" smtClean="0"/>
              <a:t>Oracle Confidential – Internal/Restricted/Highly Restricted</a:t>
            </a:r>
            <a:endParaRPr lang="en-US" dirty="0"/>
          </a:p>
        </p:txBody>
      </p:sp>
      <p:sp>
        <p:nvSpPr>
          <p:cNvPr id="3" name="Slide Number Placeholder 2"/>
          <p:cNvSpPr>
            <a:spLocks noGrp="1"/>
          </p:cNvSpPr>
          <p:nvPr>
            <p:ph type="sldNum" sz="quarter" idx="12"/>
          </p:nvPr>
        </p:nvSpPr>
        <p:spPr/>
        <p:txBody>
          <a:bodyPr/>
          <a:lstStyle/>
          <a:p>
            <a:fld id="{C51EAA63-D034-42AE-91FA-B13B9518C7BE}" type="slidenum">
              <a:rPr lang="en-US" smtClean="0"/>
              <a:pPr/>
              <a:t>36</a:t>
            </a:fld>
            <a:endParaRPr lang="en-US" dirty="0"/>
          </a:p>
        </p:txBody>
      </p:sp>
      <p:pic>
        <p:nvPicPr>
          <p:cNvPr id="7" name="Picture 6" descr="ic-EnterpriseArchitecture-gray.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48914" y="512461"/>
            <a:ext cx="3108960" cy="3108960"/>
          </a:xfrm>
          <a:prstGeom prst="rect">
            <a:avLst/>
          </a:prstGeom>
        </p:spPr>
      </p:pic>
    </p:spTree>
    <p:extLst>
      <p:ext uri="{BB962C8B-B14F-4D97-AF65-F5344CB8AC3E}">
        <p14:creationId xmlns:p14="http://schemas.microsoft.com/office/powerpoint/2010/main" val="4104516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Rounded Rectangle 101"/>
          <p:cNvSpPr/>
          <p:nvPr/>
        </p:nvSpPr>
        <p:spPr>
          <a:xfrm>
            <a:off x="5617524" y="3598370"/>
            <a:ext cx="3660774" cy="811705"/>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3" tIns="60947" rIns="121893" bIns="60947" rtlCol="0" anchor="ctr"/>
          <a:lstStyle/>
          <a:p>
            <a:pPr algn="ctr"/>
            <a:endParaRPr lang="en-US" dirty="0">
              <a:solidFill>
                <a:prstClr val="white"/>
              </a:solidFill>
            </a:endParaRPr>
          </a:p>
        </p:txBody>
      </p:sp>
      <p:sp>
        <p:nvSpPr>
          <p:cNvPr id="104" name="Rounded Rectangle 103"/>
          <p:cNvSpPr/>
          <p:nvPr/>
        </p:nvSpPr>
        <p:spPr>
          <a:xfrm>
            <a:off x="8747538" y="814397"/>
            <a:ext cx="3192484" cy="893815"/>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3" tIns="60947" rIns="121893" bIns="60947" rtlCol="0" anchor="ctr"/>
          <a:lstStyle/>
          <a:p>
            <a:pPr algn="ctr"/>
            <a:endParaRPr lang="en-US" dirty="0">
              <a:solidFill>
                <a:prstClr val="white"/>
              </a:solidFill>
            </a:endParaRPr>
          </a:p>
        </p:txBody>
      </p:sp>
      <p:sp>
        <p:nvSpPr>
          <p:cNvPr id="94" name="Rounded Rectangle 93"/>
          <p:cNvSpPr/>
          <p:nvPr/>
        </p:nvSpPr>
        <p:spPr>
          <a:xfrm>
            <a:off x="10677524" y="823441"/>
            <a:ext cx="1264475" cy="534241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3" tIns="60947" rIns="121893" bIns="60947" rtlCol="0" anchor="ctr"/>
          <a:lstStyle/>
          <a:p>
            <a:pPr algn="ctr"/>
            <a:endParaRPr lang="en-US" dirty="0">
              <a:solidFill>
                <a:prstClr val="white"/>
              </a:solidFill>
            </a:endParaRPr>
          </a:p>
        </p:txBody>
      </p:sp>
      <p:pic>
        <p:nvPicPr>
          <p:cNvPr id="159" name="Picture 158"/>
          <p:cNvPicPr>
            <a:picLocks noChangeAspect="1"/>
          </p:cNvPicPr>
          <p:nvPr/>
        </p:nvPicPr>
        <p:blipFill>
          <a:blip r:embed="rId3" cstate="print"/>
          <a:stretch>
            <a:fillRect/>
          </a:stretch>
        </p:blipFill>
        <p:spPr>
          <a:xfrm>
            <a:off x="11241356" y="905257"/>
            <a:ext cx="647802" cy="647970"/>
          </a:xfrm>
          <a:prstGeom prst="rect">
            <a:avLst/>
          </a:prstGeom>
        </p:spPr>
      </p:pic>
      <p:sp>
        <p:nvSpPr>
          <p:cNvPr id="95" name="Rectangle 94"/>
          <p:cNvSpPr/>
          <p:nvPr/>
        </p:nvSpPr>
        <p:spPr>
          <a:xfrm>
            <a:off x="10448514" y="758795"/>
            <a:ext cx="1854486" cy="307750"/>
          </a:xfrm>
          <a:prstGeom prst="rect">
            <a:avLst/>
          </a:prstGeom>
        </p:spPr>
        <p:txBody>
          <a:bodyPr wrap="square" lIns="121893" tIns="60947" rIns="121893" bIns="60947">
            <a:spAutoFit/>
          </a:bodyPr>
          <a:lstStyle/>
          <a:p>
            <a:pPr algn="ctr"/>
            <a:r>
              <a:rPr lang="en-US" sz="1200" dirty="0" smtClean="0">
                <a:solidFill>
                  <a:srgbClr val="000000"/>
                </a:solidFill>
              </a:rPr>
              <a:t>Cloud Services</a:t>
            </a:r>
            <a:endParaRPr lang="en-US" sz="1200" dirty="0">
              <a:solidFill>
                <a:srgbClr val="000000"/>
              </a:solidFill>
            </a:endParaRPr>
          </a:p>
        </p:txBody>
      </p:sp>
      <p:sp>
        <p:nvSpPr>
          <p:cNvPr id="110" name="Rounded Rectangle 109"/>
          <p:cNvSpPr/>
          <p:nvPr/>
        </p:nvSpPr>
        <p:spPr>
          <a:xfrm>
            <a:off x="1945201" y="3598370"/>
            <a:ext cx="5629273" cy="1531899"/>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3" tIns="60947" rIns="121893" bIns="60947" rtlCol="0" anchor="ctr"/>
          <a:lstStyle/>
          <a:p>
            <a:pPr algn="ctr"/>
            <a:endParaRPr lang="en-US" dirty="0">
              <a:solidFill>
                <a:prstClr val="white"/>
              </a:solidFill>
            </a:endParaRPr>
          </a:p>
        </p:txBody>
      </p:sp>
      <p:sp>
        <p:nvSpPr>
          <p:cNvPr id="4" name="Title 3"/>
          <p:cNvSpPr>
            <a:spLocks noGrp="1"/>
          </p:cNvSpPr>
          <p:nvPr>
            <p:ph type="title"/>
          </p:nvPr>
        </p:nvSpPr>
        <p:spPr>
          <a:xfrm>
            <a:off x="228208" y="232726"/>
            <a:ext cx="10969924" cy="379967"/>
          </a:xfrm>
        </p:spPr>
        <p:txBody>
          <a:bodyPr/>
          <a:lstStyle/>
          <a:p>
            <a:r>
              <a:rPr lang="en-US" sz="2400" dirty="0" smtClean="0"/>
              <a:t>Standard Mobile Reference Architecture</a:t>
            </a:r>
            <a:endParaRPr lang="en-US" sz="2400" dirty="0"/>
          </a:p>
        </p:txBody>
      </p:sp>
      <p:sp>
        <p:nvSpPr>
          <p:cNvPr id="122" name="Isosceles Triangle 121"/>
          <p:cNvSpPr/>
          <p:nvPr/>
        </p:nvSpPr>
        <p:spPr>
          <a:xfrm>
            <a:off x="688850" y="2854611"/>
            <a:ext cx="325910" cy="488968"/>
          </a:xfrm>
          <a:prstGeom prst="triangl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21893" tIns="60947" rIns="121893" bIns="60947" rtlCol="0" anchor="ctr"/>
          <a:lstStyle/>
          <a:p>
            <a:pPr algn="ctr" defTabSz="1218408"/>
            <a:endParaRPr lang="en-US" dirty="0">
              <a:solidFill>
                <a:prstClr val="white"/>
              </a:solidFill>
            </a:endParaRPr>
          </a:p>
        </p:txBody>
      </p:sp>
      <p:grpSp>
        <p:nvGrpSpPr>
          <p:cNvPr id="2" name="Group 149"/>
          <p:cNvGrpSpPr/>
          <p:nvPr/>
        </p:nvGrpSpPr>
        <p:grpSpPr>
          <a:xfrm>
            <a:off x="186992" y="2442891"/>
            <a:ext cx="10089330" cy="757351"/>
            <a:chOff x="-591278" y="2442891"/>
            <a:chExt cx="10819975" cy="757351"/>
          </a:xfrm>
        </p:grpSpPr>
        <p:sp>
          <p:nvSpPr>
            <p:cNvPr id="90" name="Rounded Rectangle 89"/>
            <p:cNvSpPr/>
            <p:nvPr/>
          </p:nvSpPr>
          <p:spPr>
            <a:xfrm>
              <a:off x="-501256" y="2494067"/>
              <a:ext cx="10729953" cy="706175"/>
            </a:xfrm>
            <a:prstGeom prst="roundRect">
              <a:avLst/>
            </a:prstGeom>
            <a:solidFill>
              <a:schemeClr val="accent5">
                <a:lumMod val="75000"/>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3" tIns="60947" rIns="121893" bIns="60947" rtlCol="0" anchor="ctr"/>
            <a:lstStyle/>
            <a:p>
              <a:pPr algn="ctr"/>
              <a:endParaRPr lang="en-US" dirty="0">
                <a:solidFill>
                  <a:prstClr val="white"/>
                </a:solidFill>
              </a:endParaRPr>
            </a:p>
          </p:txBody>
        </p:sp>
        <p:sp>
          <p:nvSpPr>
            <p:cNvPr id="93" name="TextBox 92"/>
            <p:cNvSpPr txBox="1"/>
            <p:nvPr/>
          </p:nvSpPr>
          <p:spPr>
            <a:xfrm>
              <a:off x="-591278" y="2442891"/>
              <a:ext cx="1299367" cy="307750"/>
            </a:xfrm>
            <a:prstGeom prst="rect">
              <a:avLst/>
            </a:prstGeom>
            <a:noFill/>
          </p:spPr>
          <p:txBody>
            <a:bodyPr wrap="none" lIns="121893" tIns="60947" rIns="121893" bIns="60947" rtlCol="0">
              <a:spAutoFit/>
            </a:bodyPr>
            <a:lstStyle/>
            <a:p>
              <a:pPr defTabSz="1218408"/>
              <a:r>
                <a:rPr lang="en-US" sz="1200" dirty="0">
                  <a:solidFill>
                    <a:schemeClr val="tx1">
                      <a:lumMod val="50000"/>
                    </a:schemeClr>
                  </a:solidFill>
                  <a:cs typeface="Calibri"/>
                </a:rPr>
                <a:t>Secure </a:t>
              </a:r>
              <a:r>
                <a:rPr lang="en-US" sz="1200" dirty="0" smtClean="0">
                  <a:solidFill>
                    <a:schemeClr val="tx1">
                      <a:lumMod val="50000"/>
                    </a:schemeClr>
                  </a:solidFill>
                  <a:cs typeface="Calibri"/>
                </a:rPr>
                <a:t>Delivery</a:t>
              </a:r>
              <a:endParaRPr lang="en-US" sz="1200" dirty="0">
                <a:solidFill>
                  <a:schemeClr val="tx1">
                    <a:lumMod val="50000"/>
                  </a:schemeClr>
                </a:solidFill>
                <a:cs typeface="Calibri"/>
              </a:endParaRPr>
            </a:p>
          </p:txBody>
        </p:sp>
        <p:pic>
          <p:nvPicPr>
            <p:cNvPr id="129" name="Picture 128"/>
            <p:cNvPicPr>
              <a:picLocks noChangeAspect="1"/>
            </p:cNvPicPr>
            <p:nvPr/>
          </p:nvPicPr>
          <p:blipFill>
            <a:blip r:embed="rId4" cstate="print"/>
            <a:stretch>
              <a:fillRect/>
            </a:stretch>
          </p:blipFill>
          <p:spPr>
            <a:xfrm>
              <a:off x="-405659" y="2664384"/>
              <a:ext cx="468598" cy="468719"/>
            </a:xfrm>
            <a:prstGeom prst="rect">
              <a:avLst/>
            </a:prstGeom>
          </p:spPr>
        </p:pic>
      </p:grpSp>
      <p:grpSp>
        <p:nvGrpSpPr>
          <p:cNvPr id="3" name="Group 143"/>
          <p:cNvGrpSpPr/>
          <p:nvPr/>
        </p:nvGrpSpPr>
        <p:grpSpPr>
          <a:xfrm>
            <a:off x="1859475" y="5468189"/>
            <a:ext cx="6048376" cy="697662"/>
            <a:chOff x="2835401" y="5526678"/>
            <a:chExt cx="6048376" cy="719871"/>
          </a:xfrm>
        </p:grpSpPr>
        <p:sp>
          <p:nvSpPr>
            <p:cNvPr id="97" name="Rounded Rectangle 96"/>
            <p:cNvSpPr/>
            <p:nvPr/>
          </p:nvSpPr>
          <p:spPr>
            <a:xfrm>
              <a:off x="2895599" y="5591098"/>
              <a:ext cx="5988178" cy="655451"/>
            </a:xfrm>
            <a:prstGeom prst="roundRect">
              <a:avLst/>
            </a:prstGeom>
            <a:solidFill>
              <a:schemeClr val="bg1">
                <a:lumMod val="6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defTabSz="457181"/>
              <a:endParaRPr lang="en-US" dirty="0">
                <a:solidFill>
                  <a:prstClr val="white"/>
                </a:solidFill>
              </a:endParaRPr>
            </a:p>
          </p:txBody>
        </p:sp>
        <p:sp>
          <p:nvSpPr>
            <p:cNvPr id="145" name="TextBox 144"/>
            <p:cNvSpPr txBox="1"/>
            <p:nvPr/>
          </p:nvSpPr>
          <p:spPr>
            <a:xfrm>
              <a:off x="2835401" y="5526678"/>
              <a:ext cx="4076990" cy="307750"/>
            </a:xfrm>
            <a:prstGeom prst="rect">
              <a:avLst/>
            </a:prstGeom>
            <a:noFill/>
          </p:spPr>
          <p:txBody>
            <a:bodyPr wrap="square" lIns="121893" tIns="60947" rIns="121893" bIns="60947" rtlCol="0">
              <a:spAutoFit/>
            </a:bodyPr>
            <a:lstStyle/>
            <a:p>
              <a:pPr defTabSz="1218408"/>
              <a:r>
                <a:rPr lang="en-US" sz="1200" dirty="0">
                  <a:solidFill>
                    <a:srgbClr val="000000"/>
                  </a:solidFill>
                  <a:latin typeface="Calibri"/>
                  <a:cs typeface="Calibri"/>
                </a:rPr>
                <a:t>System of </a:t>
              </a:r>
              <a:r>
                <a:rPr lang="en-US" sz="1200" dirty="0" smtClean="0">
                  <a:solidFill>
                    <a:srgbClr val="000000"/>
                  </a:solidFill>
                  <a:latin typeface="Calibri"/>
                  <a:cs typeface="Calibri"/>
                </a:rPr>
                <a:t>Record (Applications</a:t>
              </a:r>
              <a:r>
                <a:rPr lang="en-US" sz="1200" dirty="0">
                  <a:solidFill>
                    <a:srgbClr val="000000"/>
                  </a:solidFill>
                  <a:latin typeface="Calibri"/>
                  <a:cs typeface="Calibri"/>
                </a:rPr>
                <a:t>)</a:t>
              </a:r>
            </a:p>
          </p:txBody>
        </p:sp>
        <p:pic>
          <p:nvPicPr>
            <p:cNvPr id="134" name="Picture 133"/>
            <p:cNvPicPr>
              <a:picLocks noChangeAspect="1"/>
            </p:cNvPicPr>
            <p:nvPr/>
          </p:nvPicPr>
          <p:blipFill>
            <a:blip r:embed="rId5" cstate="print">
              <a:lum bright="-100000"/>
            </a:blip>
            <a:stretch>
              <a:fillRect/>
            </a:stretch>
          </p:blipFill>
          <p:spPr>
            <a:xfrm>
              <a:off x="2930693" y="5829300"/>
              <a:ext cx="366039" cy="366135"/>
            </a:xfrm>
            <a:prstGeom prst="rect">
              <a:avLst/>
            </a:prstGeom>
          </p:spPr>
        </p:pic>
      </p:grpSp>
      <p:grpSp>
        <p:nvGrpSpPr>
          <p:cNvPr id="6" name="Group 70"/>
          <p:cNvGrpSpPr/>
          <p:nvPr/>
        </p:nvGrpSpPr>
        <p:grpSpPr>
          <a:xfrm>
            <a:off x="7796896" y="4397353"/>
            <a:ext cx="1471883" cy="1768497"/>
            <a:chOff x="10648040" y="4035527"/>
            <a:chExt cx="1725187" cy="2200279"/>
          </a:xfrm>
        </p:grpSpPr>
        <p:sp>
          <p:nvSpPr>
            <p:cNvPr id="109" name="Rounded Rectangle 108"/>
            <p:cNvSpPr/>
            <p:nvPr/>
          </p:nvSpPr>
          <p:spPr>
            <a:xfrm>
              <a:off x="10868570" y="4096666"/>
              <a:ext cx="1504657" cy="2139140"/>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3" tIns="60947" rIns="121893" bIns="60947" rtlCol="0" anchor="ctr"/>
            <a:lstStyle/>
            <a:p>
              <a:pPr algn="ctr"/>
              <a:endParaRPr lang="en-US" sz="1600" dirty="0">
                <a:solidFill>
                  <a:prstClr val="white"/>
                </a:solidFill>
              </a:endParaRPr>
            </a:p>
          </p:txBody>
        </p:sp>
        <p:sp>
          <p:nvSpPr>
            <p:cNvPr id="115" name="Rectangle 114"/>
            <p:cNvSpPr/>
            <p:nvPr/>
          </p:nvSpPr>
          <p:spPr>
            <a:xfrm>
              <a:off x="10648040" y="4035527"/>
              <a:ext cx="1698171" cy="377450"/>
            </a:xfrm>
            <a:prstGeom prst="rect">
              <a:avLst/>
            </a:prstGeom>
          </p:spPr>
          <p:txBody>
            <a:bodyPr wrap="square" lIns="121893" tIns="60947" rIns="121893" bIns="60947">
              <a:spAutoFit/>
            </a:bodyPr>
            <a:lstStyle/>
            <a:p>
              <a:pPr algn="ctr"/>
              <a:r>
                <a:rPr lang="en-US" sz="1200" dirty="0" smtClean="0">
                  <a:solidFill>
                    <a:srgbClr val="000000"/>
                  </a:solidFill>
                </a:rPr>
                <a:t>Development</a:t>
              </a:r>
              <a:endParaRPr lang="en-US" sz="1200" dirty="0">
                <a:solidFill>
                  <a:srgbClr val="000000"/>
                </a:solidFill>
              </a:endParaRPr>
            </a:p>
          </p:txBody>
        </p:sp>
        <p:pic>
          <p:nvPicPr>
            <p:cNvPr id="149" name="Picture 148"/>
            <p:cNvPicPr>
              <a:picLocks noChangeAspect="1"/>
            </p:cNvPicPr>
            <p:nvPr/>
          </p:nvPicPr>
          <p:blipFill>
            <a:blip r:embed="rId6" cstate="print"/>
            <a:stretch>
              <a:fillRect/>
            </a:stretch>
          </p:blipFill>
          <p:spPr>
            <a:xfrm>
              <a:off x="10947181" y="4327769"/>
              <a:ext cx="356507" cy="356601"/>
            </a:xfrm>
            <a:prstGeom prst="rect">
              <a:avLst/>
            </a:prstGeom>
          </p:spPr>
        </p:pic>
      </p:grpSp>
      <p:grpSp>
        <p:nvGrpSpPr>
          <p:cNvPr id="7" name="Group 104"/>
          <p:cNvGrpSpPr/>
          <p:nvPr/>
        </p:nvGrpSpPr>
        <p:grpSpPr>
          <a:xfrm>
            <a:off x="8763000" y="908516"/>
            <a:ext cx="1643952" cy="628043"/>
            <a:chOff x="8696325" y="620778"/>
            <a:chExt cx="1643952" cy="628043"/>
          </a:xfrm>
        </p:grpSpPr>
        <p:sp>
          <p:nvSpPr>
            <p:cNvPr id="184" name="Rounded Rectangle 183"/>
            <p:cNvSpPr/>
            <p:nvPr/>
          </p:nvSpPr>
          <p:spPr>
            <a:xfrm>
              <a:off x="8761418" y="675998"/>
              <a:ext cx="1578859" cy="572823"/>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3" tIns="60947" rIns="121893" bIns="60947" rtlCol="0" anchor="ctr"/>
            <a:lstStyle/>
            <a:p>
              <a:pPr algn="ctr"/>
              <a:endParaRPr lang="en-US" dirty="0">
                <a:solidFill>
                  <a:prstClr val="white"/>
                </a:solidFill>
              </a:endParaRPr>
            </a:p>
          </p:txBody>
        </p:sp>
        <p:pic>
          <p:nvPicPr>
            <p:cNvPr id="185" name="Picture 184"/>
            <p:cNvPicPr>
              <a:picLocks noChangeAspect="1"/>
            </p:cNvPicPr>
            <p:nvPr/>
          </p:nvPicPr>
          <p:blipFill>
            <a:blip r:embed="rId7" cstate="print"/>
            <a:stretch>
              <a:fillRect/>
            </a:stretch>
          </p:blipFill>
          <p:spPr>
            <a:xfrm>
              <a:off x="8804413" y="870233"/>
              <a:ext cx="349111" cy="313372"/>
            </a:xfrm>
            <a:prstGeom prst="rect">
              <a:avLst/>
            </a:prstGeom>
          </p:spPr>
        </p:pic>
        <p:sp>
          <p:nvSpPr>
            <p:cNvPr id="186" name="TextBox 185"/>
            <p:cNvSpPr txBox="1"/>
            <p:nvPr/>
          </p:nvSpPr>
          <p:spPr>
            <a:xfrm>
              <a:off x="8696325" y="620778"/>
              <a:ext cx="1570069" cy="307750"/>
            </a:xfrm>
            <a:prstGeom prst="rect">
              <a:avLst/>
            </a:prstGeom>
            <a:noFill/>
          </p:spPr>
          <p:txBody>
            <a:bodyPr wrap="square" lIns="121893" tIns="60947" rIns="121893" bIns="60947" rtlCol="0">
              <a:spAutoFit/>
            </a:bodyPr>
            <a:lstStyle/>
            <a:p>
              <a:r>
                <a:rPr lang="en-US" sz="1200" dirty="0" smtClean="0">
                  <a:solidFill>
                    <a:srgbClr val="424545"/>
                  </a:solidFill>
                </a:rPr>
                <a:t>Public App </a:t>
              </a:r>
              <a:r>
                <a:rPr lang="en-US" sz="1200" dirty="0">
                  <a:solidFill>
                    <a:srgbClr val="424545"/>
                  </a:solidFill>
                </a:rPr>
                <a:t>Store</a:t>
              </a:r>
            </a:p>
          </p:txBody>
        </p:sp>
      </p:grpSp>
      <p:cxnSp>
        <p:nvCxnSpPr>
          <p:cNvPr id="192" name="Shape 191"/>
          <p:cNvCxnSpPr/>
          <p:nvPr/>
        </p:nvCxnSpPr>
        <p:spPr>
          <a:xfrm>
            <a:off x="3001365" y="1789239"/>
            <a:ext cx="6331140" cy="909422"/>
          </a:xfrm>
          <a:prstGeom prst="bentConnector2">
            <a:avLst/>
          </a:prstGeom>
          <a:ln>
            <a:solidFill>
              <a:schemeClr val="accent4"/>
            </a:solidFill>
            <a:prstDash val="dash"/>
          </a:ln>
        </p:spPr>
        <p:style>
          <a:lnRef idx="2">
            <a:schemeClr val="accent1"/>
          </a:lnRef>
          <a:fillRef idx="0">
            <a:schemeClr val="accent1"/>
          </a:fillRef>
          <a:effectRef idx="1">
            <a:schemeClr val="accent1"/>
          </a:effectRef>
          <a:fontRef idx="minor">
            <a:schemeClr val="tx1"/>
          </a:fontRef>
        </p:style>
      </p:cxnSp>
      <p:sp>
        <p:nvSpPr>
          <p:cNvPr id="58" name="Rectangle 57"/>
          <p:cNvSpPr/>
          <p:nvPr/>
        </p:nvSpPr>
        <p:spPr>
          <a:xfrm>
            <a:off x="1922248" y="3565808"/>
            <a:ext cx="1416552" cy="492416"/>
          </a:xfrm>
          <a:prstGeom prst="rect">
            <a:avLst/>
          </a:prstGeom>
        </p:spPr>
        <p:txBody>
          <a:bodyPr wrap="none" lIns="121893" tIns="60947" rIns="121893" bIns="60947">
            <a:spAutoFit/>
          </a:bodyPr>
          <a:lstStyle/>
          <a:p>
            <a:r>
              <a:rPr lang="en-US" sz="1200" dirty="0" smtClean="0">
                <a:solidFill>
                  <a:schemeClr val="tx1">
                    <a:lumMod val="50000"/>
                  </a:schemeClr>
                </a:solidFill>
              </a:rPr>
              <a:t>Presentation &amp;</a:t>
            </a:r>
          </a:p>
          <a:p>
            <a:r>
              <a:rPr lang="en-US" sz="1200" dirty="0" smtClean="0">
                <a:solidFill>
                  <a:schemeClr val="tx1">
                    <a:lumMod val="50000"/>
                  </a:schemeClr>
                </a:solidFill>
              </a:rPr>
              <a:t>Service Integration</a:t>
            </a:r>
          </a:p>
        </p:txBody>
      </p:sp>
      <p:sp>
        <p:nvSpPr>
          <p:cNvPr id="165" name="TextBox 164"/>
          <p:cNvSpPr txBox="1"/>
          <p:nvPr/>
        </p:nvSpPr>
        <p:spPr>
          <a:xfrm>
            <a:off x="5007211" y="737663"/>
            <a:ext cx="1355958" cy="307750"/>
          </a:xfrm>
          <a:prstGeom prst="rect">
            <a:avLst/>
          </a:prstGeom>
          <a:noFill/>
        </p:spPr>
        <p:txBody>
          <a:bodyPr wrap="none" lIns="121893" tIns="60947" rIns="121893" bIns="60947" rtlCol="0">
            <a:spAutoFit/>
          </a:bodyPr>
          <a:lstStyle/>
          <a:p>
            <a:pPr algn="ctr"/>
            <a:r>
              <a:rPr lang="en-US" sz="1200" dirty="0">
                <a:solidFill>
                  <a:srgbClr val="424545"/>
                </a:solidFill>
              </a:rPr>
              <a:t>Wireless Network</a:t>
            </a:r>
          </a:p>
        </p:txBody>
      </p:sp>
      <p:grpSp>
        <p:nvGrpSpPr>
          <p:cNvPr id="8" name="Group 136"/>
          <p:cNvGrpSpPr/>
          <p:nvPr/>
        </p:nvGrpSpPr>
        <p:grpSpPr>
          <a:xfrm>
            <a:off x="6069526" y="3606944"/>
            <a:ext cx="3152775" cy="730149"/>
            <a:chOff x="3429000" y="3625994"/>
            <a:chExt cx="3609975" cy="730149"/>
          </a:xfrm>
        </p:grpSpPr>
        <p:sp>
          <p:nvSpPr>
            <p:cNvPr id="205" name="Rounded Rectangle 204"/>
            <p:cNvSpPr/>
            <p:nvPr/>
          </p:nvSpPr>
          <p:spPr>
            <a:xfrm>
              <a:off x="3476429" y="3684687"/>
              <a:ext cx="3562546" cy="671456"/>
            </a:xfrm>
            <a:prstGeom prst="roundRect">
              <a:avLst/>
            </a:prstGeom>
            <a:solidFill>
              <a:srgbClr val="5B698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3" tIns="60947" rIns="121893" bIns="60947" rtlCol="0" anchor="ctr"/>
            <a:lstStyle/>
            <a:p>
              <a:pPr algn="ctr"/>
              <a:endParaRPr lang="en-US" sz="1200" dirty="0">
                <a:solidFill>
                  <a:prstClr val="white"/>
                </a:solidFill>
              </a:endParaRPr>
            </a:p>
          </p:txBody>
        </p:sp>
        <p:pic>
          <p:nvPicPr>
            <p:cNvPr id="121" name="Picture 120"/>
            <p:cNvPicPr>
              <a:picLocks noChangeAspect="1"/>
            </p:cNvPicPr>
            <p:nvPr/>
          </p:nvPicPr>
          <p:blipFill>
            <a:blip r:embed="rId8" cstate="print"/>
            <a:stretch>
              <a:fillRect/>
            </a:stretch>
          </p:blipFill>
          <p:spPr>
            <a:xfrm>
              <a:off x="3553463" y="3886199"/>
              <a:ext cx="430922" cy="388323"/>
            </a:xfrm>
            <a:prstGeom prst="rect">
              <a:avLst/>
            </a:prstGeom>
          </p:spPr>
        </p:pic>
        <p:sp>
          <p:nvSpPr>
            <p:cNvPr id="62" name="TextBox 61"/>
            <p:cNvSpPr txBox="1"/>
            <p:nvPr/>
          </p:nvSpPr>
          <p:spPr>
            <a:xfrm>
              <a:off x="3429000" y="3625994"/>
              <a:ext cx="2784554" cy="307750"/>
            </a:xfrm>
            <a:prstGeom prst="rect">
              <a:avLst/>
            </a:prstGeom>
            <a:noFill/>
          </p:spPr>
          <p:txBody>
            <a:bodyPr wrap="none" lIns="121893" tIns="60947" rIns="121893" bIns="60947" rtlCol="0">
              <a:spAutoFit/>
            </a:bodyPr>
            <a:lstStyle/>
            <a:p>
              <a:pPr defTabSz="1218408"/>
              <a:r>
                <a:rPr lang="en-US" sz="1200" dirty="0" smtClean="0">
                  <a:solidFill>
                    <a:schemeClr val="bg1"/>
                  </a:solidFill>
                  <a:cs typeface="Calibri"/>
                </a:rPr>
                <a:t>Service, Data &amp; Process Integration</a:t>
              </a:r>
              <a:endParaRPr lang="en-US" sz="1200" dirty="0">
                <a:solidFill>
                  <a:schemeClr val="bg1"/>
                </a:solidFill>
                <a:cs typeface="Calibri"/>
              </a:endParaRPr>
            </a:p>
          </p:txBody>
        </p:sp>
      </p:grpSp>
      <p:grpSp>
        <p:nvGrpSpPr>
          <p:cNvPr id="9" name="Group 64"/>
          <p:cNvGrpSpPr/>
          <p:nvPr/>
        </p:nvGrpSpPr>
        <p:grpSpPr>
          <a:xfrm>
            <a:off x="4321344" y="4372168"/>
            <a:ext cx="3178278" cy="686852"/>
            <a:chOff x="5393601" y="5436250"/>
            <a:chExt cx="3538051" cy="818247"/>
          </a:xfrm>
        </p:grpSpPr>
        <p:grpSp>
          <p:nvGrpSpPr>
            <p:cNvPr id="10" name="Group 63"/>
            <p:cNvGrpSpPr/>
            <p:nvPr/>
          </p:nvGrpSpPr>
          <p:grpSpPr>
            <a:xfrm>
              <a:off x="5393601" y="5436250"/>
              <a:ext cx="3538051" cy="818247"/>
              <a:chOff x="5393601" y="5436250"/>
              <a:chExt cx="3538051" cy="818247"/>
            </a:xfrm>
          </p:grpSpPr>
          <p:sp>
            <p:nvSpPr>
              <p:cNvPr id="55" name="Rounded Rectangle 54"/>
              <p:cNvSpPr/>
              <p:nvPr/>
            </p:nvSpPr>
            <p:spPr>
              <a:xfrm>
                <a:off x="5446674" y="5508013"/>
                <a:ext cx="3484978" cy="746484"/>
              </a:xfrm>
              <a:prstGeom prst="roundRect">
                <a:avLst/>
              </a:prstGeom>
              <a:solidFill>
                <a:srgbClr val="5B698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3" tIns="60947" rIns="121893" bIns="60947" rtlCol="0" anchor="ctr"/>
              <a:lstStyle/>
              <a:p>
                <a:pPr algn="ctr"/>
                <a:endParaRPr lang="en-US" sz="1200" dirty="0">
                  <a:solidFill>
                    <a:prstClr val="white"/>
                  </a:solidFill>
                </a:endParaRPr>
              </a:p>
            </p:txBody>
          </p:sp>
          <p:sp>
            <p:nvSpPr>
              <p:cNvPr id="63" name="TextBox 62"/>
              <p:cNvSpPr txBox="1"/>
              <p:nvPr/>
            </p:nvSpPr>
            <p:spPr>
              <a:xfrm>
                <a:off x="5393601" y="5436250"/>
                <a:ext cx="1543282" cy="366623"/>
              </a:xfrm>
              <a:prstGeom prst="rect">
                <a:avLst/>
              </a:prstGeom>
              <a:noFill/>
            </p:spPr>
            <p:txBody>
              <a:bodyPr wrap="none" lIns="121893" tIns="60947" rIns="121893" bIns="60947" rtlCol="0">
                <a:spAutoFit/>
              </a:bodyPr>
              <a:lstStyle/>
              <a:p>
                <a:pPr defTabSz="1218408"/>
                <a:r>
                  <a:rPr lang="en-US" sz="1200" dirty="0" smtClean="0">
                    <a:solidFill>
                      <a:schemeClr val="bg1"/>
                    </a:solidFill>
                    <a:cs typeface="Calibri"/>
                  </a:rPr>
                  <a:t>Application Server</a:t>
                </a:r>
                <a:endParaRPr lang="en-US" sz="1200" dirty="0">
                  <a:solidFill>
                    <a:schemeClr val="bg1"/>
                  </a:solidFill>
                  <a:cs typeface="Calibri"/>
                </a:endParaRPr>
              </a:p>
            </p:txBody>
          </p:sp>
        </p:grpSp>
        <p:pic>
          <p:nvPicPr>
            <p:cNvPr id="124" name="Picture 123"/>
            <p:cNvPicPr>
              <a:picLocks noChangeAspect="1"/>
            </p:cNvPicPr>
            <p:nvPr/>
          </p:nvPicPr>
          <p:blipFill>
            <a:blip r:embed="rId9" cstate="print"/>
            <a:stretch>
              <a:fillRect/>
            </a:stretch>
          </p:blipFill>
          <p:spPr>
            <a:xfrm>
              <a:off x="5533931" y="5819983"/>
              <a:ext cx="471594" cy="301263"/>
            </a:xfrm>
            <a:prstGeom prst="rect">
              <a:avLst/>
            </a:prstGeom>
          </p:spPr>
        </p:pic>
      </p:grpSp>
      <p:grpSp>
        <p:nvGrpSpPr>
          <p:cNvPr id="11" name="Group 137"/>
          <p:cNvGrpSpPr/>
          <p:nvPr/>
        </p:nvGrpSpPr>
        <p:grpSpPr>
          <a:xfrm>
            <a:off x="9316991" y="3553679"/>
            <a:ext cx="1307729" cy="2612171"/>
            <a:chOff x="12169775" y="3792008"/>
            <a:chExt cx="1307729" cy="2637845"/>
          </a:xfrm>
        </p:grpSpPr>
        <p:sp>
          <p:nvSpPr>
            <p:cNvPr id="69" name="Rounded Rectangle 68"/>
            <p:cNvSpPr/>
            <p:nvPr/>
          </p:nvSpPr>
          <p:spPr>
            <a:xfrm>
              <a:off x="12188825" y="3827319"/>
              <a:ext cx="1288679" cy="2602534"/>
            </a:xfrm>
            <a:prstGeom prst="round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3" tIns="60947" rIns="121893" bIns="60947" rtlCol="0" anchor="ctr"/>
            <a:lstStyle/>
            <a:p>
              <a:pPr algn="ctr"/>
              <a:endParaRPr lang="en-US" sz="1600" dirty="0">
                <a:solidFill>
                  <a:prstClr val="white"/>
                </a:solidFill>
              </a:endParaRPr>
            </a:p>
          </p:txBody>
        </p:sp>
        <p:pic>
          <p:nvPicPr>
            <p:cNvPr id="70" name="Picture 69"/>
            <p:cNvPicPr>
              <a:picLocks noChangeAspect="1"/>
            </p:cNvPicPr>
            <p:nvPr/>
          </p:nvPicPr>
          <p:blipFill>
            <a:blip r:embed="rId10" cstate="print"/>
            <a:stretch>
              <a:fillRect/>
            </a:stretch>
          </p:blipFill>
          <p:spPr>
            <a:xfrm>
              <a:off x="12294104" y="4092575"/>
              <a:ext cx="332352" cy="334221"/>
            </a:xfrm>
            <a:prstGeom prst="rect">
              <a:avLst/>
            </a:prstGeom>
          </p:spPr>
        </p:pic>
        <p:sp>
          <p:nvSpPr>
            <p:cNvPr id="72" name="Rectangle 71"/>
            <p:cNvSpPr/>
            <p:nvPr/>
          </p:nvSpPr>
          <p:spPr>
            <a:xfrm>
              <a:off x="12169775" y="3792008"/>
              <a:ext cx="1219201" cy="216828"/>
            </a:xfrm>
            <a:prstGeom prst="rect">
              <a:avLst/>
            </a:prstGeom>
          </p:spPr>
          <p:txBody>
            <a:bodyPr wrap="square" lIns="121893" tIns="60947" rIns="121893" bIns="60947">
              <a:spAutoFit/>
            </a:bodyPr>
            <a:lstStyle/>
            <a:p>
              <a:r>
                <a:rPr lang="en-US" sz="1200" dirty="0" smtClean="0">
                  <a:solidFill>
                    <a:schemeClr val="bg1"/>
                  </a:solidFill>
                </a:rPr>
                <a:t>Management</a:t>
              </a:r>
              <a:endParaRPr lang="en-US" sz="1200" dirty="0">
                <a:solidFill>
                  <a:schemeClr val="bg1"/>
                </a:solidFill>
              </a:endParaRPr>
            </a:p>
          </p:txBody>
        </p:sp>
      </p:grpSp>
      <p:cxnSp>
        <p:nvCxnSpPr>
          <p:cNvPr id="181" name="Straight Connector 180"/>
          <p:cNvCxnSpPr/>
          <p:nvPr/>
        </p:nvCxnSpPr>
        <p:spPr>
          <a:xfrm flipV="1">
            <a:off x="3185327" y="1146460"/>
            <a:ext cx="5713412" cy="9100"/>
          </a:xfrm>
          <a:prstGeom prst="line">
            <a:avLst/>
          </a:prstGeom>
          <a:ln>
            <a:solidFill>
              <a:schemeClr val="accent4"/>
            </a:solidFill>
            <a:prstDash val="dash"/>
          </a:ln>
        </p:spPr>
        <p:style>
          <a:lnRef idx="2">
            <a:schemeClr val="accent1"/>
          </a:lnRef>
          <a:fillRef idx="0">
            <a:schemeClr val="accent1"/>
          </a:fillRef>
          <a:effectRef idx="1">
            <a:schemeClr val="accent1"/>
          </a:effectRef>
          <a:fontRef idx="minor">
            <a:schemeClr val="tx1"/>
          </a:fontRef>
        </p:style>
      </p:cxnSp>
      <p:grpSp>
        <p:nvGrpSpPr>
          <p:cNvPr id="12" name="Group 119"/>
          <p:cNvGrpSpPr/>
          <p:nvPr/>
        </p:nvGrpSpPr>
        <p:grpSpPr>
          <a:xfrm>
            <a:off x="335404" y="603389"/>
            <a:ext cx="2928368" cy="1730665"/>
            <a:chOff x="356260" y="603389"/>
            <a:chExt cx="2928368" cy="1730665"/>
          </a:xfrm>
        </p:grpSpPr>
        <p:pic>
          <p:nvPicPr>
            <p:cNvPr id="167" name="Picture 166"/>
            <p:cNvPicPr>
              <a:picLocks noChangeAspect="1"/>
            </p:cNvPicPr>
            <p:nvPr/>
          </p:nvPicPr>
          <p:blipFill>
            <a:blip r:embed="rId11" cstate="print"/>
            <a:stretch>
              <a:fillRect/>
            </a:stretch>
          </p:blipFill>
          <p:spPr>
            <a:xfrm>
              <a:off x="356260" y="603389"/>
              <a:ext cx="2928368" cy="1730665"/>
            </a:xfrm>
            <a:prstGeom prst="rect">
              <a:avLst/>
            </a:prstGeom>
          </p:spPr>
        </p:pic>
        <p:grpSp>
          <p:nvGrpSpPr>
            <p:cNvPr id="13" name="Group 176"/>
            <p:cNvGrpSpPr/>
            <p:nvPr/>
          </p:nvGrpSpPr>
          <p:grpSpPr>
            <a:xfrm>
              <a:off x="2292466" y="812230"/>
              <a:ext cx="469366" cy="307760"/>
              <a:chOff x="6783876" y="850128"/>
              <a:chExt cx="286343" cy="230818"/>
            </a:xfrm>
          </p:grpSpPr>
          <p:sp>
            <p:nvSpPr>
              <p:cNvPr id="170" name="Rounded Rectangle 169"/>
              <p:cNvSpPr/>
              <p:nvPr/>
            </p:nvSpPr>
            <p:spPr>
              <a:xfrm>
                <a:off x="6819397" y="891780"/>
                <a:ext cx="250822" cy="189166"/>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74" name="TextBox 173"/>
              <p:cNvSpPr txBox="1"/>
              <p:nvPr/>
            </p:nvSpPr>
            <p:spPr>
              <a:xfrm>
                <a:off x="6783876" y="850128"/>
                <a:ext cx="261303" cy="207748"/>
              </a:xfrm>
              <a:prstGeom prst="rect">
                <a:avLst/>
              </a:prstGeom>
              <a:noFill/>
            </p:spPr>
            <p:txBody>
              <a:bodyPr wrap="none" rtlCol="0">
                <a:spAutoFit/>
              </a:bodyPr>
              <a:lstStyle/>
              <a:p>
                <a:r>
                  <a:rPr lang="en-US" sz="1200" dirty="0">
                    <a:solidFill>
                      <a:srgbClr val="424545"/>
                    </a:solidFill>
                  </a:rPr>
                  <a:t>B2C</a:t>
                </a:r>
              </a:p>
            </p:txBody>
          </p:sp>
        </p:grpSp>
        <p:grpSp>
          <p:nvGrpSpPr>
            <p:cNvPr id="14" name="Group 175"/>
            <p:cNvGrpSpPr/>
            <p:nvPr/>
          </p:nvGrpSpPr>
          <p:grpSpPr>
            <a:xfrm>
              <a:off x="1817429" y="1719180"/>
              <a:ext cx="468723" cy="285844"/>
              <a:chOff x="7380958" y="1082007"/>
              <a:chExt cx="285952" cy="214383"/>
            </a:xfrm>
          </p:grpSpPr>
          <p:sp>
            <p:nvSpPr>
              <p:cNvPr id="171" name="TextBox 170"/>
              <p:cNvSpPr txBox="1"/>
              <p:nvPr/>
            </p:nvSpPr>
            <p:spPr>
              <a:xfrm>
                <a:off x="7380958" y="1082007"/>
                <a:ext cx="257393" cy="207749"/>
              </a:xfrm>
              <a:prstGeom prst="rect">
                <a:avLst/>
              </a:prstGeom>
              <a:noFill/>
            </p:spPr>
            <p:txBody>
              <a:bodyPr wrap="none" rtlCol="0">
                <a:spAutoFit/>
              </a:bodyPr>
              <a:lstStyle/>
              <a:p>
                <a:r>
                  <a:rPr lang="en-US" sz="1200" dirty="0">
                    <a:solidFill>
                      <a:srgbClr val="424545"/>
                    </a:solidFill>
                  </a:rPr>
                  <a:t>B2E</a:t>
                </a:r>
              </a:p>
            </p:txBody>
          </p:sp>
          <p:sp>
            <p:nvSpPr>
              <p:cNvPr id="175" name="Rounded Rectangle 174"/>
              <p:cNvSpPr/>
              <p:nvPr/>
            </p:nvSpPr>
            <p:spPr>
              <a:xfrm>
                <a:off x="7416088" y="1107224"/>
                <a:ext cx="250822" cy="189166"/>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grpSp>
        <p:sp>
          <p:nvSpPr>
            <p:cNvPr id="179" name="TextBox 178"/>
            <p:cNvSpPr txBox="1"/>
            <p:nvPr/>
          </p:nvSpPr>
          <p:spPr>
            <a:xfrm>
              <a:off x="498004" y="1320746"/>
              <a:ext cx="1259555" cy="292361"/>
            </a:xfrm>
            <a:prstGeom prst="rect">
              <a:avLst/>
            </a:prstGeom>
            <a:noFill/>
          </p:spPr>
          <p:txBody>
            <a:bodyPr wrap="square" lIns="121893" tIns="60947" rIns="121893" bIns="60947" rtlCol="0">
              <a:spAutoFit/>
            </a:bodyPr>
            <a:lstStyle/>
            <a:p>
              <a:r>
                <a:rPr lang="en-US" sz="1100" dirty="0" smtClean="0">
                  <a:solidFill>
                    <a:srgbClr val="424545"/>
                  </a:solidFill>
                </a:rPr>
                <a:t>Secure Container</a:t>
              </a:r>
              <a:endParaRPr lang="en-US" sz="1100" dirty="0">
                <a:solidFill>
                  <a:srgbClr val="424545"/>
                </a:solidFill>
              </a:endParaRPr>
            </a:p>
          </p:txBody>
        </p:sp>
        <p:sp>
          <p:nvSpPr>
            <p:cNvPr id="168" name="TextBox 167"/>
            <p:cNvSpPr txBox="1"/>
            <p:nvPr/>
          </p:nvSpPr>
          <p:spPr>
            <a:xfrm>
              <a:off x="423569" y="670402"/>
              <a:ext cx="663782" cy="307750"/>
            </a:xfrm>
            <a:prstGeom prst="rect">
              <a:avLst/>
            </a:prstGeom>
            <a:noFill/>
          </p:spPr>
          <p:txBody>
            <a:bodyPr wrap="none" lIns="121893" tIns="60947" rIns="121893" bIns="60947" rtlCol="0">
              <a:spAutoFit/>
            </a:bodyPr>
            <a:lstStyle/>
            <a:p>
              <a:r>
                <a:rPr lang="en-US" sz="1200" dirty="0">
                  <a:solidFill>
                    <a:srgbClr val="424545"/>
                  </a:solidFill>
                </a:rPr>
                <a:t>Device</a:t>
              </a:r>
            </a:p>
          </p:txBody>
        </p:sp>
        <p:sp>
          <p:nvSpPr>
            <p:cNvPr id="178" name="Rounded Rectangle 177"/>
            <p:cNvSpPr/>
            <p:nvPr/>
          </p:nvSpPr>
          <p:spPr>
            <a:xfrm>
              <a:off x="558142" y="1333713"/>
              <a:ext cx="2281783" cy="795217"/>
            </a:xfrm>
            <a:prstGeom prst="round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121893" tIns="60947" rIns="121893" bIns="60947" rtlCol="0" anchor="ctr"/>
            <a:lstStyle/>
            <a:p>
              <a:pPr algn="ctr"/>
              <a:endParaRPr lang="en-US" dirty="0">
                <a:solidFill>
                  <a:prstClr val="white"/>
                </a:solidFill>
              </a:endParaRPr>
            </a:p>
          </p:txBody>
        </p:sp>
        <p:pic>
          <p:nvPicPr>
            <p:cNvPr id="193" name="Picture 192"/>
            <p:cNvPicPr>
              <a:picLocks noChangeAspect="1"/>
            </p:cNvPicPr>
            <p:nvPr/>
          </p:nvPicPr>
          <p:blipFill>
            <a:blip r:embed="rId12" cstate="print"/>
            <a:stretch>
              <a:fillRect/>
            </a:stretch>
          </p:blipFill>
          <p:spPr>
            <a:xfrm>
              <a:off x="933668" y="1249833"/>
              <a:ext cx="569225" cy="426567"/>
            </a:xfrm>
            <a:prstGeom prst="rect">
              <a:avLst/>
            </a:prstGeom>
          </p:spPr>
        </p:pic>
        <p:grpSp>
          <p:nvGrpSpPr>
            <p:cNvPr id="15" name="Group 88"/>
            <p:cNvGrpSpPr/>
            <p:nvPr/>
          </p:nvGrpSpPr>
          <p:grpSpPr>
            <a:xfrm>
              <a:off x="1787908" y="1375974"/>
              <a:ext cx="965952" cy="322196"/>
              <a:chOff x="-1454056" y="1079083"/>
              <a:chExt cx="965952" cy="322196"/>
            </a:xfrm>
          </p:grpSpPr>
          <p:sp>
            <p:nvSpPr>
              <p:cNvPr id="196" name="Rounded Rectangle 195"/>
              <p:cNvSpPr/>
              <p:nvPr/>
            </p:nvSpPr>
            <p:spPr>
              <a:xfrm>
                <a:off x="-1365663" y="1151183"/>
                <a:ext cx="877559" cy="250096"/>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21893" tIns="60947" rIns="121893" bIns="60947" rtlCol="0" anchor="ctr"/>
              <a:lstStyle/>
              <a:p>
                <a:pPr algn="ctr"/>
                <a:endParaRPr lang="en-US" dirty="0">
                  <a:solidFill>
                    <a:prstClr val="white"/>
                  </a:solidFill>
                </a:endParaRPr>
              </a:p>
            </p:txBody>
          </p:sp>
          <p:sp>
            <p:nvSpPr>
              <p:cNvPr id="195" name="TextBox 194"/>
              <p:cNvSpPr txBox="1"/>
              <p:nvPr/>
            </p:nvSpPr>
            <p:spPr>
              <a:xfrm>
                <a:off x="-1454056" y="1079083"/>
                <a:ext cx="761116" cy="307750"/>
              </a:xfrm>
              <a:prstGeom prst="rect">
                <a:avLst/>
              </a:prstGeom>
              <a:noFill/>
            </p:spPr>
            <p:txBody>
              <a:bodyPr wrap="none" lIns="121893" tIns="60947" rIns="121893" bIns="60947" rtlCol="0">
                <a:spAutoFit/>
              </a:bodyPr>
              <a:lstStyle/>
              <a:p>
                <a:r>
                  <a:rPr lang="en-US" sz="1200" dirty="0">
                    <a:solidFill>
                      <a:srgbClr val="424545"/>
                    </a:solidFill>
                  </a:rPr>
                  <a:t>Browser</a:t>
                </a:r>
              </a:p>
            </p:txBody>
          </p:sp>
        </p:grpSp>
        <p:grpSp>
          <p:nvGrpSpPr>
            <p:cNvPr id="16" name="Group 176"/>
            <p:cNvGrpSpPr/>
            <p:nvPr/>
          </p:nvGrpSpPr>
          <p:grpSpPr>
            <a:xfrm>
              <a:off x="2290488" y="1709360"/>
              <a:ext cx="469373" cy="299293"/>
              <a:chOff x="6783872" y="856478"/>
              <a:chExt cx="286347" cy="224468"/>
            </a:xfrm>
          </p:grpSpPr>
          <p:sp>
            <p:nvSpPr>
              <p:cNvPr id="96" name="Rounded Rectangle 95"/>
              <p:cNvSpPr/>
              <p:nvPr/>
            </p:nvSpPr>
            <p:spPr>
              <a:xfrm>
                <a:off x="6819397" y="891780"/>
                <a:ext cx="250822" cy="189166"/>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98" name="TextBox 97"/>
              <p:cNvSpPr txBox="1"/>
              <p:nvPr/>
            </p:nvSpPr>
            <p:spPr>
              <a:xfrm>
                <a:off x="6783872" y="856478"/>
                <a:ext cx="262282" cy="207748"/>
              </a:xfrm>
              <a:prstGeom prst="rect">
                <a:avLst/>
              </a:prstGeom>
              <a:noFill/>
            </p:spPr>
            <p:txBody>
              <a:bodyPr wrap="none" rtlCol="0">
                <a:spAutoFit/>
              </a:bodyPr>
              <a:lstStyle/>
              <a:p>
                <a:r>
                  <a:rPr lang="en-US" sz="1200" dirty="0" smtClean="0">
                    <a:solidFill>
                      <a:srgbClr val="424545"/>
                    </a:solidFill>
                  </a:rPr>
                  <a:t>B2B</a:t>
                </a:r>
                <a:endParaRPr lang="en-US" sz="1200" dirty="0">
                  <a:solidFill>
                    <a:srgbClr val="424545"/>
                  </a:solidFill>
                </a:endParaRPr>
              </a:p>
            </p:txBody>
          </p:sp>
        </p:grpSp>
      </p:grpSp>
      <p:sp>
        <p:nvSpPr>
          <p:cNvPr id="117" name="Up-Down Arrow 116"/>
          <p:cNvSpPr/>
          <p:nvPr/>
        </p:nvSpPr>
        <p:spPr>
          <a:xfrm rot="5400000">
            <a:off x="7245095" y="200627"/>
            <a:ext cx="416437" cy="2581278"/>
          </a:xfrm>
          <a:prstGeom prst="upDownArrow">
            <a:avLst>
              <a:gd name="adj1" fmla="val 50000"/>
              <a:gd name="adj2" fmla="val 33656"/>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3" tIns="60947" rIns="121893" bIns="60947" rtlCol="0" anchor="ctr"/>
          <a:lstStyle/>
          <a:p>
            <a:pPr algn="ctr"/>
            <a:endParaRPr lang="en-US" sz="1300" dirty="0">
              <a:solidFill>
                <a:prstClr val="white"/>
              </a:solidFill>
            </a:endParaRPr>
          </a:p>
        </p:txBody>
      </p:sp>
      <p:sp>
        <p:nvSpPr>
          <p:cNvPr id="118" name="Up-Down Arrow 117"/>
          <p:cNvSpPr/>
          <p:nvPr/>
        </p:nvSpPr>
        <p:spPr>
          <a:xfrm rot="5400000">
            <a:off x="4025643" y="514956"/>
            <a:ext cx="416437" cy="1952624"/>
          </a:xfrm>
          <a:prstGeom prst="upDownArrow">
            <a:avLst>
              <a:gd name="adj1" fmla="val 50000"/>
              <a:gd name="adj2" fmla="val 33656"/>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3" tIns="60947" rIns="121893" bIns="60947" rtlCol="0" anchor="ctr"/>
          <a:lstStyle/>
          <a:p>
            <a:pPr algn="ctr"/>
            <a:endParaRPr lang="en-US" sz="1300" dirty="0">
              <a:solidFill>
                <a:prstClr val="white"/>
              </a:solidFill>
            </a:endParaRPr>
          </a:p>
        </p:txBody>
      </p:sp>
      <p:sp>
        <p:nvSpPr>
          <p:cNvPr id="123" name="Up-Down Arrow 122"/>
          <p:cNvSpPr/>
          <p:nvPr/>
        </p:nvSpPr>
        <p:spPr>
          <a:xfrm>
            <a:off x="5476973" y="5131951"/>
            <a:ext cx="416437" cy="402284"/>
          </a:xfrm>
          <a:prstGeom prst="upDownArrow">
            <a:avLst>
              <a:gd name="adj1" fmla="val 50000"/>
              <a:gd name="adj2" fmla="val 33656"/>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3" tIns="60947" rIns="121893" bIns="60947" rtlCol="0" anchor="ctr"/>
          <a:lstStyle/>
          <a:p>
            <a:pPr algn="ctr"/>
            <a:endParaRPr lang="en-US" sz="1300" dirty="0">
              <a:solidFill>
                <a:prstClr val="white"/>
              </a:solidFill>
            </a:endParaRPr>
          </a:p>
        </p:txBody>
      </p:sp>
      <p:sp>
        <p:nvSpPr>
          <p:cNvPr id="128" name="Up-Down Arrow 127"/>
          <p:cNvSpPr/>
          <p:nvPr/>
        </p:nvSpPr>
        <p:spPr>
          <a:xfrm>
            <a:off x="5476972" y="2096060"/>
            <a:ext cx="416437" cy="383233"/>
          </a:xfrm>
          <a:prstGeom prst="upDownArrow">
            <a:avLst>
              <a:gd name="adj1" fmla="val 50000"/>
              <a:gd name="adj2" fmla="val 33656"/>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3" tIns="60947" rIns="121893" bIns="60947" rtlCol="0" anchor="ctr"/>
          <a:lstStyle/>
          <a:p>
            <a:pPr algn="ctr"/>
            <a:endParaRPr lang="en-US" sz="1300" dirty="0">
              <a:solidFill>
                <a:prstClr val="white"/>
              </a:solidFill>
            </a:endParaRPr>
          </a:p>
        </p:txBody>
      </p:sp>
      <p:grpSp>
        <p:nvGrpSpPr>
          <p:cNvPr id="17" name="Group 135"/>
          <p:cNvGrpSpPr/>
          <p:nvPr/>
        </p:nvGrpSpPr>
        <p:grpSpPr>
          <a:xfrm>
            <a:off x="2292113" y="4385232"/>
            <a:ext cx="2037840" cy="674837"/>
            <a:chOff x="1214564" y="4000470"/>
            <a:chExt cx="2037840" cy="674837"/>
          </a:xfrm>
        </p:grpSpPr>
        <p:sp>
          <p:nvSpPr>
            <p:cNvPr id="57" name="Rounded Rectangle 56"/>
            <p:cNvSpPr/>
            <p:nvPr/>
          </p:nvSpPr>
          <p:spPr>
            <a:xfrm>
              <a:off x="1296457" y="4048125"/>
              <a:ext cx="1955947" cy="627182"/>
            </a:xfrm>
            <a:prstGeom prst="roundRect">
              <a:avLst/>
            </a:prstGeom>
            <a:solidFill>
              <a:srgbClr val="5B698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3" tIns="60947" rIns="121893" bIns="60947" rtlCol="0" anchor="ctr"/>
            <a:lstStyle/>
            <a:p>
              <a:pPr algn="ctr"/>
              <a:endParaRPr lang="en-US" sz="1200" dirty="0">
                <a:solidFill>
                  <a:prstClr val="white"/>
                </a:solidFill>
              </a:endParaRPr>
            </a:p>
          </p:txBody>
        </p:sp>
        <p:sp>
          <p:nvSpPr>
            <p:cNvPr id="130" name="Rectangle 129"/>
            <p:cNvSpPr/>
            <p:nvPr/>
          </p:nvSpPr>
          <p:spPr>
            <a:xfrm>
              <a:off x="1214564" y="4000470"/>
              <a:ext cx="1174691" cy="307750"/>
            </a:xfrm>
            <a:prstGeom prst="rect">
              <a:avLst/>
            </a:prstGeom>
            <a:noFill/>
          </p:spPr>
          <p:txBody>
            <a:bodyPr wrap="none" lIns="121893" tIns="60947" rIns="121893" bIns="60947" rtlCol="0">
              <a:spAutoFit/>
            </a:bodyPr>
            <a:lstStyle/>
            <a:p>
              <a:pPr defTabSz="1218408"/>
              <a:r>
                <a:rPr lang="en-US" sz="1200" dirty="0" smtClean="0">
                  <a:solidFill>
                    <a:schemeClr val="bg1"/>
                  </a:solidFill>
                  <a:cs typeface="Calibri"/>
                </a:rPr>
                <a:t>Identity Mgmt </a:t>
              </a:r>
            </a:p>
          </p:txBody>
        </p:sp>
        <p:pic>
          <p:nvPicPr>
            <p:cNvPr id="89090" name="Picture 2" descr="http://www.clipartbest.com/cliparts/dT8/zBr/dT8zBrxTe.png"/>
            <p:cNvPicPr>
              <a:picLocks noChangeAspect="1" noChangeArrowheads="1"/>
            </p:cNvPicPr>
            <p:nvPr/>
          </p:nvPicPr>
          <p:blipFill>
            <a:blip r:embed="rId13" cstate="print"/>
            <a:srcRect/>
            <a:stretch>
              <a:fillRect/>
            </a:stretch>
          </p:blipFill>
          <p:spPr bwMode="auto">
            <a:xfrm>
              <a:off x="1344595" y="4305072"/>
              <a:ext cx="482600" cy="226017"/>
            </a:xfrm>
            <a:prstGeom prst="rect">
              <a:avLst/>
            </a:prstGeom>
            <a:noFill/>
          </p:spPr>
        </p:pic>
      </p:grpSp>
      <p:grpSp>
        <p:nvGrpSpPr>
          <p:cNvPr id="18" name="Group 130"/>
          <p:cNvGrpSpPr/>
          <p:nvPr/>
        </p:nvGrpSpPr>
        <p:grpSpPr>
          <a:xfrm>
            <a:off x="10915164" y="1616364"/>
            <a:ext cx="760090" cy="727695"/>
            <a:chOff x="3836738" y="3876675"/>
            <a:chExt cx="915988" cy="955120"/>
          </a:xfrm>
        </p:grpSpPr>
        <p:pic>
          <p:nvPicPr>
            <p:cNvPr id="132" name="Picture 131"/>
            <p:cNvPicPr>
              <a:picLocks noChangeAspect="1"/>
            </p:cNvPicPr>
            <p:nvPr/>
          </p:nvPicPr>
          <p:blipFill>
            <a:blip r:embed="rId14" cstate="print">
              <a:grayscl/>
              <a:extLst>
                <a:ext uri="{28A0092B-C50C-407E-A947-70E740481C1C}">
                  <a14:useLocalDpi xmlns:a14="http://schemas.microsoft.com/office/drawing/2010/main" val="0"/>
                </a:ext>
              </a:extLst>
            </a:blip>
            <a:stretch>
              <a:fillRect/>
            </a:stretch>
          </p:blipFill>
          <p:spPr>
            <a:xfrm>
              <a:off x="3883433" y="3876675"/>
              <a:ext cx="822598" cy="822598"/>
            </a:xfrm>
            <a:prstGeom prst="rect">
              <a:avLst/>
            </a:prstGeom>
          </p:spPr>
        </p:pic>
        <p:sp>
          <p:nvSpPr>
            <p:cNvPr id="133" name="TextBox 132"/>
            <p:cNvSpPr txBox="1"/>
            <p:nvPr/>
          </p:nvSpPr>
          <p:spPr>
            <a:xfrm>
              <a:off x="3836738" y="4699273"/>
              <a:ext cx="915988" cy="132522"/>
            </a:xfrm>
            <a:prstGeom prst="rect">
              <a:avLst/>
            </a:prstGeom>
            <a:noFill/>
          </p:spPr>
          <p:txBody>
            <a:bodyPr wrap="square" lIns="0" tIns="0" rIns="0" bIns="0" rtlCol="0">
              <a:noAutofit/>
            </a:bodyPr>
            <a:lstStyle/>
            <a:p>
              <a:pPr algn="ctr">
                <a:lnSpc>
                  <a:spcPct val="90000"/>
                </a:lnSpc>
              </a:pPr>
              <a:r>
                <a:rPr lang="en-US" sz="800" dirty="0" smtClean="0"/>
                <a:t>Application</a:t>
              </a:r>
              <a:endParaRPr lang="en-US" sz="800" dirty="0"/>
            </a:p>
          </p:txBody>
        </p:sp>
      </p:grpSp>
      <p:grpSp>
        <p:nvGrpSpPr>
          <p:cNvPr id="19" name="Group 126"/>
          <p:cNvGrpSpPr/>
          <p:nvPr/>
        </p:nvGrpSpPr>
        <p:grpSpPr>
          <a:xfrm>
            <a:off x="3269177" y="3606850"/>
            <a:ext cx="2790824" cy="730243"/>
            <a:chOff x="7029451" y="3625900"/>
            <a:chExt cx="3019424" cy="730243"/>
          </a:xfrm>
        </p:grpSpPr>
        <p:sp>
          <p:nvSpPr>
            <p:cNvPr id="113" name="Rounded Rectangle 112"/>
            <p:cNvSpPr/>
            <p:nvPr/>
          </p:nvSpPr>
          <p:spPr>
            <a:xfrm>
              <a:off x="7095852" y="3684687"/>
              <a:ext cx="2953023" cy="671456"/>
            </a:xfrm>
            <a:prstGeom prst="roundRect">
              <a:avLst/>
            </a:prstGeom>
            <a:solidFill>
              <a:srgbClr val="5B698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3" tIns="60947" rIns="121893" bIns="60947" rtlCol="0" anchor="ctr"/>
            <a:lstStyle/>
            <a:p>
              <a:pPr algn="ctr"/>
              <a:endParaRPr lang="en-US" sz="1200" dirty="0">
                <a:solidFill>
                  <a:prstClr val="white"/>
                </a:solidFill>
              </a:endParaRPr>
            </a:p>
          </p:txBody>
        </p:sp>
        <p:sp>
          <p:nvSpPr>
            <p:cNvPr id="112" name="TextBox 111"/>
            <p:cNvSpPr txBox="1"/>
            <p:nvPr/>
          </p:nvSpPr>
          <p:spPr>
            <a:xfrm>
              <a:off x="7029451" y="3625900"/>
              <a:ext cx="1696440" cy="307750"/>
            </a:xfrm>
            <a:prstGeom prst="rect">
              <a:avLst/>
            </a:prstGeom>
            <a:noFill/>
          </p:spPr>
          <p:txBody>
            <a:bodyPr wrap="none" lIns="121893" tIns="60947" rIns="121893" bIns="60947" rtlCol="0">
              <a:spAutoFit/>
            </a:bodyPr>
            <a:lstStyle/>
            <a:p>
              <a:pPr defTabSz="1218408"/>
              <a:r>
                <a:rPr lang="en-US" sz="1200" dirty="0" smtClean="0">
                  <a:solidFill>
                    <a:schemeClr val="bg1"/>
                  </a:solidFill>
                  <a:cs typeface="Calibri"/>
                </a:rPr>
                <a:t>Web Content / Portal</a:t>
              </a:r>
              <a:endParaRPr lang="en-US" sz="1200" dirty="0">
                <a:solidFill>
                  <a:schemeClr val="bg1"/>
                </a:solidFill>
                <a:cs typeface="Calibri"/>
              </a:endParaRPr>
            </a:p>
          </p:txBody>
        </p:sp>
      </p:grpSp>
      <p:sp>
        <p:nvSpPr>
          <p:cNvPr id="141" name="Up-Down Arrow 140"/>
          <p:cNvSpPr/>
          <p:nvPr/>
        </p:nvSpPr>
        <p:spPr>
          <a:xfrm rot="5400000">
            <a:off x="10268050" y="2653218"/>
            <a:ext cx="416437" cy="402284"/>
          </a:xfrm>
          <a:prstGeom prst="upDownArrow">
            <a:avLst>
              <a:gd name="adj1" fmla="val 50000"/>
              <a:gd name="adj2" fmla="val 33656"/>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3" tIns="60947" rIns="121893" bIns="60947" rtlCol="0" anchor="ctr"/>
          <a:lstStyle/>
          <a:p>
            <a:pPr algn="ctr"/>
            <a:endParaRPr lang="en-US" sz="1300" dirty="0">
              <a:solidFill>
                <a:prstClr val="white"/>
              </a:solidFill>
            </a:endParaRPr>
          </a:p>
        </p:txBody>
      </p:sp>
      <p:sp>
        <p:nvSpPr>
          <p:cNvPr id="143" name="Up-Down Arrow 142"/>
          <p:cNvSpPr/>
          <p:nvPr/>
        </p:nvSpPr>
        <p:spPr>
          <a:xfrm rot="5400000">
            <a:off x="7567261" y="4623451"/>
            <a:ext cx="416437" cy="402284"/>
          </a:xfrm>
          <a:prstGeom prst="upDownArrow">
            <a:avLst>
              <a:gd name="adj1" fmla="val 50000"/>
              <a:gd name="adj2" fmla="val 33656"/>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3" tIns="60947" rIns="121893" bIns="60947" rtlCol="0" anchor="ctr"/>
          <a:lstStyle/>
          <a:p>
            <a:pPr algn="ctr"/>
            <a:endParaRPr lang="en-US" sz="1300" dirty="0">
              <a:solidFill>
                <a:prstClr val="white"/>
              </a:solidFill>
            </a:endParaRPr>
          </a:p>
        </p:txBody>
      </p:sp>
      <p:sp>
        <p:nvSpPr>
          <p:cNvPr id="148" name="Up-Down Arrow 147"/>
          <p:cNvSpPr/>
          <p:nvPr/>
        </p:nvSpPr>
        <p:spPr>
          <a:xfrm>
            <a:off x="5476973" y="3200400"/>
            <a:ext cx="416437" cy="383233"/>
          </a:xfrm>
          <a:prstGeom prst="upDownArrow">
            <a:avLst>
              <a:gd name="adj1" fmla="val 50000"/>
              <a:gd name="adj2" fmla="val 33656"/>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3" tIns="60947" rIns="121893" bIns="60947" rtlCol="0" anchor="ctr"/>
          <a:lstStyle/>
          <a:p>
            <a:pPr algn="ctr"/>
            <a:endParaRPr lang="en-US" sz="1300" dirty="0">
              <a:solidFill>
                <a:prstClr val="white"/>
              </a:solidFill>
            </a:endParaRPr>
          </a:p>
        </p:txBody>
      </p:sp>
      <p:sp>
        <p:nvSpPr>
          <p:cNvPr id="107522" name="AutoShape 2" descr="http://mediamgr1.us.oracle.com:11090/teams/do/StreamAssetContent?stream_id=20130148&amp;stream_id_type=asset&amp;content_kind=master"/>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GB" dirty="0"/>
          </a:p>
        </p:txBody>
      </p:sp>
      <p:sp>
        <p:nvSpPr>
          <p:cNvPr id="107524" name="AutoShape 4" descr="http://mediamgr1.us.oracle.com:11090/teams/do/StreamAssetContent?stream_id=20130148&amp;stream_id_type=asset&amp;content_kind=master"/>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GB" dirty="0"/>
          </a:p>
        </p:txBody>
      </p:sp>
      <p:sp>
        <p:nvSpPr>
          <p:cNvPr id="107527" name="AutoShape 7" descr="http://mediamgr1.us.oracle.com:11090/teams/do/StreamAssetContent?stream_id=20130375&amp;stream_id_type=asset&amp;content_kind=thumbnail"/>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GB" dirty="0"/>
          </a:p>
        </p:txBody>
      </p:sp>
      <p:grpSp>
        <p:nvGrpSpPr>
          <p:cNvPr id="20" name="Group 145"/>
          <p:cNvGrpSpPr/>
          <p:nvPr/>
        </p:nvGrpSpPr>
        <p:grpSpPr>
          <a:xfrm>
            <a:off x="212344" y="3571567"/>
            <a:ext cx="1349245" cy="1558171"/>
            <a:chOff x="293888" y="3580034"/>
            <a:chExt cx="1349245" cy="1558171"/>
          </a:xfrm>
        </p:grpSpPr>
        <p:sp>
          <p:nvSpPr>
            <p:cNvPr id="81" name="Rounded Rectangle 80"/>
            <p:cNvSpPr/>
            <p:nvPr/>
          </p:nvSpPr>
          <p:spPr>
            <a:xfrm>
              <a:off x="354454" y="3598370"/>
              <a:ext cx="1288679" cy="1539835"/>
            </a:xfrm>
            <a:prstGeom prst="round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3" tIns="60947" rIns="121893" bIns="60947" rtlCol="0" anchor="ctr"/>
            <a:lstStyle/>
            <a:p>
              <a:pPr algn="ctr"/>
              <a:endParaRPr lang="en-US" sz="1600" dirty="0">
                <a:solidFill>
                  <a:prstClr val="white"/>
                </a:solidFill>
              </a:endParaRPr>
            </a:p>
          </p:txBody>
        </p:sp>
        <p:sp>
          <p:nvSpPr>
            <p:cNvPr id="82" name="Rectangle 81"/>
            <p:cNvSpPr/>
            <p:nvPr/>
          </p:nvSpPr>
          <p:spPr>
            <a:xfrm>
              <a:off x="293888" y="3580034"/>
              <a:ext cx="1334887" cy="307750"/>
            </a:xfrm>
            <a:prstGeom prst="rect">
              <a:avLst/>
            </a:prstGeom>
          </p:spPr>
          <p:txBody>
            <a:bodyPr wrap="square" lIns="121893" tIns="60947" rIns="121893" bIns="60947">
              <a:spAutoFit/>
            </a:bodyPr>
            <a:lstStyle/>
            <a:p>
              <a:r>
                <a:rPr lang="en-US" sz="1200" dirty="0" smtClean="0">
                  <a:solidFill>
                    <a:schemeClr val="tx1">
                      <a:lumMod val="50000"/>
                    </a:schemeClr>
                  </a:solidFill>
                </a:rPr>
                <a:t>Data Reservoir</a:t>
              </a:r>
              <a:endParaRPr lang="en-US" sz="1200" dirty="0">
                <a:solidFill>
                  <a:schemeClr val="tx1">
                    <a:lumMod val="50000"/>
                  </a:schemeClr>
                </a:solidFill>
              </a:endParaRPr>
            </a:p>
          </p:txBody>
        </p:sp>
      </p:grpSp>
      <p:grpSp>
        <p:nvGrpSpPr>
          <p:cNvPr id="21" name="Group 146"/>
          <p:cNvGrpSpPr/>
          <p:nvPr/>
        </p:nvGrpSpPr>
        <p:grpSpPr>
          <a:xfrm>
            <a:off x="181368" y="5468189"/>
            <a:ext cx="1366532" cy="697662"/>
            <a:chOff x="272437" y="5474725"/>
            <a:chExt cx="1366532" cy="714669"/>
          </a:xfrm>
        </p:grpSpPr>
        <p:sp>
          <p:nvSpPr>
            <p:cNvPr id="85" name="Rounded Rectangle 84"/>
            <p:cNvSpPr/>
            <p:nvPr/>
          </p:nvSpPr>
          <p:spPr>
            <a:xfrm>
              <a:off x="354454" y="5538652"/>
              <a:ext cx="1284515" cy="650742"/>
            </a:xfrm>
            <a:prstGeom prst="roundRect">
              <a:avLst/>
            </a:prstGeom>
            <a:solidFill>
              <a:schemeClr val="accent5">
                <a:lumMod val="75000"/>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3" tIns="60947" rIns="121893" bIns="60947" rtlCol="0" anchor="ctr"/>
            <a:lstStyle/>
            <a:p>
              <a:pPr algn="ctr"/>
              <a:endParaRPr lang="en-US" dirty="0">
                <a:solidFill>
                  <a:prstClr val="white"/>
                </a:solidFill>
              </a:endParaRPr>
            </a:p>
          </p:txBody>
        </p:sp>
        <p:sp>
          <p:nvSpPr>
            <p:cNvPr id="86" name="TextBox 85"/>
            <p:cNvSpPr txBox="1"/>
            <p:nvPr/>
          </p:nvSpPr>
          <p:spPr>
            <a:xfrm>
              <a:off x="272437" y="5474725"/>
              <a:ext cx="1308713" cy="307750"/>
            </a:xfrm>
            <a:prstGeom prst="rect">
              <a:avLst/>
            </a:prstGeom>
            <a:noFill/>
          </p:spPr>
          <p:txBody>
            <a:bodyPr wrap="square" lIns="121893" tIns="60947" rIns="121893" bIns="60947" rtlCol="0">
              <a:spAutoFit/>
            </a:bodyPr>
            <a:lstStyle/>
            <a:p>
              <a:pPr defTabSz="1218408"/>
              <a:r>
                <a:rPr lang="en-US" sz="1200" dirty="0" smtClean="0">
                  <a:solidFill>
                    <a:srgbClr val="000000"/>
                  </a:solidFill>
                  <a:latin typeface="Calibri"/>
                  <a:cs typeface="Calibri"/>
                </a:rPr>
                <a:t>Analytics</a:t>
              </a:r>
              <a:endParaRPr lang="en-US" sz="1200" dirty="0">
                <a:solidFill>
                  <a:srgbClr val="000000"/>
                </a:solidFill>
                <a:latin typeface="Calibri"/>
                <a:cs typeface="Calibri"/>
              </a:endParaRPr>
            </a:p>
          </p:txBody>
        </p:sp>
        <p:pic>
          <p:nvPicPr>
            <p:cNvPr id="91" name="Picture 90"/>
            <p:cNvPicPr>
              <a:picLocks noChangeAspect="1"/>
            </p:cNvPicPr>
            <p:nvPr/>
          </p:nvPicPr>
          <p:blipFill>
            <a:blip r:embed="rId15" cstate="print">
              <a:lum bright="-100000"/>
              <a:extLst>
                <a:ext uri="{28A0092B-C50C-407E-A947-70E740481C1C}">
                  <a14:useLocalDpi xmlns:a14="http://schemas.microsoft.com/office/drawing/2010/main" val="0"/>
                </a:ext>
              </a:extLst>
            </a:blip>
            <a:stretch>
              <a:fillRect/>
            </a:stretch>
          </p:blipFill>
          <p:spPr>
            <a:xfrm>
              <a:off x="350744" y="5665015"/>
              <a:ext cx="597064" cy="488753"/>
            </a:xfrm>
            <a:prstGeom prst="rect">
              <a:avLst/>
            </a:prstGeom>
          </p:spPr>
        </p:pic>
      </p:grpSp>
      <p:sp>
        <p:nvSpPr>
          <p:cNvPr id="125" name="Up-Down Arrow 124"/>
          <p:cNvSpPr/>
          <p:nvPr/>
        </p:nvSpPr>
        <p:spPr>
          <a:xfrm>
            <a:off x="701252" y="5133212"/>
            <a:ext cx="416437" cy="402284"/>
          </a:xfrm>
          <a:prstGeom prst="upDownArrow">
            <a:avLst>
              <a:gd name="adj1" fmla="val 50000"/>
              <a:gd name="adj2" fmla="val 33656"/>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3" tIns="60947" rIns="121893" bIns="60947" rtlCol="0" anchor="ctr"/>
          <a:lstStyle/>
          <a:p>
            <a:pPr algn="ctr"/>
            <a:endParaRPr lang="en-US" sz="1300" dirty="0">
              <a:solidFill>
                <a:prstClr val="white"/>
              </a:solidFill>
            </a:endParaRPr>
          </a:p>
        </p:txBody>
      </p:sp>
      <p:sp>
        <p:nvSpPr>
          <p:cNvPr id="151" name="Up-Down Arrow 150"/>
          <p:cNvSpPr/>
          <p:nvPr/>
        </p:nvSpPr>
        <p:spPr>
          <a:xfrm>
            <a:off x="701252" y="3200400"/>
            <a:ext cx="416437" cy="383233"/>
          </a:xfrm>
          <a:prstGeom prst="upDownArrow">
            <a:avLst>
              <a:gd name="adj1" fmla="val 50000"/>
              <a:gd name="adj2" fmla="val 33656"/>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3" tIns="60947" rIns="121893" bIns="60947" rtlCol="0" anchor="ctr"/>
          <a:lstStyle/>
          <a:p>
            <a:pPr algn="ctr"/>
            <a:endParaRPr lang="en-US" sz="1300" dirty="0">
              <a:solidFill>
                <a:prstClr val="white"/>
              </a:solidFill>
            </a:endParaRPr>
          </a:p>
        </p:txBody>
      </p:sp>
      <p:pic>
        <p:nvPicPr>
          <p:cNvPr id="103" name="Picture 102" descr="ic-DataIntegration-gray.png"/>
          <p:cNvPicPr>
            <a:picLocks noChangeAspect="1"/>
          </p:cNvPicPr>
          <p:nvPr/>
        </p:nvPicPr>
        <p:blipFill>
          <a:blip r:embed="rId16" cstate="print">
            <a:duotone>
              <a:prstClr val="black"/>
              <a:schemeClr val="tx2">
                <a:tint val="45000"/>
                <a:satMod val="400000"/>
              </a:schemeClr>
            </a:duotone>
            <a:lum bright="-100000"/>
          </a:blip>
          <a:stretch>
            <a:fillRect/>
          </a:stretch>
        </p:blipFill>
        <p:spPr>
          <a:xfrm>
            <a:off x="183042" y="3568746"/>
            <a:ext cx="836528" cy="836528"/>
          </a:xfrm>
          <a:prstGeom prst="rect">
            <a:avLst/>
          </a:prstGeom>
        </p:spPr>
      </p:pic>
      <p:pic>
        <p:nvPicPr>
          <p:cNvPr id="107" name="Picture 106" descr="ic-Spreadsheet-gray-S-T.png"/>
          <p:cNvPicPr>
            <a:picLocks noChangeAspect="1"/>
          </p:cNvPicPr>
          <p:nvPr/>
        </p:nvPicPr>
        <p:blipFill>
          <a:blip r:embed="rId17" cstate="print">
            <a:lum bright="-100000"/>
          </a:blip>
          <a:stretch>
            <a:fillRect/>
          </a:stretch>
        </p:blipFill>
        <p:spPr>
          <a:xfrm>
            <a:off x="3312697" y="3828689"/>
            <a:ext cx="441386" cy="441386"/>
          </a:xfrm>
          <a:prstGeom prst="rect">
            <a:avLst/>
          </a:prstGeom>
        </p:spPr>
      </p:pic>
      <p:sp>
        <p:nvSpPr>
          <p:cNvPr id="135" name="Up-Down Arrow 134"/>
          <p:cNvSpPr/>
          <p:nvPr/>
        </p:nvSpPr>
        <p:spPr>
          <a:xfrm rot="16200000">
            <a:off x="1535733" y="4159263"/>
            <a:ext cx="416437" cy="383233"/>
          </a:xfrm>
          <a:prstGeom prst="upDownArrow">
            <a:avLst>
              <a:gd name="adj1" fmla="val 50000"/>
              <a:gd name="adj2" fmla="val 33656"/>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3" tIns="60947" rIns="121893" bIns="60947" rtlCol="0" anchor="ctr"/>
          <a:lstStyle/>
          <a:p>
            <a:pPr algn="ctr"/>
            <a:endParaRPr lang="en-US" sz="1300" dirty="0">
              <a:solidFill>
                <a:prstClr val="white"/>
              </a:solidFill>
            </a:endParaRPr>
          </a:p>
        </p:txBody>
      </p:sp>
      <p:sp>
        <p:nvSpPr>
          <p:cNvPr id="139" name="TextBox 138"/>
          <p:cNvSpPr txBox="1"/>
          <p:nvPr/>
        </p:nvSpPr>
        <p:spPr>
          <a:xfrm>
            <a:off x="0" y="6206252"/>
            <a:ext cx="12188825" cy="914400"/>
          </a:xfrm>
          <a:prstGeom prst="rect">
            <a:avLst/>
          </a:prstGeom>
          <a:noFill/>
        </p:spPr>
        <p:txBody>
          <a:bodyPr wrap="none" lIns="0" tIns="0" rIns="0" bIns="0" rtlCol="0">
            <a:noAutofit/>
          </a:bodyPr>
          <a:lstStyle/>
          <a:p>
            <a:pPr algn="ctr">
              <a:lnSpc>
                <a:spcPct val="90000"/>
              </a:lnSpc>
            </a:pPr>
            <a:r>
              <a:rPr lang="en-GB" sz="1400" dirty="0" smtClean="0"/>
              <a:t>Some relationships between components have been simplified </a:t>
            </a:r>
            <a:endParaRPr lang="en-GB" sz="1400" dirty="0"/>
          </a:p>
        </p:txBody>
      </p:sp>
      <p:pic>
        <p:nvPicPr>
          <p:cNvPr id="5" name="Picture 2"/>
          <p:cNvPicPr>
            <a:picLocks noChangeAspect="1" noChangeArrowheads="1"/>
          </p:cNvPicPr>
          <p:nvPr/>
        </p:nvPicPr>
        <p:blipFill>
          <a:blip r:embed="rId18" cstate="print"/>
          <a:srcRect/>
          <a:stretch>
            <a:fillRect/>
          </a:stretch>
        </p:blipFill>
        <p:spPr bwMode="auto">
          <a:xfrm>
            <a:off x="5183921" y="1021977"/>
            <a:ext cx="1002539" cy="1021977"/>
          </a:xfrm>
          <a:prstGeom prst="rect">
            <a:avLst/>
          </a:prstGeom>
          <a:noFill/>
          <a:ln w="9525">
            <a:noFill/>
            <a:miter lim="800000"/>
            <a:headEnd/>
            <a:tailEnd/>
          </a:ln>
        </p:spPr>
      </p:pic>
      <p:grpSp>
        <p:nvGrpSpPr>
          <p:cNvPr id="22" name="Group 66"/>
          <p:cNvGrpSpPr/>
          <p:nvPr/>
        </p:nvGrpSpPr>
        <p:grpSpPr>
          <a:xfrm>
            <a:off x="8355106" y="2512291"/>
            <a:ext cx="1903319" cy="618521"/>
            <a:chOff x="10275825" y="2559541"/>
            <a:chExt cx="1752600" cy="618521"/>
          </a:xfrm>
        </p:grpSpPr>
        <p:sp>
          <p:nvSpPr>
            <p:cNvPr id="100" name="Rounded Rectangle 99"/>
            <p:cNvSpPr/>
            <p:nvPr/>
          </p:nvSpPr>
          <p:spPr>
            <a:xfrm>
              <a:off x="10370956" y="2605239"/>
              <a:ext cx="1609843" cy="572823"/>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3" tIns="60947" rIns="121893" bIns="60947" rtlCol="0" anchor="ctr"/>
            <a:lstStyle/>
            <a:p>
              <a:pPr algn="ctr"/>
              <a:endParaRPr lang="en-US" dirty="0">
                <a:solidFill>
                  <a:prstClr val="white"/>
                </a:solidFill>
              </a:endParaRPr>
            </a:p>
          </p:txBody>
        </p:sp>
        <p:sp>
          <p:nvSpPr>
            <p:cNvPr id="101" name="TextBox 100"/>
            <p:cNvSpPr txBox="1"/>
            <p:nvPr/>
          </p:nvSpPr>
          <p:spPr>
            <a:xfrm>
              <a:off x="10275825" y="2559541"/>
              <a:ext cx="1752600" cy="307750"/>
            </a:xfrm>
            <a:prstGeom prst="rect">
              <a:avLst/>
            </a:prstGeom>
            <a:noFill/>
          </p:spPr>
          <p:txBody>
            <a:bodyPr wrap="square" lIns="121893" tIns="60947" rIns="121893" bIns="60947" rtlCol="0">
              <a:spAutoFit/>
            </a:bodyPr>
            <a:lstStyle/>
            <a:p>
              <a:r>
                <a:rPr lang="en-US" sz="1200" dirty="0" smtClean="0">
                  <a:solidFill>
                    <a:srgbClr val="424545"/>
                  </a:solidFill>
                </a:rPr>
                <a:t>App Store</a:t>
              </a:r>
              <a:endParaRPr lang="en-US" sz="1200" dirty="0">
                <a:solidFill>
                  <a:srgbClr val="424545"/>
                </a:solidFill>
              </a:endParaRPr>
            </a:p>
          </p:txBody>
        </p:sp>
        <p:pic>
          <p:nvPicPr>
            <p:cNvPr id="106" name="Picture 105"/>
            <p:cNvPicPr>
              <a:picLocks noChangeAspect="1"/>
            </p:cNvPicPr>
            <p:nvPr/>
          </p:nvPicPr>
          <p:blipFill>
            <a:blip r:embed="rId19" cstate="print"/>
            <a:stretch>
              <a:fillRect/>
            </a:stretch>
          </p:blipFill>
          <p:spPr>
            <a:xfrm>
              <a:off x="10381487" y="2790958"/>
              <a:ext cx="408688" cy="360700"/>
            </a:xfrm>
            <a:prstGeom prst="rect">
              <a:avLst/>
            </a:prstGeom>
          </p:spPr>
        </p:pic>
      </p:grpSp>
    </p:spTree>
    <p:extLst>
      <p:ext uri="{BB962C8B-B14F-4D97-AF65-F5344CB8AC3E}">
        <p14:creationId xmlns:p14="http://schemas.microsoft.com/office/powerpoint/2010/main" val="2991919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19"/>
          <p:cNvGrpSpPr/>
          <p:nvPr/>
        </p:nvGrpSpPr>
        <p:grpSpPr>
          <a:xfrm>
            <a:off x="335404" y="603389"/>
            <a:ext cx="2928368" cy="1730665"/>
            <a:chOff x="356260" y="603389"/>
            <a:chExt cx="2928368" cy="1730665"/>
          </a:xfrm>
        </p:grpSpPr>
        <p:pic>
          <p:nvPicPr>
            <p:cNvPr id="167" name="Picture 166"/>
            <p:cNvPicPr>
              <a:picLocks noChangeAspect="1"/>
            </p:cNvPicPr>
            <p:nvPr/>
          </p:nvPicPr>
          <p:blipFill>
            <a:blip r:embed="rId3" cstate="print"/>
            <a:stretch>
              <a:fillRect/>
            </a:stretch>
          </p:blipFill>
          <p:spPr>
            <a:xfrm>
              <a:off x="356260" y="603389"/>
              <a:ext cx="2928368" cy="1730665"/>
            </a:xfrm>
            <a:prstGeom prst="rect">
              <a:avLst/>
            </a:prstGeom>
          </p:spPr>
        </p:pic>
        <p:sp>
          <p:nvSpPr>
            <p:cNvPr id="179" name="TextBox 178"/>
            <p:cNvSpPr txBox="1"/>
            <p:nvPr/>
          </p:nvSpPr>
          <p:spPr>
            <a:xfrm>
              <a:off x="498004" y="1320746"/>
              <a:ext cx="1259555" cy="292361"/>
            </a:xfrm>
            <a:prstGeom prst="rect">
              <a:avLst/>
            </a:prstGeom>
            <a:noFill/>
          </p:spPr>
          <p:txBody>
            <a:bodyPr wrap="square" lIns="121893" tIns="60947" rIns="121893" bIns="60947" rtlCol="0">
              <a:spAutoFit/>
            </a:bodyPr>
            <a:lstStyle/>
            <a:p>
              <a:r>
                <a:rPr lang="en-US" sz="1100" dirty="0" smtClean="0">
                  <a:solidFill>
                    <a:srgbClr val="424545"/>
                  </a:solidFill>
                </a:rPr>
                <a:t>Secure Container</a:t>
              </a:r>
              <a:endParaRPr lang="en-US" sz="1100" dirty="0">
                <a:solidFill>
                  <a:srgbClr val="424545"/>
                </a:solidFill>
              </a:endParaRPr>
            </a:p>
          </p:txBody>
        </p:sp>
        <p:sp>
          <p:nvSpPr>
            <p:cNvPr id="168" name="TextBox 167"/>
            <p:cNvSpPr txBox="1"/>
            <p:nvPr/>
          </p:nvSpPr>
          <p:spPr>
            <a:xfrm>
              <a:off x="423569" y="670402"/>
              <a:ext cx="663782" cy="307750"/>
            </a:xfrm>
            <a:prstGeom prst="rect">
              <a:avLst/>
            </a:prstGeom>
            <a:noFill/>
          </p:spPr>
          <p:txBody>
            <a:bodyPr wrap="none" lIns="121893" tIns="60947" rIns="121893" bIns="60947" rtlCol="0">
              <a:spAutoFit/>
            </a:bodyPr>
            <a:lstStyle/>
            <a:p>
              <a:r>
                <a:rPr lang="en-US" sz="1200" dirty="0">
                  <a:solidFill>
                    <a:srgbClr val="424545"/>
                  </a:solidFill>
                </a:rPr>
                <a:t>Device</a:t>
              </a:r>
            </a:p>
          </p:txBody>
        </p:sp>
        <p:sp>
          <p:nvSpPr>
            <p:cNvPr id="178" name="Rounded Rectangle 177"/>
            <p:cNvSpPr/>
            <p:nvPr/>
          </p:nvSpPr>
          <p:spPr>
            <a:xfrm>
              <a:off x="558142" y="1333713"/>
              <a:ext cx="2281783" cy="795217"/>
            </a:xfrm>
            <a:prstGeom prst="roundRect">
              <a:avLst/>
            </a:prstGeom>
            <a:noFill/>
            <a:ln>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121893" tIns="60947" rIns="121893" bIns="60947" rtlCol="0" anchor="ctr"/>
            <a:lstStyle/>
            <a:p>
              <a:pPr algn="ctr"/>
              <a:endParaRPr lang="en-US" dirty="0">
                <a:solidFill>
                  <a:prstClr val="white"/>
                </a:solidFill>
              </a:endParaRPr>
            </a:p>
          </p:txBody>
        </p:sp>
        <p:pic>
          <p:nvPicPr>
            <p:cNvPr id="193" name="Picture 192"/>
            <p:cNvPicPr>
              <a:picLocks noChangeAspect="1"/>
            </p:cNvPicPr>
            <p:nvPr/>
          </p:nvPicPr>
          <p:blipFill>
            <a:blip r:embed="rId4" cstate="print"/>
            <a:stretch>
              <a:fillRect/>
            </a:stretch>
          </p:blipFill>
          <p:spPr>
            <a:xfrm>
              <a:off x="933668" y="1249833"/>
              <a:ext cx="569225" cy="426567"/>
            </a:xfrm>
            <a:prstGeom prst="rect">
              <a:avLst/>
            </a:prstGeom>
          </p:spPr>
        </p:pic>
        <p:grpSp>
          <p:nvGrpSpPr>
            <p:cNvPr id="3" name="Group 88"/>
            <p:cNvGrpSpPr/>
            <p:nvPr/>
          </p:nvGrpSpPr>
          <p:grpSpPr>
            <a:xfrm>
              <a:off x="1787908" y="1375974"/>
              <a:ext cx="965952" cy="322196"/>
              <a:chOff x="-1454056" y="1079083"/>
              <a:chExt cx="965952" cy="322196"/>
            </a:xfrm>
          </p:grpSpPr>
          <p:sp>
            <p:nvSpPr>
              <p:cNvPr id="196" name="Rounded Rectangle 195"/>
              <p:cNvSpPr/>
              <p:nvPr/>
            </p:nvSpPr>
            <p:spPr>
              <a:xfrm>
                <a:off x="-1365663" y="1151183"/>
                <a:ext cx="877559" cy="250096"/>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21893" tIns="60947" rIns="121893" bIns="60947" rtlCol="0" anchor="ctr"/>
              <a:lstStyle/>
              <a:p>
                <a:pPr algn="ctr"/>
                <a:endParaRPr lang="en-US" dirty="0">
                  <a:solidFill>
                    <a:prstClr val="white"/>
                  </a:solidFill>
                </a:endParaRPr>
              </a:p>
            </p:txBody>
          </p:sp>
          <p:sp>
            <p:nvSpPr>
              <p:cNvPr id="195" name="TextBox 194"/>
              <p:cNvSpPr txBox="1"/>
              <p:nvPr/>
            </p:nvSpPr>
            <p:spPr>
              <a:xfrm>
                <a:off x="-1454056" y="1079083"/>
                <a:ext cx="761116" cy="307750"/>
              </a:xfrm>
              <a:prstGeom prst="rect">
                <a:avLst/>
              </a:prstGeom>
              <a:noFill/>
            </p:spPr>
            <p:txBody>
              <a:bodyPr wrap="none" lIns="121893" tIns="60947" rIns="121893" bIns="60947" rtlCol="0">
                <a:spAutoFit/>
              </a:bodyPr>
              <a:lstStyle/>
              <a:p>
                <a:r>
                  <a:rPr lang="en-US" sz="1200" dirty="0">
                    <a:solidFill>
                      <a:srgbClr val="424545"/>
                    </a:solidFill>
                  </a:rPr>
                  <a:t>Browser</a:t>
                </a:r>
              </a:p>
            </p:txBody>
          </p:sp>
        </p:grpSp>
      </p:grpSp>
      <p:sp>
        <p:nvSpPr>
          <p:cNvPr id="102" name="Rounded Rectangle 101"/>
          <p:cNvSpPr/>
          <p:nvPr/>
        </p:nvSpPr>
        <p:spPr>
          <a:xfrm>
            <a:off x="5617524" y="3598370"/>
            <a:ext cx="3660774" cy="811705"/>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3" tIns="60947" rIns="121893" bIns="60947" rtlCol="0" anchor="ctr"/>
          <a:lstStyle/>
          <a:p>
            <a:pPr algn="ctr"/>
            <a:endParaRPr lang="en-US" dirty="0">
              <a:solidFill>
                <a:prstClr val="white"/>
              </a:solidFill>
            </a:endParaRPr>
          </a:p>
        </p:txBody>
      </p:sp>
      <p:sp>
        <p:nvSpPr>
          <p:cNvPr id="104" name="Rounded Rectangle 103"/>
          <p:cNvSpPr/>
          <p:nvPr/>
        </p:nvSpPr>
        <p:spPr>
          <a:xfrm>
            <a:off x="8747538" y="814397"/>
            <a:ext cx="3192484" cy="893815"/>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3" tIns="60947" rIns="121893" bIns="60947" rtlCol="0" anchor="ctr"/>
          <a:lstStyle/>
          <a:p>
            <a:pPr algn="ctr"/>
            <a:endParaRPr lang="en-US" dirty="0">
              <a:solidFill>
                <a:prstClr val="white"/>
              </a:solidFill>
            </a:endParaRPr>
          </a:p>
        </p:txBody>
      </p:sp>
      <p:sp>
        <p:nvSpPr>
          <p:cNvPr id="94" name="Rounded Rectangle 93"/>
          <p:cNvSpPr/>
          <p:nvPr/>
        </p:nvSpPr>
        <p:spPr>
          <a:xfrm>
            <a:off x="10677524" y="823441"/>
            <a:ext cx="1264475" cy="534241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3" tIns="60947" rIns="121893" bIns="60947" rtlCol="0" anchor="ctr"/>
          <a:lstStyle/>
          <a:p>
            <a:pPr algn="ctr"/>
            <a:endParaRPr lang="en-US" dirty="0">
              <a:solidFill>
                <a:prstClr val="white"/>
              </a:solidFill>
            </a:endParaRPr>
          </a:p>
        </p:txBody>
      </p:sp>
      <p:pic>
        <p:nvPicPr>
          <p:cNvPr id="159" name="Picture 158"/>
          <p:cNvPicPr>
            <a:picLocks noChangeAspect="1"/>
          </p:cNvPicPr>
          <p:nvPr/>
        </p:nvPicPr>
        <p:blipFill>
          <a:blip r:embed="rId5" cstate="print"/>
          <a:stretch>
            <a:fillRect/>
          </a:stretch>
        </p:blipFill>
        <p:spPr>
          <a:xfrm>
            <a:off x="11241356" y="905257"/>
            <a:ext cx="647802" cy="647970"/>
          </a:xfrm>
          <a:prstGeom prst="rect">
            <a:avLst/>
          </a:prstGeom>
        </p:spPr>
      </p:pic>
      <p:sp>
        <p:nvSpPr>
          <p:cNvPr id="95" name="Rectangle 94"/>
          <p:cNvSpPr/>
          <p:nvPr/>
        </p:nvSpPr>
        <p:spPr>
          <a:xfrm>
            <a:off x="10448514" y="758795"/>
            <a:ext cx="1854486" cy="307750"/>
          </a:xfrm>
          <a:prstGeom prst="rect">
            <a:avLst/>
          </a:prstGeom>
        </p:spPr>
        <p:txBody>
          <a:bodyPr wrap="square" lIns="121893" tIns="60947" rIns="121893" bIns="60947">
            <a:spAutoFit/>
          </a:bodyPr>
          <a:lstStyle/>
          <a:p>
            <a:pPr algn="ctr"/>
            <a:r>
              <a:rPr lang="en-US" sz="1200" dirty="0" smtClean="0">
                <a:solidFill>
                  <a:srgbClr val="000000"/>
                </a:solidFill>
              </a:rPr>
              <a:t>Cloud Services</a:t>
            </a:r>
            <a:endParaRPr lang="en-US" sz="1200" dirty="0">
              <a:solidFill>
                <a:srgbClr val="000000"/>
              </a:solidFill>
            </a:endParaRPr>
          </a:p>
        </p:txBody>
      </p:sp>
      <p:sp>
        <p:nvSpPr>
          <p:cNvPr id="110" name="Rounded Rectangle 109"/>
          <p:cNvSpPr/>
          <p:nvPr/>
        </p:nvSpPr>
        <p:spPr>
          <a:xfrm>
            <a:off x="1945201" y="3598370"/>
            <a:ext cx="5629273" cy="1531899"/>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3" tIns="60947" rIns="121893" bIns="60947" rtlCol="0" anchor="ctr"/>
          <a:lstStyle/>
          <a:p>
            <a:pPr algn="ctr"/>
            <a:endParaRPr lang="en-US" dirty="0">
              <a:solidFill>
                <a:prstClr val="white"/>
              </a:solidFill>
            </a:endParaRPr>
          </a:p>
        </p:txBody>
      </p:sp>
      <p:sp>
        <p:nvSpPr>
          <p:cNvPr id="4" name="Title 3"/>
          <p:cNvSpPr>
            <a:spLocks noGrp="1"/>
          </p:cNvSpPr>
          <p:nvPr>
            <p:ph type="title"/>
          </p:nvPr>
        </p:nvSpPr>
        <p:spPr>
          <a:xfrm>
            <a:off x="228208" y="232726"/>
            <a:ext cx="10969924" cy="379967"/>
          </a:xfrm>
        </p:spPr>
        <p:txBody>
          <a:bodyPr/>
          <a:lstStyle/>
          <a:p>
            <a:r>
              <a:rPr lang="en-US" sz="2400" dirty="0" smtClean="0"/>
              <a:t>Standard Mobile Reference Architecture &gt;&gt; </a:t>
            </a:r>
            <a:r>
              <a:rPr lang="en-US" sz="2400" dirty="0" smtClean="0">
                <a:solidFill>
                  <a:schemeClr val="accent1"/>
                </a:solidFill>
              </a:rPr>
              <a:t>Hybrid Apps</a:t>
            </a:r>
            <a:endParaRPr lang="en-US" sz="2400" dirty="0">
              <a:solidFill>
                <a:schemeClr val="accent1"/>
              </a:solidFill>
            </a:endParaRPr>
          </a:p>
        </p:txBody>
      </p:sp>
      <p:sp>
        <p:nvSpPr>
          <p:cNvPr id="122" name="Isosceles Triangle 121"/>
          <p:cNvSpPr/>
          <p:nvPr/>
        </p:nvSpPr>
        <p:spPr>
          <a:xfrm>
            <a:off x="688850" y="2854611"/>
            <a:ext cx="325910" cy="488968"/>
          </a:xfrm>
          <a:prstGeom prst="triangl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21893" tIns="60947" rIns="121893" bIns="60947" rtlCol="0" anchor="ctr"/>
          <a:lstStyle/>
          <a:p>
            <a:pPr algn="ctr" defTabSz="1218408"/>
            <a:endParaRPr lang="en-US" dirty="0">
              <a:solidFill>
                <a:prstClr val="white"/>
              </a:solidFill>
            </a:endParaRPr>
          </a:p>
        </p:txBody>
      </p:sp>
      <p:grpSp>
        <p:nvGrpSpPr>
          <p:cNvPr id="6" name="Group 149"/>
          <p:cNvGrpSpPr/>
          <p:nvPr/>
        </p:nvGrpSpPr>
        <p:grpSpPr>
          <a:xfrm>
            <a:off x="186992" y="2442891"/>
            <a:ext cx="10089330" cy="757351"/>
            <a:chOff x="-591278" y="2442891"/>
            <a:chExt cx="10819975" cy="757351"/>
          </a:xfrm>
        </p:grpSpPr>
        <p:sp>
          <p:nvSpPr>
            <p:cNvPr id="90" name="Rounded Rectangle 89"/>
            <p:cNvSpPr/>
            <p:nvPr/>
          </p:nvSpPr>
          <p:spPr>
            <a:xfrm>
              <a:off x="-501256" y="2494067"/>
              <a:ext cx="10729953" cy="706175"/>
            </a:xfrm>
            <a:prstGeom prst="roundRect">
              <a:avLst/>
            </a:prstGeom>
            <a:solidFill>
              <a:schemeClr val="accent5">
                <a:lumMod val="75000"/>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3" tIns="60947" rIns="121893" bIns="60947" rtlCol="0" anchor="ctr"/>
            <a:lstStyle/>
            <a:p>
              <a:pPr algn="ctr"/>
              <a:endParaRPr lang="en-US" dirty="0">
                <a:solidFill>
                  <a:prstClr val="white"/>
                </a:solidFill>
              </a:endParaRPr>
            </a:p>
          </p:txBody>
        </p:sp>
        <p:sp>
          <p:nvSpPr>
            <p:cNvPr id="93" name="TextBox 92"/>
            <p:cNvSpPr txBox="1"/>
            <p:nvPr/>
          </p:nvSpPr>
          <p:spPr>
            <a:xfrm>
              <a:off x="-591278" y="2442891"/>
              <a:ext cx="1299367" cy="307750"/>
            </a:xfrm>
            <a:prstGeom prst="rect">
              <a:avLst/>
            </a:prstGeom>
            <a:noFill/>
          </p:spPr>
          <p:txBody>
            <a:bodyPr wrap="none" lIns="121893" tIns="60947" rIns="121893" bIns="60947" rtlCol="0">
              <a:spAutoFit/>
            </a:bodyPr>
            <a:lstStyle/>
            <a:p>
              <a:pPr defTabSz="1218408"/>
              <a:r>
                <a:rPr lang="en-US" sz="1200" dirty="0">
                  <a:solidFill>
                    <a:schemeClr val="tx1">
                      <a:lumMod val="50000"/>
                    </a:schemeClr>
                  </a:solidFill>
                  <a:cs typeface="Calibri"/>
                </a:rPr>
                <a:t>Secure </a:t>
              </a:r>
              <a:r>
                <a:rPr lang="en-US" sz="1200" dirty="0" smtClean="0">
                  <a:solidFill>
                    <a:schemeClr val="tx1">
                      <a:lumMod val="50000"/>
                    </a:schemeClr>
                  </a:solidFill>
                  <a:cs typeface="Calibri"/>
                </a:rPr>
                <a:t>Delivery</a:t>
              </a:r>
              <a:endParaRPr lang="en-US" sz="1200" dirty="0">
                <a:solidFill>
                  <a:schemeClr val="tx1">
                    <a:lumMod val="50000"/>
                  </a:schemeClr>
                </a:solidFill>
                <a:cs typeface="Calibri"/>
              </a:endParaRPr>
            </a:p>
          </p:txBody>
        </p:sp>
        <p:pic>
          <p:nvPicPr>
            <p:cNvPr id="129" name="Picture 128"/>
            <p:cNvPicPr>
              <a:picLocks noChangeAspect="1"/>
            </p:cNvPicPr>
            <p:nvPr/>
          </p:nvPicPr>
          <p:blipFill>
            <a:blip r:embed="rId6" cstate="print"/>
            <a:stretch>
              <a:fillRect/>
            </a:stretch>
          </p:blipFill>
          <p:spPr>
            <a:xfrm>
              <a:off x="-405659" y="2664384"/>
              <a:ext cx="468598" cy="468719"/>
            </a:xfrm>
            <a:prstGeom prst="rect">
              <a:avLst/>
            </a:prstGeom>
          </p:spPr>
        </p:pic>
      </p:grpSp>
      <p:grpSp>
        <p:nvGrpSpPr>
          <p:cNvPr id="7" name="Group 143"/>
          <p:cNvGrpSpPr/>
          <p:nvPr/>
        </p:nvGrpSpPr>
        <p:grpSpPr>
          <a:xfrm>
            <a:off x="1859475" y="5468189"/>
            <a:ext cx="6048376" cy="697662"/>
            <a:chOff x="2835401" y="5526678"/>
            <a:chExt cx="6048376" cy="719871"/>
          </a:xfrm>
        </p:grpSpPr>
        <p:sp>
          <p:nvSpPr>
            <p:cNvPr id="97" name="Rounded Rectangle 96"/>
            <p:cNvSpPr/>
            <p:nvPr/>
          </p:nvSpPr>
          <p:spPr>
            <a:xfrm>
              <a:off x="2895599" y="5591098"/>
              <a:ext cx="5988178" cy="655451"/>
            </a:xfrm>
            <a:prstGeom prst="roundRect">
              <a:avLst/>
            </a:prstGeom>
            <a:solidFill>
              <a:schemeClr val="bg1">
                <a:lumMod val="6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defTabSz="457181"/>
              <a:endParaRPr lang="en-US" dirty="0">
                <a:solidFill>
                  <a:prstClr val="white"/>
                </a:solidFill>
              </a:endParaRPr>
            </a:p>
          </p:txBody>
        </p:sp>
        <p:sp>
          <p:nvSpPr>
            <p:cNvPr id="145" name="TextBox 144"/>
            <p:cNvSpPr txBox="1"/>
            <p:nvPr/>
          </p:nvSpPr>
          <p:spPr>
            <a:xfrm>
              <a:off x="2835401" y="5526678"/>
              <a:ext cx="4076990" cy="307750"/>
            </a:xfrm>
            <a:prstGeom prst="rect">
              <a:avLst/>
            </a:prstGeom>
            <a:noFill/>
          </p:spPr>
          <p:txBody>
            <a:bodyPr wrap="square" lIns="121893" tIns="60947" rIns="121893" bIns="60947" rtlCol="0">
              <a:spAutoFit/>
            </a:bodyPr>
            <a:lstStyle/>
            <a:p>
              <a:pPr defTabSz="1218408"/>
              <a:r>
                <a:rPr lang="en-US" sz="1200" dirty="0">
                  <a:solidFill>
                    <a:srgbClr val="000000"/>
                  </a:solidFill>
                  <a:latin typeface="Calibri"/>
                  <a:cs typeface="Calibri"/>
                </a:rPr>
                <a:t>System of </a:t>
              </a:r>
              <a:r>
                <a:rPr lang="en-US" sz="1200" dirty="0" smtClean="0">
                  <a:solidFill>
                    <a:srgbClr val="000000"/>
                  </a:solidFill>
                  <a:latin typeface="Calibri"/>
                  <a:cs typeface="Calibri"/>
                </a:rPr>
                <a:t>Record (Applications</a:t>
              </a:r>
              <a:r>
                <a:rPr lang="en-US" sz="1200" dirty="0">
                  <a:solidFill>
                    <a:srgbClr val="000000"/>
                  </a:solidFill>
                  <a:latin typeface="Calibri"/>
                  <a:cs typeface="Calibri"/>
                </a:rPr>
                <a:t>)</a:t>
              </a:r>
            </a:p>
          </p:txBody>
        </p:sp>
        <p:pic>
          <p:nvPicPr>
            <p:cNvPr id="134" name="Picture 133"/>
            <p:cNvPicPr>
              <a:picLocks noChangeAspect="1"/>
            </p:cNvPicPr>
            <p:nvPr/>
          </p:nvPicPr>
          <p:blipFill>
            <a:blip r:embed="rId7" cstate="print">
              <a:lum bright="-100000"/>
            </a:blip>
            <a:stretch>
              <a:fillRect/>
            </a:stretch>
          </p:blipFill>
          <p:spPr>
            <a:xfrm>
              <a:off x="2930693" y="5829300"/>
              <a:ext cx="366039" cy="366135"/>
            </a:xfrm>
            <a:prstGeom prst="rect">
              <a:avLst/>
            </a:prstGeom>
          </p:spPr>
        </p:pic>
      </p:grpSp>
      <p:grpSp>
        <p:nvGrpSpPr>
          <p:cNvPr id="8" name="Group 70"/>
          <p:cNvGrpSpPr/>
          <p:nvPr/>
        </p:nvGrpSpPr>
        <p:grpSpPr>
          <a:xfrm>
            <a:off x="7796896" y="4397353"/>
            <a:ext cx="1471883" cy="1768497"/>
            <a:chOff x="10648040" y="4035527"/>
            <a:chExt cx="1725187" cy="2200279"/>
          </a:xfrm>
        </p:grpSpPr>
        <p:sp>
          <p:nvSpPr>
            <p:cNvPr id="109" name="Rounded Rectangle 108"/>
            <p:cNvSpPr/>
            <p:nvPr/>
          </p:nvSpPr>
          <p:spPr>
            <a:xfrm>
              <a:off x="10868570" y="4096666"/>
              <a:ext cx="1504657" cy="2139140"/>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3" tIns="60947" rIns="121893" bIns="60947" rtlCol="0" anchor="ctr"/>
            <a:lstStyle/>
            <a:p>
              <a:pPr algn="ctr"/>
              <a:endParaRPr lang="en-US" sz="1600" dirty="0">
                <a:solidFill>
                  <a:prstClr val="white"/>
                </a:solidFill>
              </a:endParaRPr>
            </a:p>
          </p:txBody>
        </p:sp>
        <p:sp>
          <p:nvSpPr>
            <p:cNvPr id="115" name="Rectangle 114"/>
            <p:cNvSpPr/>
            <p:nvPr/>
          </p:nvSpPr>
          <p:spPr>
            <a:xfrm>
              <a:off x="10648040" y="4035527"/>
              <a:ext cx="1698171" cy="377450"/>
            </a:xfrm>
            <a:prstGeom prst="rect">
              <a:avLst/>
            </a:prstGeom>
          </p:spPr>
          <p:txBody>
            <a:bodyPr wrap="square" lIns="121893" tIns="60947" rIns="121893" bIns="60947">
              <a:spAutoFit/>
            </a:bodyPr>
            <a:lstStyle/>
            <a:p>
              <a:pPr algn="ctr"/>
              <a:r>
                <a:rPr lang="en-US" sz="1200" dirty="0" smtClean="0">
                  <a:solidFill>
                    <a:srgbClr val="000000"/>
                  </a:solidFill>
                </a:rPr>
                <a:t>Development</a:t>
              </a:r>
              <a:endParaRPr lang="en-US" sz="1200" dirty="0">
                <a:solidFill>
                  <a:srgbClr val="000000"/>
                </a:solidFill>
              </a:endParaRPr>
            </a:p>
          </p:txBody>
        </p:sp>
        <p:pic>
          <p:nvPicPr>
            <p:cNvPr id="149" name="Picture 148"/>
            <p:cNvPicPr>
              <a:picLocks noChangeAspect="1"/>
            </p:cNvPicPr>
            <p:nvPr/>
          </p:nvPicPr>
          <p:blipFill>
            <a:blip r:embed="rId8" cstate="print"/>
            <a:stretch>
              <a:fillRect/>
            </a:stretch>
          </p:blipFill>
          <p:spPr>
            <a:xfrm>
              <a:off x="10947181" y="4327769"/>
              <a:ext cx="356507" cy="356601"/>
            </a:xfrm>
            <a:prstGeom prst="rect">
              <a:avLst/>
            </a:prstGeom>
          </p:spPr>
        </p:pic>
      </p:grpSp>
      <p:grpSp>
        <p:nvGrpSpPr>
          <p:cNvPr id="9" name="Group 104"/>
          <p:cNvGrpSpPr/>
          <p:nvPr/>
        </p:nvGrpSpPr>
        <p:grpSpPr>
          <a:xfrm>
            <a:off x="8763000" y="908516"/>
            <a:ext cx="1643952" cy="628043"/>
            <a:chOff x="8696325" y="620778"/>
            <a:chExt cx="1643952" cy="628043"/>
          </a:xfrm>
        </p:grpSpPr>
        <p:sp>
          <p:nvSpPr>
            <p:cNvPr id="184" name="Rounded Rectangle 183"/>
            <p:cNvSpPr/>
            <p:nvPr/>
          </p:nvSpPr>
          <p:spPr>
            <a:xfrm>
              <a:off x="8761418" y="675998"/>
              <a:ext cx="1578859" cy="572823"/>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3" tIns="60947" rIns="121893" bIns="60947" rtlCol="0" anchor="ctr"/>
            <a:lstStyle/>
            <a:p>
              <a:pPr algn="ctr"/>
              <a:endParaRPr lang="en-US" dirty="0">
                <a:solidFill>
                  <a:prstClr val="white"/>
                </a:solidFill>
              </a:endParaRPr>
            </a:p>
          </p:txBody>
        </p:sp>
        <p:pic>
          <p:nvPicPr>
            <p:cNvPr id="185" name="Picture 184"/>
            <p:cNvPicPr>
              <a:picLocks noChangeAspect="1"/>
            </p:cNvPicPr>
            <p:nvPr/>
          </p:nvPicPr>
          <p:blipFill>
            <a:blip r:embed="rId9" cstate="print"/>
            <a:stretch>
              <a:fillRect/>
            </a:stretch>
          </p:blipFill>
          <p:spPr>
            <a:xfrm>
              <a:off x="8804413" y="870233"/>
              <a:ext cx="349111" cy="313372"/>
            </a:xfrm>
            <a:prstGeom prst="rect">
              <a:avLst/>
            </a:prstGeom>
          </p:spPr>
        </p:pic>
        <p:sp>
          <p:nvSpPr>
            <p:cNvPr id="186" name="TextBox 185"/>
            <p:cNvSpPr txBox="1"/>
            <p:nvPr/>
          </p:nvSpPr>
          <p:spPr>
            <a:xfrm>
              <a:off x="8696325" y="620778"/>
              <a:ext cx="1570069" cy="307750"/>
            </a:xfrm>
            <a:prstGeom prst="rect">
              <a:avLst/>
            </a:prstGeom>
            <a:noFill/>
          </p:spPr>
          <p:txBody>
            <a:bodyPr wrap="square" lIns="121893" tIns="60947" rIns="121893" bIns="60947" rtlCol="0">
              <a:spAutoFit/>
            </a:bodyPr>
            <a:lstStyle/>
            <a:p>
              <a:r>
                <a:rPr lang="en-US" sz="1200" dirty="0" smtClean="0">
                  <a:solidFill>
                    <a:srgbClr val="424545"/>
                  </a:solidFill>
                </a:rPr>
                <a:t>Public App </a:t>
              </a:r>
              <a:r>
                <a:rPr lang="en-US" sz="1200" dirty="0">
                  <a:solidFill>
                    <a:srgbClr val="424545"/>
                  </a:solidFill>
                </a:rPr>
                <a:t>Store</a:t>
              </a:r>
            </a:p>
          </p:txBody>
        </p:sp>
      </p:grpSp>
      <p:cxnSp>
        <p:nvCxnSpPr>
          <p:cNvPr id="192" name="Shape 191"/>
          <p:cNvCxnSpPr/>
          <p:nvPr/>
        </p:nvCxnSpPr>
        <p:spPr>
          <a:xfrm>
            <a:off x="3001365" y="1789239"/>
            <a:ext cx="6331140" cy="909422"/>
          </a:xfrm>
          <a:prstGeom prst="bentConnector2">
            <a:avLst/>
          </a:prstGeom>
          <a:ln>
            <a:solidFill>
              <a:schemeClr val="accent4"/>
            </a:solidFill>
            <a:prstDash val="dash"/>
          </a:ln>
        </p:spPr>
        <p:style>
          <a:lnRef idx="2">
            <a:schemeClr val="accent1"/>
          </a:lnRef>
          <a:fillRef idx="0">
            <a:schemeClr val="accent1"/>
          </a:fillRef>
          <a:effectRef idx="1">
            <a:schemeClr val="accent1"/>
          </a:effectRef>
          <a:fontRef idx="minor">
            <a:schemeClr val="tx1"/>
          </a:fontRef>
        </p:style>
      </p:cxnSp>
      <p:sp>
        <p:nvSpPr>
          <p:cNvPr id="58" name="Rectangle 57"/>
          <p:cNvSpPr/>
          <p:nvPr/>
        </p:nvSpPr>
        <p:spPr>
          <a:xfrm>
            <a:off x="1922248" y="3565808"/>
            <a:ext cx="1416552" cy="492416"/>
          </a:xfrm>
          <a:prstGeom prst="rect">
            <a:avLst/>
          </a:prstGeom>
        </p:spPr>
        <p:txBody>
          <a:bodyPr wrap="none" lIns="121893" tIns="60947" rIns="121893" bIns="60947">
            <a:spAutoFit/>
          </a:bodyPr>
          <a:lstStyle/>
          <a:p>
            <a:r>
              <a:rPr lang="en-US" sz="1200" dirty="0" smtClean="0">
                <a:solidFill>
                  <a:schemeClr val="tx1">
                    <a:lumMod val="50000"/>
                  </a:schemeClr>
                </a:solidFill>
              </a:rPr>
              <a:t>Presentation &amp;</a:t>
            </a:r>
          </a:p>
          <a:p>
            <a:r>
              <a:rPr lang="en-US" sz="1200" dirty="0" smtClean="0">
                <a:solidFill>
                  <a:schemeClr val="tx1">
                    <a:lumMod val="50000"/>
                  </a:schemeClr>
                </a:solidFill>
              </a:rPr>
              <a:t>Service Integration</a:t>
            </a:r>
          </a:p>
        </p:txBody>
      </p:sp>
      <p:sp>
        <p:nvSpPr>
          <p:cNvPr id="165" name="TextBox 164"/>
          <p:cNvSpPr txBox="1"/>
          <p:nvPr/>
        </p:nvSpPr>
        <p:spPr>
          <a:xfrm>
            <a:off x="5007211" y="737663"/>
            <a:ext cx="1355958" cy="307750"/>
          </a:xfrm>
          <a:prstGeom prst="rect">
            <a:avLst/>
          </a:prstGeom>
          <a:noFill/>
        </p:spPr>
        <p:txBody>
          <a:bodyPr wrap="none" lIns="121893" tIns="60947" rIns="121893" bIns="60947" rtlCol="0">
            <a:spAutoFit/>
          </a:bodyPr>
          <a:lstStyle/>
          <a:p>
            <a:pPr algn="ctr"/>
            <a:r>
              <a:rPr lang="en-US" sz="1200" dirty="0">
                <a:solidFill>
                  <a:srgbClr val="424545"/>
                </a:solidFill>
              </a:rPr>
              <a:t>Wireless Network</a:t>
            </a:r>
          </a:p>
        </p:txBody>
      </p:sp>
      <p:grpSp>
        <p:nvGrpSpPr>
          <p:cNvPr id="10" name="Group 136"/>
          <p:cNvGrpSpPr/>
          <p:nvPr/>
        </p:nvGrpSpPr>
        <p:grpSpPr>
          <a:xfrm>
            <a:off x="6069526" y="3606944"/>
            <a:ext cx="3152775" cy="730149"/>
            <a:chOff x="3429000" y="3625994"/>
            <a:chExt cx="3609975" cy="730149"/>
          </a:xfrm>
        </p:grpSpPr>
        <p:sp>
          <p:nvSpPr>
            <p:cNvPr id="205" name="Rounded Rectangle 204"/>
            <p:cNvSpPr/>
            <p:nvPr/>
          </p:nvSpPr>
          <p:spPr>
            <a:xfrm>
              <a:off x="3476429" y="3684687"/>
              <a:ext cx="3562546" cy="671456"/>
            </a:xfrm>
            <a:prstGeom prst="roundRect">
              <a:avLst/>
            </a:prstGeom>
            <a:solidFill>
              <a:srgbClr val="5B698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121893" tIns="60947" rIns="121893" bIns="60947" rtlCol="0" anchor="ctr"/>
            <a:lstStyle/>
            <a:p>
              <a:pPr algn="ctr"/>
              <a:endParaRPr lang="en-US" sz="1200" dirty="0">
                <a:solidFill>
                  <a:prstClr val="white"/>
                </a:solidFill>
              </a:endParaRPr>
            </a:p>
          </p:txBody>
        </p:sp>
        <p:pic>
          <p:nvPicPr>
            <p:cNvPr id="121" name="Picture 120"/>
            <p:cNvPicPr>
              <a:picLocks noChangeAspect="1"/>
            </p:cNvPicPr>
            <p:nvPr/>
          </p:nvPicPr>
          <p:blipFill>
            <a:blip r:embed="rId10" cstate="print"/>
            <a:stretch>
              <a:fillRect/>
            </a:stretch>
          </p:blipFill>
          <p:spPr>
            <a:xfrm>
              <a:off x="3553463" y="3886199"/>
              <a:ext cx="430922" cy="388323"/>
            </a:xfrm>
            <a:prstGeom prst="rect">
              <a:avLst/>
            </a:prstGeom>
          </p:spPr>
        </p:pic>
        <p:sp>
          <p:nvSpPr>
            <p:cNvPr id="62" name="TextBox 61"/>
            <p:cNvSpPr txBox="1"/>
            <p:nvPr/>
          </p:nvSpPr>
          <p:spPr>
            <a:xfrm>
              <a:off x="3429000" y="3625994"/>
              <a:ext cx="2784554" cy="307750"/>
            </a:xfrm>
            <a:prstGeom prst="rect">
              <a:avLst/>
            </a:prstGeom>
            <a:noFill/>
          </p:spPr>
          <p:txBody>
            <a:bodyPr wrap="none" lIns="121893" tIns="60947" rIns="121893" bIns="60947" rtlCol="0">
              <a:spAutoFit/>
            </a:bodyPr>
            <a:lstStyle/>
            <a:p>
              <a:pPr defTabSz="1218408"/>
              <a:r>
                <a:rPr lang="en-US" sz="1200" dirty="0" smtClean="0">
                  <a:solidFill>
                    <a:schemeClr val="bg1"/>
                  </a:solidFill>
                  <a:cs typeface="Calibri"/>
                </a:rPr>
                <a:t>Service, Data &amp; Process Integration</a:t>
              </a:r>
              <a:endParaRPr lang="en-US" sz="1200" dirty="0">
                <a:solidFill>
                  <a:schemeClr val="bg1"/>
                </a:solidFill>
                <a:cs typeface="Calibri"/>
              </a:endParaRPr>
            </a:p>
          </p:txBody>
        </p:sp>
      </p:grpSp>
      <p:grpSp>
        <p:nvGrpSpPr>
          <p:cNvPr id="11" name="Group 64"/>
          <p:cNvGrpSpPr/>
          <p:nvPr/>
        </p:nvGrpSpPr>
        <p:grpSpPr>
          <a:xfrm>
            <a:off x="4321344" y="4372168"/>
            <a:ext cx="3178278" cy="686852"/>
            <a:chOff x="5393601" y="5436250"/>
            <a:chExt cx="3538051" cy="818247"/>
          </a:xfrm>
        </p:grpSpPr>
        <p:grpSp>
          <p:nvGrpSpPr>
            <p:cNvPr id="12" name="Group 63"/>
            <p:cNvGrpSpPr/>
            <p:nvPr/>
          </p:nvGrpSpPr>
          <p:grpSpPr>
            <a:xfrm>
              <a:off x="5393601" y="5436250"/>
              <a:ext cx="3538051" cy="818247"/>
              <a:chOff x="5393601" y="5436250"/>
              <a:chExt cx="3538051" cy="818247"/>
            </a:xfrm>
          </p:grpSpPr>
          <p:sp>
            <p:nvSpPr>
              <p:cNvPr id="55" name="Rounded Rectangle 54"/>
              <p:cNvSpPr/>
              <p:nvPr/>
            </p:nvSpPr>
            <p:spPr>
              <a:xfrm>
                <a:off x="5446674" y="5508013"/>
                <a:ext cx="3484978" cy="746484"/>
              </a:xfrm>
              <a:prstGeom prst="roundRect">
                <a:avLst/>
              </a:prstGeom>
              <a:solidFill>
                <a:srgbClr val="5B698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121893" tIns="60947" rIns="121893" bIns="60947" rtlCol="0" anchor="ctr"/>
              <a:lstStyle/>
              <a:p>
                <a:pPr algn="ctr"/>
                <a:endParaRPr lang="en-US" sz="1200" dirty="0">
                  <a:solidFill>
                    <a:prstClr val="white"/>
                  </a:solidFill>
                </a:endParaRPr>
              </a:p>
            </p:txBody>
          </p:sp>
          <p:sp>
            <p:nvSpPr>
              <p:cNvPr id="63" name="TextBox 62"/>
              <p:cNvSpPr txBox="1"/>
              <p:nvPr/>
            </p:nvSpPr>
            <p:spPr>
              <a:xfrm>
                <a:off x="5393601" y="5436250"/>
                <a:ext cx="1543282" cy="366623"/>
              </a:xfrm>
              <a:prstGeom prst="rect">
                <a:avLst/>
              </a:prstGeom>
              <a:noFill/>
            </p:spPr>
            <p:txBody>
              <a:bodyPr wrap="none" lIns="121893" tIns="60947" rIns="121893" bIns="60947" rtlCol="0">
                <a:spAutoFit/>
              </a:bodyPr>
              <a:lstStyle/>
              <a:p>
                <a:pPr defTabSz="1218408"/>
                <a:r>
                  <a:rPr lang="en-US" sz="1200" dirty="0" smtClean="0">
                    <a:solidFill>
                      <a:schemeClr val="bg1"/>
                    </a:solidFill>
                    <a:cs typeface="Calibri"/>
                  </a:rPr>
                  <a:t>Application Server</a:t>
                </a:r>
                <a:endParaRPr lang="en-US" sz="1200" dirty="0">
                  <a:solidFill>
                    <a:schemeClr val="bg1"/>
                  </a:solidFill>
                  <a:cs typeface="Calibri"/>
                </a:endParaRPr>
              </a:p>
            </p:txBody>
          </p:sp>
        </p:grpSp>
        <p:pic>
          <p:nvPicPr>
            <p:cNvPr id="124" name="Picture 123"/>
            <p:cNvPicPr>
              <a:picLocks noChangeAspect="1"/>
            </p:cNvPicPr>
            <p:nvPr/>
          </p:nvPicPr>
          <p:blipFill>
            <a:blip r:embed="rId11" cstate="print"/>
            <a:stretch>
              <a:fillRect/>
            </a:stretch>
          </p:blipFill>
          <p:spPr>
            <a:xfrm>
              <a:off x="5533931" y="5819983"/>
              <a:ext cx="471594" cy="301263"/>
            </a:xfrm>
            <a:prstGeom prst="rect">
              <a:avLst/>
            </a:prstGeom>
          </p:spPr>
        </p:pic>
      </p:grpSp>
      <p:grpSp>
        <p:nvGrpSpPr>
          <p:cNvPr id="13" name="Group 137"/>
          <p:cNvGrpSpPr/>
          <p:nvPr/>
        </p:nvGrpSpPr>
        <p:grpSpPr>
          <a:xfrm>
            <a:off x="9316991" y="3553679"/>
            <a:ext cx="1307729" cy="2612171"/>
            <a:chOff x="12169775" y="3792008"/>
            <a:chExt cx="1307729" cy="2637845"/>
          </a:xfrm>
        </p:grpSpPr>
        <p:sp>
          <p:nvSpPr>
            <p:cNvPr id="69" name="Rounded Rectangle 68"/>
            <p:cNvSpPr/>
            <p:nvPr/>
          </p:nvSpPr>
          <p:spPr>
            <a:xfrm>
              <a:off x="12188825" y="3827319"/>
              <a:ext cx="1288679" cy="2602534"/>
            </a:xfrm>
            <a:prstGeom prst="round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3" tIns="60947" rIns="121893" bIns="60947" rtlCol="0" anchor="ctr"/>
            <a:lstStyle/>
            <a:p>
              <a:pPr algn="ctr"/>
              <a:endParaRPr lang="en-US" sz="1600" dirty="0">
                <a:solidFill>
                  <a:prstClr val="white"/>
                </a:solidFill>
              </a:endParaRPr>
            </a:p>
          </p:txBody>
        </p:sp>
        <p:pic>
          <p:nvPicPr>
            <p:cNvPr id="70" name="Picture 69"/>
            <p:cNvPicPr>
              <a:picLocks noChangeAspect="1"/>
            </p:cNvPicPr>
            <p:nvPr/>
          </p:nvPicPr>
          <p:blipFill>
            <a:blip r:embed="rId12" cstate="print"/>
            <a:stretch>
              <a:fillRect/>
            </a:stretch>
          </p:blipFill>
          <p:spPr>
            <a:xfrm>
              <a:off x="12294104" y="4092575"/>
              <a:ext cx="332352" cy="334221"/>
            </a:xfrm>
            <a:prstGeom prst="rect">
              <a:avLst/>
            </a:prstGeom>
          </p:spPr>
        </p:pic>
        <p:sp>
          <p:nvSpPr>
            <p:cNvPr id="72" name="Rectangle 71"/>
            <p:cNvSpPr/>
            <p:nvPr/>
          </p:nvSpPr>
          <p:spPr>
            <a:xfrm>
              <a:off x="12169775" y="3792008"/>
              <a:ext cx="1219201" cy="216828"/>
            </a:xfrm>
            <a:prstGeom prst="rect">
              <a:avLst/>
            </a:prstGeom>
          </p:spPr>
          <p:txBody>
            <a:bodyPr wrap="square" lIns="121893" tIns="60947" rIns="121893" bIns="60947">
              <a:spAutoFit/>
            </a:bodyPr>
            <a:lstStyle/>
            <a:p>
              <a:r>
                <a:rPr lang="en-US" sz="1200" dirty="0" smtClean="0">
                  <a:solidFill>
                    <a:schemeClr val="bg1"/>
                  </a:solidFill>
                </a:rPr>
                <a:t>Management</a:t>
              </a:r>
              <a:endParaRPr lang="en-US" sz="1200" dirty="0">
                <a:solidFill>
                  <a:schemeClr val="bg1"/>
                </a:solidFill>
              </a:endParaRPr>
            </a:p>
          </p:txBody>
        </p:sp>
      </p:grpSp>
      <p:cxnSp>
        <p:nvCxnSpPr>
          <p:cNvPr id="181" name="Straight Connector 180"/>
          <p:cNvCxnSpPr/>
          <p:nvPr/>
        </p:nvCxnSpPr>
        <p:spPr>
          <a:xfrm flipV="1">
            <a:off x="3185327" y="1146460"/>
            <a:ext cx="5713412" cy="9100"/>
          </a:xfrm>
          <a:prstGeom prst="line">
            <a:avLst/>
          </a:prstGeom>
          <a:ln>
            <a:solidFill>
              <a:schemeClr val="accent4"/>
            </a:solidFill>
            <a:prstDash val="dash"/>
          </a:ln>
        </p:spPr>
        <p:style>
          <a:lnRef idx="2">
            <a:schemeClr val="accent1"/>
          </a:lnRef>
          <a:fillRef idx="0">
            <a:schemeClr val="accent1"/>
          </a:fillRef>
          <a:effectRef idx="1">
            <a:schemeClr val="accent1"/>
          </a:effectRef>
          <a:fontRef idx="minor">
            <a:schemeClr val="tx1"/>
          </a:fontRef>
        </p:style>
      </p:cxnSp>
      <p:sp>
        <p:nvSpPr>
          <p:cNvPr id="117" name="Up-Down Arrow 116"/>
          <p:cNvSpPr/>
          <p:nvPr/>
        </p:nvSpPr>
        <p:spPr>
          <a:xfrm rot="5400000">
            <a:off x="7245095" y="200627"/>
            <a:ext cx="416437" cy="2581278"/>
          </a:xfrm>
          <a:prstGeom prst="upDownArrow">
            <a:avLst>
              <a:gd name="adj1" fmla="val 50000"/>
              <a:gd name="adj2" fmla="val 33656"/>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3" tIns="60947" rIns="121893" bIns="60947" rtlCol="0" anchor="ctr"/>
          <a:lstStyle/>
          <a:p>
            <a:pPr algn="ctr"/>
            <a:endParaRPr lang="en-US" sz="1300" dirty="0">
              <a:solidFill>
                <a:prstClr val="white"/>
              </a:solidFill>
            </a:endParaRPr>
          </a:p>
        </p:txBody>
      </p:sp>
      <p:sp>
        <p:nvSpPr>
          <p:cNvPr id="118" name="Up-Down Arrow 117"/>
          <p:cNvSpPr/>
          <p:nvPr/>
        </p:nvSpPr>
        <p:spPr>
          <a:xfrm rot="5400000">
            <a:off x="4025643" y="514956"/>
            <a:ext cx="416437" cy="1952624"/>
          </a:xfrm>
          <a:prstGeom prst="upDownArrow">
            <a:avLst>
              <a:gd name="adj1" fmla="val 50000"/>
              <a:gd name="adj2" fmla="val 33656"/>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3" tIns="60947" rIns="121893" bIns="60947" rtlCol="0" anchor="ctr"/>
          <a:lstStyle/>
          <a:p>
            <a:pPr algn="ctr"/>
            <a:endParaRPr lang="en-US" sz="1300" dirty="0">
              <a:solidFill>
                <a:prstClr val="white"/>
              </a:solidFill>
            </a:endParaRPr>
          </a:p>
        </p:txBody>
      </p:sp>
      <p:sp>
        <p:nvSpPr>
          <p:cNvPr id="128" name="Up-Down Arrow 127"/>
          <p:cNvSpPr/>
          <p:nvPr/>
        </p:nvSpPr>
        <p:spPr>
          <a:xfrm>
            <a:off x="5476972" y="2096060"/>
            <a:ext cx="416437" cy="383233"/>
          </a:xfrm>
          <a:prstGeom prst="upDownArrow">
            <a:avLst>
              <a:gd name="adj1" fmla="val 50000"/>
              <a:gd name="adj2" fmla="val 33656"/>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3" tIns="60947" rIns="121893" bIns="60947" rtlCol="0" anchor="ctr"/>
          <a:lstStyle/>
          <a:p>
            <a:pPr algn="ctr"/>
            <a:endParaRPr lang="en-US" sz="1300" dirty="0">
              <a:solidFill>
                <a:prstClr val="white"/>
              </a:solidFill>
            </a:endParaRPr>
          </a:p>
        </p:txBody>
      </p:sp>
      <p:grpSp>
        <p:nvGrpSpPr>
          <p:cNvPr id="14" name="Group 135"/>
          <p:cNvGrpSpPr/>
          <p:nvPr/>
        </p:nvGrpSpPr>
        <p:grpSpPr>
          <a:xfrm>
            <a:off x="2292113" y="4385232"/>
            <a:ext cx="2037840" cy="674837"/>
            <a:chOff x="1214564" y="4000470"/>
            <a:chExt cx="2037840" cy="674837"/>
          </a:xfrm>
        </p:grpSpPr>
        <p:sp>
          <p:nvSpPr>
            <p:cNvPr id="57" name="Rounded Rectangle 56"/>
            <p:cNvSpPr/>
            <p:nvPr/>
          </p:nvSpPr>
          <p:spPr>
            <a:xfrm>
              <a:off x="1296457" y="4048125"/>
              <a:ext cx="1955947" cy="627182"/>
            </a:xfrm>
            <a:prstGeom prst="roundRect">
              <a:avLst/>
            </a:prstGeom>
            <a:solidFill>
              <a:srgbClr val="5B698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3" tIns="60947" rIns="121893" bIns="60947" rtlCol="0" anchor="ctr"/>
            <a:lstStyle/>
            <a:p>
              <a:pPr algn="ctr"/>
              <a:endParaRPr lang="en-US" sz="1200" dirty="0">
                <a:solidFill>
                  <a:prstClr val="white"/>
                </a:solidFill>
              </a:endParaRPr>
            </a:p>
          </p:txBody>
        </p:sp>
        <p:sp>
          <p:nvSpPr>
            <p:cNvPr id="130" name="Rectangle 129"/>
            <p:cNvSpPr/>
            <p:nvPr/>
          </p:nvSpPr>
          <p:spPr>
            <a:xfrm>
              <a:off x="1214564" y="4000470"/>
              <a:ext cx="1174691" cy="307750"/>
            </a:xfrm>
            <a:prstGeom prst="rect">
              <a:avLst/>
            </a:prstGeom>
            <a:noFill/>
          </p:spPr>
          <p:txBody>
            <a:bodyPr wrap="none" lIns="121893" tIns="60947" rIns="121893" bIns="60947" rtlCol="0">
              <a:spAutoFit/>
            </a:bodyPr>
            <a:lstStyle/>
            <a:p>
              <a:pPr defTabSz="1218408"/>
              <a:r>
                <a:rPr lang="en-US" sz="1200" dirty="0" smtClean="0">
                  <a:solidFill>
                    <a:schemeClr val="bg1"/>
                  </a:solidFill>
                  <a:cs typeface="Calibri"/>
                </a:rPr>
                <a:t>Identity Mgmt </a:t>
              </a:r>
            </a:p>
          </p:txBody>
        </p:sp>
        <p:pic>
          <p:nvPicPr>
            <p:cNvPr id="89090" name="Picture 2" descr="http://www.clipartbest.com/cliparts/dT8/zBr/dT8zBrxTe.png"/>
            <p:cNvPicPr>
              <a:picLocks noChangeAspect="1" noChangeArrowheads="1"/>
            </p:cNvPicPr>
            <p:nvPr/>
          </p:nvPicPr>
          <p:blipFill>
            <a:blip r:embed="rId13" cstate="print"/>
            <a:srcRect/>
            <a:stretch>
              <a:fillRect/>
            </a:stretch>
          </p:blipFill>
          <p:spPr bwMode="auto">
            <a:xfrm>
              <a:off x="1344595" y="4305072"/>
              <a:ext cx="482600" cy="226017"/>
            </a:xfrm>
            <a:prstGeom prst="rect">
              <a:avLst/>
            </a:prstGeom>
            <a:noFill/>
          </p:spPr>
        </p:pic>
      </p:grpSp>
      <p:grpSp>
        <p:nvGrpSpPr>
          <p:cNvPr id="15" name="Group 130"/>
          <p:cNvGrpSpPr/>
          <p:nvPr/>
        </p:nvGrpSpPr>
        <p:grpSpPr>
          <a:xfrm>
            <a:off x="10939588" y="4388260"/>
            <a:ext cx="760090" cy="727695"/>
            <a:chOff x="3836738" y="3876675"/>
            <a:chExt cx="915988" cy="955120"/>
          </a:xfrm>
        </p:grpSpPr>
        <p:pic>
          <p:nvPicPr>
            <p:cNvPr id="132" name="Picture 131"/>
            <p:cNvPicPr>
              <a:picLocks noChangeAspect="1"/>
            </p:cNvPicPr>
            <p:nvPr/>
          </p:nvPicPr>
          <p:blipFill>
            <a:blip r:embed="rId14" cstate="print">
              <a:grayscl/>
              <a:extLst>
                <a:ext uri="{28A0092B-C50C-407E-A947-70E740481C1C}">
                  <a14:useLocalDpi xmlns:a14="http://schemas.microsoft.com/office/drawing/2010/main" val="0"/>
                </a:ext>
              </a:extLst>
            </a:blip>
            <a:stretch>
              <a:fillRect/>
            </a:stretch>
          </p:blipFill>
          <p:spPr>
            <a:xfrm>
              <a:off x="3883433" y="3876675"/>
              <a:ext cx="822598" cy="822598"/>
            </a:xfrm>
            <a:prstGeom prst="rect">
              <a:avLst/>
            </a:prstGeom>
          </p:spPr>
        </p:pic>
        <p:sp>
          <p:nvSpPr>
            <p:cNvPr id="133" name="TextBox 132"/>
            <p:cNvSpPr txBox="1"/>
            <p:nvPr/>
          </p:nvSpPr>
          <p:spPr>
            <a:xfrm>
              <a:off x="3836738" y="4699273"/>
              <a:ext cx="915988" cy="132522"/>
            </a:xfrm>
            <a:prstGeom prst="rect">
              <a:avLst/>
            </a:prstGeom>
            <a:noFill/>
          </p:spPr>
          <p:txBody>
            <a:bodyPr wrap="square" lIns="0" tIns="0" rIns="0" bIns="0" rtlCol="0">
              <a:noAutofit/>
            </a:bodyPr>
            <a:lstStyle/>
            <a:p>
              <a:pPr algn="ctr">
                <a:lnSpc>
                  <a:spcPct val="90000"/>
                </a:lnSpc>
              </a:pPr>
              <a:r>
                <a:rPr lang="en-US" sz="800" dirty="0" smtClean="0"/>
                <a:t>Application</a:t>
              </a:r>
              <a:endParaRPr lang="en-US" sz="800" dirty="0"/>
            </a:p>
          </p:txBody>
        </p:sp>
      </p:grpSp>
      <p:grpSp>
        <p:nvGrpSpPr>
          <p:cNvPr id="16" name="Group 126"/>
          <p:cNvGrpSpPr/>
          <p:nvPr/>
        </p:nvGrpSpPr>
        <p:grpSpPr>
          <a:xfrm>
            <a:off x="3269177" y="3606850"/>
            <a:ext cx="2790824" cy="730243"/>
            <a:chOff x="7029451" y="3625900"/>
            <a:chExt cx="3019424" cy="730243"/>
          </a:xfrm>
        </p:grpSpPr>
        <p:sp>
          <p:nvSpPr>
            <p:cNvPr id="113" name="Rounded Rectangle 112"/>
            <p:cNvSpPr/>
            <p:nvPr/>
          </p:nvSpPr>
          <p:spPr>
            <a:xfrm>
              <a:off x="7095852" y="3684687"/>
              <a:ext cx="2953023" cy="671456"/>
            </a:xfrm>
            <a:prstGeom prst="roundRect">
              <a:avLst/>
            </a:prstGeom>
            <a:solidFill>
              <a:srgbClr val="5B698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3" tIns="60947" rIns="121893" bIns="60947" rtlCol="0" anchor="ctr"/>
            <a:lstStyle/>
            <a:p>
              <a:pPr algn="ctr"/>
              <a:endParaRPr lang="en-US" sz="1200" dirty="0">
                <a:solidFill>
                  <a:prstClr val="white"/>
                </a:solidFill>
              </a:endParaRPr>
            </a:p>
          </p:txBody>
        </p:sp>
        <p:sp>
          <p:nvSpPr>
            <p:cNvPr id="112" name="TextBox 111"/>
            <p:cNvSpPr txBox="1"/>
            <p:nvPr/>
          </p:nvSpPr>
          <p:spPr>
            <a:xfrm>
              <a:off x="7029451" y="3625900"/>
              <a:ext cx="1696440" cy="307750"/>
            </a:xfrm>
            <a:prstGeom prst="rect">
              <a:avLst/>
            </a:prstGeom>
            <a:noFill/>
          </p:spPr>
          <p:txBody>
            <a:bodyPr wrap="none" lIns="121893" tIns="60947" rIns="121893" bIns="60947" rtlCol="0">
              <a:spAutoFit/>
            </a:bodyPr>
            <a:lstStyle/>
            <a:p>
              <a:pPr defTabSz="1218408"/>
              <a:r>
                <a:rPr lang="en-US" sz="1200" dirty="0" smtClean="0">
                  <a:solidFill>
                    <a:schemeClr val="bg1"/>
                  </a:solidFill>
                  <a:cs typeface="Calibri"/>
                </a:rPr>
                <a:t>Web Content / Portal</a:t>
              </a:r>
              <a:endParaRPr lang="en-US" sz="1200" dirty="0">
                <a:solidFill>
                  <a:schemeClr val="bg1"/>
                </a:solidFill>
                <a:cs typeface="Calibri"/>
              </a:endParaRPr>
            </a:p>
          </p:txBody>
        </p:sp>
      </p:grpSp>
      <p:sp>
        <p:nvSpPr>
          <p:cNvPr id="141" name="Up-Down Arrow 140"/>
          <p:cNvSpPr/>
          <p:nvPr/>
        </p:nvSpPr>
        <p:spPr>
          <a:xfrm rot="5400000">
            <a:off x="10268050" y="2653218"/>
            <a:ext cx="416437" cy="402284"/>
          </a:xfrm>
          <a:prstGeom prst="upDownArrow">
            <a:avLst>
              <a:gd name="adj1" fmla="val 50000"/>
              <a:gd name="adj2" fmla="val 33656"/>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3" tIns="60947" rIns="121893" bIns="60947" rtlCol="0" anchor="ctr"/>
          <a:lstStyle/>
          <a:p>
            <a:pPr algn="ctr"/>
            <a:endParaRPr lang="en-US" sz="1300" dirty="0">
              <a:solidFill>
                <a:prstClr val="white"/>
              </a:solidFill>
            </a:endParaRPr>
          </a:p>
        </p:txBody>
      </p:sp>
      <p:sp>
        <p:nvSpPr>
          <p:cNvPr id="143" name="Up-Down Arrow 142"/>
          <p:cNvSpPr/>
          <p:nvPr/>
        </p:nvSpPr>
        <p:spPr>
          <a:xfrm rot="5400000">
            <a:off x="7567261" y="4623451"/>
            <a:ext cx="416437" cy="402284"/>
          </a:xfrm>
          <a:prstGeom prst="upDownArrow">
            <a:avLst>
              <a:gd name="adj1" fmla="val 50000"/>
              <a:gd name="adj2" fmla="val 33656"/>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3" tIns="60947" rIns="121893" bIns="60947" rtlCol="0" anchor="ctr"/>
          <a:lstStyle/>
          <a:p>
            <a:pPr algn="ctr"/>
            <a:endParaRPr lang="en-US" sz="1300" dirty="0">
              <a:solidFill>
                <a:prstClr val="white"/>
              </a:solidFill>
            </a:endParaRPr>
          </a:p>
        </p:txBody>
      </p:sp>
      <p:sp>
        <p:nvSpPr>
          <p:cNvPr id="148" name="Up-Down Arrow 147"/>
          <p:cNvSpPr/>
          <p:nvPr/>
        </p:nvSpPr>
        <p:spPr>
          <a:xfrm>
            <a:off x="5476973" y="3200400"/>
            <a:ext cx="416437" cy="383233"/>
          </a:xfrm>
          <a:prstGeom prst="upDownArrow">
            <a:avLst>
              <a:gd name="adj1" fmla="val 50000"/>
              <a:gd name="adj2" fmla="val 33656"/>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3" tIns="60947" rIns="121893" bIns="60947" rtlCol="0" anchor="ctr"/>
          <a:lstStyle/>
          <a:p>
            <a:pPr algn="ctr"/>
            <a:endParaRPr lang="en-US" sz="1300" dirty="0">
              <a:solidFill>
                <a:prstClr val="white"/>
              </a:solidFill>
            </a:endParaRPr>
          </a:p>
        </p:txBody>
      </p:sp>
      <p:sp>
        <p:nvSpPr>
          <p:cNvPr id="107522" name="AutoShape 2" descr="http://mediamgr1.us.oracle.com:11090/teams/do/StreamAssetContent?stream_id=20130148&amp;stream_id_type=asset&amp;content_kind=master"/>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GB" dirty="0"/>
          </a:p>
        </p:txBody>
      </p:sp>
      <p:sp>
        <p:nvSpPr>
          <p:cNvPr id="107524" name="AutoShape 4" descr="http://mediamgr1.us.oracle.com:11090/teams/do/StreamAssetContent?stream_id=20130148&amp;stream_id_type=asset&amp;content_kind=master"/>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GB" dirty="0"/>
          </a:p>
        </p:txBody>
      </p:sp>
      <p:sp>
        <p:nvSpPr>
          <p:cNvPr id="107527" name="AutoShape 7" descr="http://mediamgr1.us.oracle.com:11090/teams/do/StreamAssetContent?stream_id=20130375&amp;stream_id_type=asset&amp;content_kind=thumbnail"/>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GB" dirty="0"/>
          </a:p>
        </p:txBody>
      </p:sp>
      <p:grpSp>
        <p:nvGrpSpPr>
          <p:cNvPr id="17" name="Group 145"/>
          <p:cNvGrpSpPr/>
          <p:nvPr/>
        </p:nvGrpSpPr>
        <p:grpSpPr>
          <a:xfrm>
            <a:off x="212344" y="3571567"/>
            <a:ext cx="1349245" cy="1558171"/>
            <a:chOff x="293888" y="3580034"/>
            <a:chExt cx="1349245" cy="1558171"/>
          </a:xfrm>
        </p:grpSpPr>
        <p:sp>
          <p:nvSpPr>
            <p:cNvPr id="81" name="Rounded Rectangle 80"/>
            <p:cNvSpPr/>
            <p:nvPr/>
          </p:nvSpPr>
          <p:spPr>
            <a:xfrm>
              <a:off x="354454" y="3598370"/>
              <a:ext cx="1288679" cy="1539835"/>
            </a:xfrm>
            <a:prstGeom prst="round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3" tIns="60947" rIns="121893" bIns="60947" rtlCol="0" anchor="ctr"/>
            <a:lstStyle/>
            <a:p>
              <a:pPr algn="ctr"/>
              <a:endParaRPr lang="en-US" sz="1600" dirty="0">
                <a:solidFill>
                  <a:prstClr val="white"/>
                </a:solidFill>
              </a:endParaRPr>
            </a:p>
          </p:txBody>
        </p:sp>
        <p:sp>
          <p:nvSpPr>
            <p:cNvPr id="82" name="Rectangle 81"/>
            <p:cNvSpPr/>
            <p:nvPr/>
          </p:nvSpPr>
          <p:spPr>
            <a:xfrm>
              <a:off x="293888" y="3580034"/>
              <a:ext cx="1334887" cy="307750"/>
            </a:xfrm>
            <a:prstGeom prst="rect">
              <a:avLst/>
            </a:prstGeom>
          </p:spPr>
          <p:txBody>
            <a:bodyPr wrap="square" lIns="121893" tIns="60947" rIns="121893" bIns="60947">
              <a:spAutoFit/>
            </a:bodyPr>
            <a:lstStyle/>
            <a:p>
              <a:r>
                <a:rPr lang="en-US" sz="1200" dirty="0" smtClean="0">
                  <a:solidFill>
                    <a:schemeClr val="tx1">
                      <a:lumMod val="50000"/>
                    </a:schemeClr>
                  </a:solidFill>
                </a:rPr>
                <a:t>Data Reservoir</a:t>
              </a:r>
              <a:endParaRPr lang="en-US" sz="1200" dirty="0">
                <a:solidFill>
                  <a:schemeClr val="tx1">
                    <a:lumMod val="50000"/>
                  </a:schemeClr>
                </a:solidFill>
              </a:endParaRPr>
            </a:p>
          </p:txBody>
        </p:sp>
      </p:grpSp>
      <p:grpSp>
        <p:nvGrpSpPr>
          <p:cNvPr id="18" name="Group 146"/>
          <p:cNvGrpSpPr/>
          <p:nvPr/>
        </p:nvGrpSpPr>
        <p:grpSpPr>
          <a:xfrm>
            <a:off x="181368" y="5468189"/>
            <a:ext cx="1366532" cy="697662"/>
            <a:chOff x="272437" y="5474725"/>
            <a:chExt cx="1366532" cy="714669"/>
          </a:xfrm>
        </p:grpSpPr>
        <p:sp>
          <p:nvSpPr>
            <p:cNvPr id="85" name="Rounded Rectangle 84"/>
            <p:cNvSpPr/>
            <p:nvPr/>
          </p:nvSpPr>
          <p:spPr>
            <a:xfrm>
              <a:off x="354454" y="5538652"/>
              <a:ext cx="1284515" cy="650742"/>
            </a:xfrm>
            <a:prstGeom prst="roundRect">
              <a:avLst/>
            </a:prstGeom>
            <a:solidFill>
              <a:schemeClr val="accent5">
                <a:lumMod val="75000"/>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3" tIns="60947" rIns="121893" bIns="60947" rtlCol="0" anchor="ctr"/>
            <a:lstStyle/>
            <a:p>
              <a:pPr algn="ctr"/>
              <a:endParaRPr lang="en-US" dirty="0">
                <a:solidFill>
                  <a:prstClr val="white"/>
                </a:solidFill>
              </a:endParaRPr>
            </a:p>
          </p:txBody>
        </p:sp>
        <p:sp>
          <p:nvSpPr>
            <p:cNvPr id="86" name="TextBox 85"/>
            <p:cNvSpPr txBox="1"/>
            <p:nvPr/>
          </p:nvSpPr>
          <p:spPr>
            <a:xfrm>
              <a:off x="272437" y="5474725"/>
              <a:ext cx="1308713" cy="307750"/>
            </a:xfrm>
            <a:prstGeom prst="rect">
              <a:avLst/>
            </a:prstGeom>
            <a:noFill/>
          </p:spPr>
          <p:txBody>
            <a:bodyPr wrap="square" lIns="121893" tIns="60947" rIns="121893" bIns="60947" rtlCol="0">
              <a:spAutoFit/>
            </a:bodyPr>
            <a:lstStyle/>
            <a:p>
              <a:pPr defTabSz="1218408"/>
              <a:r>
                <a:rPr lang="en-US" sz="1200" dirty="0" smtClean="0">
                  <a:solidFill>
                    <a:srgbClr val="000000"/>
                  </a:solidFill>
                  <a:latin typeface="Calibri"/>
                  <a:cs typeface="Calibri"/>
                </a:rPr>
                <a:t>Analytics</a:t>
              </a:r>
              <a:endParaRPr lang="en-US" sz="1200" dirty="0">
                <a:solidFill>
                  <a:srgbClr val="000000"/>
                </a:solidFill>
                <a:latin typeface="Calibri"/>
                <a:cs typeface="Calibri"/>
              </a:endParaRPr>
            </a:p>
          </p:txBody>
        </p:sp>
        <p:pic>
          <p:nvPicPr>
            <p:cNvPr id="91" name="Picture 90"/>
            <p:cNvPicPr>
              <a:picLocks noChangeAspect="1"/>
            </p:cNvPicPr>
            <p:nvPr/>
          </p:nvPicPr>
          <p:blipFill>
            <a:blip r:embed="rId15" cstate="print">
              <a:lum bright="-100000"/>
              <a:extLst>
                <a:ext uri="{28A0092B-C50C-407E-A947-70E740481C1C}">
                  <a14:useLocalDpi xmlns:a14="http://schemas.microsoft.com/office/drawing/2010/main" val="0"/>
                </a:ext>
              </a:extLst>
            </a:blip>
            <a:stretch>
              <a:fillRect/>
            </a:stretch>
          </p:blipFill>
          <p:spPr>
            <a:xfrm>
              <a:off x="350744" y="5665015"/>
              <a:ext cx="597064" cy="488753"/>
            </a:xfrm>
            <a:prstGeom prst="rect">
              <a:avLst/>
            </a:prstGeom>
          </p:spPr>
        </p:pic>
      </p:grpSp>
      <p:sp>
        <p:nvSpPr>
          <p:cNvPr id="125" name="Up-Down Arrow 124"/>
          <p:cNvSpPr/>
          <p:nvPr/>
        </p:nvSpPr>
        <p:spPr>
          <a:xfrm>
            <a:off x="701252" y="5133212"/>
            <a:ext cx="416437" cy="402284"/>
          </a:xfrm>
          <a:prstGeom prst="upDownArrow">
            <a:avLst>
              <a:gd name="adj1" fmla="val 50000"/>
              <a:gd name="adj2" fmla="val 33656"/>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3" tIns="60947" rIns="121893" bIns="60947" rtlCol="0" anchor="ctr"/>
          <a:lstStyle/>
          <a:p>
            <a:pPr algn="ctr"/>
            <a:endParaRPr lang="en-US" sz="1300" dirty="0">
              <a:solidFill>
                <a:prstClr val="white"/>
              </a:solidFill>
            </a:endParaRPr>
          </a:p>
        </p:txBody>
      </p:sp>
      <p:sp>
        <p:nvSpPr>
          <p:cNvPr id="151" name="Up-Down Arrow 150"/>
          <p:cNvSpPr/>
          <p:nvPr/>
        </p:nvSpPr>
        <p:spPr>
          <a:xfrm>
            <a:off x="701252" y="3200400"/>
            <a:ext cx="416437" cy="383233"/>
          </a:xfrm>
          <a:prstGeom prst="upDownArrow">
            <a:avLst>
              <a:gd name="adj1" fmla="val 50000"/>
              <a:gd name="adj2" fmla="val 33656"/>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3" tIns="60947" rIns="121893" bIns="60947" rtlCol="0" anchor="ctr"/>
          <a:lstStyle/>
          <a:p>
            <a:pPr algn="ctr"/>
            <a:endParaRPr lang="en-US" sz="1300" dirty="0">
              <a:solidFill>
                <a:prstClr val="white"/>
              </a:solidFill>
            </a:endParaRPr>
          </a:p>
        </p:txBody>
      </p:sp>
      <p:pic>
        <p:nvPicPr>
          <p:cNvPr id="103" name="Picture 102" descr="ic-DataIntegration-gray.png"/>
          <p:cNvPicPr>
            <a:picLocks noChangeAspect="1"/>
          </p:cNvPicPr>
          <p:nvPr/>
        </p:nvPicPr>
        <p:blipFill>
          <a:blip r:embed="rId16" cstate="print">
            <a:duotone>
              <a:prstClr val="black"/>
              <a:schemeClr val="tx2">
                <a:tint val="45000"/>
                <a:satMod val="400000"/>
              </a:schemeClr>
            </a:duotone>
            <a:lum bright="-100000"/>
          </a:blip>
          <a:stretch>
            <a:fillRect/>
          </a:stretch>
        </p:blipFill>
        <p:spPr>
          <a:xfrm>
            <a:off x="183042" y="3568746"/>
            <a:ext cx="836528" cy="836528"/>
          </a:xfrm>
          <a:prstGeom prst="rect">
            <a:avLst/>
          </a:prstGeom>
        </p:spPr>
      </p:pic>
      <p:pic>
        <p:nvPicPr>
          <p:cNvPr id="107" name="Picture 106" descr="ic-Spreadsheet-gray-S-T.png"/>
          <p:cNvPicPr>
            <a:picLocks noChangeAspect="1"/>
          </p:cNvPicPr>
          <p:nvPr/>
        </p:nvPicPr>
        <p:blipFill>
          <a:blip r:embed="rId17" cstate="print">
            <a:lum bright="-100000"/>
          </a:blip>
          <a:stretch>
            <a:fillRect/>
          </a:stretch>
        </p:blipFill>
        <p:spPr>
          <a:xfrm>
            <a:off x="3312697" y="3828689"/>
            <a:ext cx="441386" cy="441386"/>
          </a:xfrm>
          <a:prstGeom prst="rect">
            <a:avLst/>
          </a:prstGeom>
        </p:spPr>
      </p:pic>
      <p:sp>
        <p:nvSpPr>
          <p:cNvPr id="135" name="Up-Down Arrow 134"/>
          <p:cNvSpPr/>
          <p:nvPr/>
        </p:nvSpPr>
        <p:spPr>
          <a:xfrm rot="16200000">
            <a:off x="1535733" y="4159263"/>
            <a:ext cx="416437" cy="383233"/>
          </a:xfrm>
          <a:prstGeom prst="upDownArrow">
            <a:avLst>
              <a:gd name="adj1" fmla="val 50000"/>
              <a:gd name="adj2" fmla="val 33656"/>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3" tIns="60947" rIns="121893" bIns="60947" rtlCol="0" anchor="ctr"/>
          <a:lstStyle/>
          <a:p>
            <a:pPr algn="ctr"/>
            <a:endParaRPr lang="en-US" sz="1300" dirty="0">
              <a:solidFill>
                <a:prstClr val="white"/>
              </a:solidFill>
            </a:endParaRPr>
          </a:p>
        </p:txBody>
      </p:sp>
      <p:sp>
        <p:nvSpPr>
          <p:cNvPr id="139" name="TextBox 138"/>
          <p:cNvSpPr txBox="1"/>
          <p:nvPr/>
        </p:nvSpPr>
        <p:spPr>
          <a:xfrm>
            <a:off x="0" y="6206252"/>
            <a:ext cx="12188825" cy="914400"/>
          </a:xfrm>
          <a:prstGeom prst="rect">
            <a:avLst/>
          </a:prstGeom>
          <a:noFill/>
        </p:spPr>
        <p:txBody>
          <a:bodyPr wrap="none" lIns="0" tIns="0" rIns="0" bIns="0" rtlCol="0">
            <a:noAutofit/>
          </a:bodyPr>
          <a:lstStyle/>
          <a:p>
            <a:pPr algn="ctr">
              <a:lnSpc>
                <a:spcPct val="90000"/>
              </a:lnSpc>
            </a:pPr>
            <a:r>
              <a:rPr lang="en-GB" sz="1400" dirty="0" smtClean="0"/>
              <a:t>Some relationships between components have been simplified </a:t>
            </a:r>
            <a:endParaRPr lang="en-GB" sz="1400" dirty="0"/>
          </a:p>
        </p:txBody>
      </p:sp>
      <p:pic>
        <p:nvPicPr>
          <p:cNvPr id="5" name="Picture 2"/>
          <p:cNvPicPr>
            <a:picLocks noChangeAspect="1" noChangeArrowheads="1"/>
          </p:cNvPicPr>
          <p:nvPr/>
        </p:nvPicPr>
        <p:blipFill>
          <a:blip r:embed="rId18" cstate="print"/>
          <a:srcRect/>
          <a:stretch>
            <a:fillRect/>
          </a:stretch>
        </p:blipFill>
        <p:spPr bwMode="auto">
          <a:xfrm>
            <a:off x="5183921" y="1021977"/>
            <a:ext cx="1002539" cy="1021977"/>
          </a:xfrm>
          <a:prstGeom prst="rect">
            <a:avLst/>
          </a:prstGeom>
          <a:noFill/>
          <a:ln w="9525">
            <a:noFill/>
            <a:miter lim="800000"/>
            <a:headEnd/>
            <a:tailEnd/>
          </a:ln>
        </p:spPr>
      </p:pic>
      <p:grpSp>
        <p:nvGrpSpPr>
          <p:cNvPr id="19" name="Group 66"/>
          <p:cNvGrpSpPr/>
          <p:nvPr/>
        </p:nvGrpSpPr>
        <p:grpSpPr>
          <a:xfrm>
            <a:off x="8355106" y="2512291"/>
            <a:ext cx="1903319" cy="618521"/>
            <a:chOff x="10275825" y="2559541"/>
            <a:chExt cx="1752600" cy="618521"/>
          </a:xfrm>
        </p:grpSpPr>
        <p:sp>
          <p:nvSpPr>
            <p:cNvPr id="100" name="Rounded Rectangle 99"/>
            <p:cNvSpPr/>
            <p:nvPr/>
          </p:nvSpPr>
          <p:spPr>
            <a:xfrm>
              <a:off x="10370956" y="2605239"/>
              <a:ext cx="1609843" cy="572823"/>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3" tIns="60947" rIns="121893" bIns="60947" rtlCol="0" anchor="ctr"/>
            <a:lstStyle/>
            <a:p>
              <a:pPr algn="ctr"/>
              <a:endParaRPr lang="en-US" dirty="0">
                <a:solidFill>
                  <a:prstClr val="white"/>
                </a:solidFill>
              </a:endParaRPr>
            </a:p>
          </p:txBody>
        </p:sp>
        <p:sp>
          <p:nvSpPr>
            <p:cNvPr id="101" name="TextBox 100"/>
            <p:cNvSpPr txBox="1"/>
            <p:nvPr/>
          </p:nvSpPr>
          <p:spPr>
            <a:xfrm>
              <a:off x="10275825" y="2559541"/>
              <a:ext cx="1752600" cy="307750"/>
            </a:xfrm>
            <a:prstGeom prst="rect">
              <a:avLst/>
            </a:prstGeom>
            <a:noFill/>
          </p:spPr>
          <p:txBody>
            <a:bodyPr wrap="square" lIns="121893" tIns="60947" rIns="121893" bIns="60947" rtlCol="0">
              <a:spAutoFit/>
            </a:bodyPr>
            <a:lstStyle/>
            <a:p>
              <a:r>
                <a:rPr lang="en-US" sz="1200" dirty="0" smtClean="0">
                  <a:solidFill>
                    <a:srgbClr val="424545"/>
                  </a:solidFill>
                </a:rPr>
                <a:t>App Store</a:t>
              </a:r>
              <a:endParaRPr lang="en-US" sz="1200" dirty="0">
                <a:solidFill>
                  <a:srgbClr val="424545"/>
                </a:solidFill>
              </a:endParaRPr>
            </a:p>
          </p:txBody>
        </p:sp>
        <p:pic>
          <p:nvPicPr>
            <p:cNvPr id="106" name="Picture 105"/>
            <p:cNvPicPr>
              <a:picLocks noChangeAspect="1"/>
            </p:cNvPicPr>
            <p:nvPr/>
          </p:nvPicPr>
          <p:blipFill>
            <a:blip r:embed="rId19" cstate="print"/>
            <a:stretch>
              <a:fillRect/>
            </a:stretch>
          </p:blipFill>
          <p:spPr>
            <a:xfrm>
              <a:off x="10381487" y="2790958"/>
              <a:ext cx="408688" cy="360700"/>
            </a:xfrm>
            <a:prstGeom prst="rect">
              <a:avLst/>
            </a:prstGeom>
          </p:spPr>
        </p:pic>
      </p:grpSp>
      <p:sp>
        <p:nvSpPr>
          <p:cNvPr id="105" name="Rounded Rectangle 104"/>
          <p:cNvSpPr/>
          <p:nvPr/>
        </p:nvSpPr>
        <p:spPr>
          <a:xfrm>
            <a:off x="6780212" y="3886200"/>
            <a:ext cx="2133599" cy="381000"/>
          </a:xfrm>
          <a:prstGeom prst="roundRect">
            <a:avLst/>
          </a:prstGeom>
          <a:solidFill>
            <a:schemeClr val="accent1"/>
          </a:solidFill>
          <a:ln w="38100">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r>
              <a:rPr lang="en-US" sz="1300" dirty="0" smtClean="0">
                <a:solidFill>
                  <a:prstClr val="white"/>
                </a:solidFill>
              </a:rPr>
              <a:t>Service Bus, SOA, Adapters</a:t>
            </a:r>
            <a:endParaRPr lang="en-US" sz="1300" dirty="0">
              <a:solidFill>
                <a:prstClr val="white"/>
              </a:solidFill>
            </a:endParaRPr>
          </a:p>
        </p:txBody>
      </p:sp>
      <p:sp>
        <p:nvSpPr>
          <p:cNvPr id="108" name="Rounded Rectangle 107"/>
          <p:cNvSpPr/>
          <p:nvPr/>
        </p:nvSpPr>
        <p:spPr>
          <a:xfrm>
            <a:off x="8151812" y="4953001"/>
            <a:ext cx="1066800" cy="3810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r>
              <a:rPr lang="en-US" sz="1300" dirty="0">
                <a:solidFill>
                  <a:prstClr val="white"/>
                </a:solidFill>
              </a:rPr>
              <a:t>MAF</a:t>
            </a:r>
          </a:p>
        </p:txBody>
      </p:sp>
      <p:grpSp>
        <p:nvGrpSpPr>
          <p:cNvPr id="20" name="Group 118"/>
          <p:cNvGrpSpPr/>
          <p:nvPr/>
        </p:nvGrpSpPr>
        <p:grpSpPr>
          <a:xfrm>
            <a:off x="2208212" y="762000"/>
            <a:ext cx="520593" cy="406400"/>
            <a:chOff x="2974005" y="733413"/>
            <a:chExt cx="520593" cy="406400"/>
          </a:xfrm>
        </p:grpSpPr>
        <p:pic>
          <p:nvPicPr>
            <p:cNvPr id="111" name="Picture 110"/>
            <p:cNvPicPr>
              <a:picLocks noChangeAspect="1"/>
            </p:cNvPicPr>
            <p:nvPr/>
          </p:nvPicPr>
          <p:blipFill>
            <a:blip r:embed="rId20" cstate="print"/>
            <a:stretch>
              <a:fillRect/>
            </a:stretch>
          </p:blipFill>
          <p:spPr>
            <a:xfrm>
              <a:off x="3016845" y="733413"/>
              <a:ext cx="406294" cy="406400"/>
            </a:xfrm>
            <a:prstGeom prst="rect">
              <a:avLst/>
            </a:prstGeom>
          </p:spPr>
        </p:pic>
        <p:sp>
          <p:nvSpPr>
            <p:cNvPr id="114" name="Rounded Rectangle 113"/>
            <p:cNvSpPr/>
            <p:nvPr/>
          </p:nvSpPr>
          <p:spPr>
            <a:xfrm>
              <a:off x="3068191" y="826400"/>
              <a:ext cx="302724" cy="205317"/>
            </a:xfrm>
            <a:prstGeom prst="roundRect">
              <a:avLst/>
            </a:prstGeom>
            <a:solidFill>
              <a:schemeClr val="bg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lang="en-US">
                <a:solidFill>
                  <a:prstClr val="white"/>
                </a:solidFill>
              </a:endParaRPr>
            </a:p>
          </p:txBody>
        </p:sp>
        <p:sp>
          <p:nvSpPr>
            <p:cNvPr id="116" name="TextBox 115"/>
            <p:cNvSpPr txBox="1"/>
            <p:nvPr/>
          </p:nvSpPr>
          <p:spPr>
            <a:xfrm>
              <a:off x="2974005" y="773348"/>
              <a:ext cx="520593" cy="292366"/>
            </a:xfrm>
            <a:prstGeom prst="rect">
              <a:avLst/>
            </a:prstGeom>
            <a:noFill/>
          </p:spPr>
          <p:txBody>
            <a:bodyPr wrap="none" lIns="121899" tIns="60949" rIns="121899" bIns="60949" rtlCol="0">
              <a:spAutoFit/>
            </a:bodyPr>
            <a:lstStyle/>
            <a:p>
              <a:r>
                <a:rPr lang="en-US" sz="1100" dirty="0">
                  <a:solidFill>
                    <a:srgbClr val="424545"/>
                  </a:solidFill>
                </a:rPr>
                <a:t>B2C</a:t>
              </a:r>
            </a:p>
          </p:txBody>
        </p:sp>
      </p:grpSp>
      <p:grpSp>
        <p:nvGrpSpPr>
          <p:cNvPr id="21" name="Group 99"/>
          <p:cNvGrpSpPr/>
          <p:nvPr/>
        </p:nvGrpSpPr>
        <p:grpSpPr>
          <a:xfrm>
            <a:off x="1674812" y="1727200"/>
            <a:ext cx="451298" cy="406400"/>
            <a:chOff x="3412790" y="1288210"/>
            <a:chExt cx="338561" cy="304800"/>
          </a:xfrm>
        </p:grpSpPr>
        <p:pic>
          <p:nvPicPr>
            <p:cNvPr id="126" name="Picture 125"/>
            <p:cNvPicPr>
              <a:picLocks noChangeAspect="1"/>
            </p:cNvPicPr>
            <p:nvPr/>
          </p:nvPicPr>
          <p:blipFill>
            <a:blip r:embed="rId20" cstate="print"/>
            <a:stretch>
              <a:fillRect/>
            </a:stretch>
          </p:blipFill>
          <p:spPr>
            <a:xfrm>
              <a:off x="3444928" y="1288210"/>
              <a:ext cx="304800" cy="304800"/>
            </a:xfrm>
            <a:prstGeom prst="rect">
              <a:avLst/>
            </a:prstGeom>
          </p:spPr>
        </p:pic>
        <p:sp>
          <p:nvSpPr>
            <p:cNvPr id="127" name="Rounded Rectangle 126"/>
            <p:cNvSpPr/>
            <p:nvPr/>
          </p:nvSpPr>
          <p:spPr>
            <a:xfrm>
              <a:off x="3483448" y="1357950"/>
              <a:ext cx="227102" cy="153988"/>
            </a:xfrm>
            <a:prstGeom prst="roundRect">
              <a:avLst/>
            </a:prstGeom>
            <a:solidFill>
              <a:schemeClr val="bg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31" name="TextBox 130"/>
            <p:cNvSpPr txBox="1"/>
            <p:nvPr/>
          </p:nvSpPr>
          <p:spPr>
            <a:xfrm>
              <a:off x="3412790" y="1318161"/>
              <a:ext cx="338561" cy="196208"/>
            </a:xfrm>
            <a:prstGeom prst="rect">
              <a:avLst/>
            </a:prstGeom>
            <a:noFill/>
          </p:spPr>
          <p:txBody>
            <a:bodyPr wrap="none" rtlCol="0">
              <a:spAutoFit/>
            </a:bodyPr>
            <a:lstStyle/>
            <a:p>
              <a:r>
                <a:rPr lang="en-US" sz="1100" dirty="0">
                  <a:solidFill>
                    <a:srgbClr val="424545"/>
                  </a:solidFill>
                </a:rPr>
                <a:t>B2E</a:t>
              </a:r>
            </a:p>
          </p:txBody>
        </p:sp>
      </p:grpSp>
      <p:grpSp>
        <p:nvGrpSpPr>
          <p:cNvPr id="22" name="Group 99"/>
          <p:cNvGrpSpPr/>
          <p:nvPr/>
        </p:nvGrpSpPr>
        <p:grpSpPr>
          <a:xfrm>
            <a:off x="2208211" y="1727200"/>
            <a:ext cx="451297" cy="406400"/>
            <a:chOff x="3412787" y="1288210"/>
            <a:chExt cx="338560" cy="304800"/>
          </a:xfrm>
        </p:grpSpPr>
        <p:pic>
          <p:nvPicPr>
            <p:cNvPr id="137" name="Picture 136"/>
            <p:cNvPicPr>
              <a:picLocks noChangeAspect="1"/>
            </p:cNvPicPr>
            <p:nvPr/>
          </p:nvPicPr>
          <p:blipFill>
            <a:blip r:embed="rId20" cstate="print"/>
            <a:stretch>
              <a:fillRect/>
            </a:stretch>
          </p:blipFill>
          <p:spPr>
            <a:xfrm>
              <a:off x="3444928" y="1288210"/>
              <a:ext cx="304800" cy="304800"/>
            </a:xfrm>
            <a:prstGeom prst="rect">
              <a:avLst/>
            </a:prstGeom>
          </p:spPr>
        </p:pic>
        <p:sp>
          <p:nvSpPr>
            <p:cNvPr id="138" name="Rounded Rectangle 137"/>
            <p:cNvSpPr/>
            <p:nvPr/>
          </p:nvSpPr>
          <p:spPr>
            <a:xfrm>
              <a:off x="3483448" y="1357950"/>
              <a:ext cx="227102" cy="153988"/>
            </a:xfrm>
            <a:prstGeom prst="roundRect">
              <a:avLst/>
            </a:prstGeom>
            <a:solidFill>
              <a:schemeClr val="bg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40" name="TextBox 139"/>
            <p:cNvSpPr txBox="1"/>
            <p:nvPr/>
          </p:nvSpPr>
          <p:spPr>
            <a:xfrm>
              <a:off x="3412787" y="1318161"/>
              <a:ext cx="338560" cy="196208"/>
            </a:xfrm>
            <a:prstGeom prst="rect">
              <a:avLst/>
            </a:prstGeom>
            <a:noFill/>
          </p:spPr>
          <p:txBody>
            <a:bodyPr wrap="none" rtlCol="0">
              <a:spAutoFit/>
            </a:bodyPr>
            <a:lstStyle/>
            <a:p>
              <a:r>
                <a:rPr lang="en-US" sz="1100" dirty="0" smtClean="0">
                  <a:solidFill>
                    <a:srgbClr val="424545"/>
                  </a:solidFill>
                </a:rPr>
                <a:t>B2B</a:t>
              </a:r>
              <a:endParaRPr lang="en-US" sz="1100" dirty="0">
                <a:solidFill>
                  <a:srgbClr val="424545"/>
                </a:solidFill>
              </a:endParaRPr>
            </a:p>
          </p:txBody>
        </p:sp>
      </p:grpSp>
      <p:sp>
        <p:nvSpPr>
          <p:cNvPr id="142" name="Rounded Rectangle 141"/>
          <p:cNvSpPr/>
          <p:nvPr/>
        </p:nvSpPr>
        <p:spPr>
          <a:xfrm>
            <a:off x="9066212" y="2743200"/>
            <a:ext cx="1066800" cy="3048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r>
              <a:rPr lang="en-US" sz="1300" dirty="0" smtClean="0">
                <a:solidFill>
                  <a:prstClr val="white"/>
                </a:solidFill>
              </a:rPr>
              <a:t>OMSS</a:t>
            </a:r>
            <a:endParaRPr lang="en-US" sz="1300" dirty="0">
              <a:solidFill>
                <a:prstClr val="white"/>
              </a:solidFill>
            </a:endParaRPr>
          </a:p>
        </p:txBody>
      </p:sp>
      <p:sp>
        <p:nvSpPr>
          <p:cNvPr id="144" name="Rounded Rectangle 143"/>
          <p:cNvSpPr/>
          <p:nvPr/>
        </p:nvSpPr>
        <p:spPr>
          <a:xfrm>
            <a:off x="4951412" y="4637163"/>
            <a:ext cx="2438400" cy="392037"/>
          </a:xfrm>
          <a:prstGeom prst="roundRect">
            <a:avLst/>
          </a:prstGeom>
          <a:solidFill>
            <a:schemeClr val="accent1">
              <a:lumMod val="60000"/>
              <a:lumOff val="40000"/>
            </a:schemeClr>
          </a:solidFill>
          <a:ln w="38100">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r>
              <a:rPr lang="en-US" sz="1300" dirty="0">
                <a:solidFill>
                  <a:prstClr val="white"/>
                </a:solidFill>
              </a:rPr>
              <a:t>Cloud Application</a:t>
            </a:r>
            <a:r>
              <a:rPr lang="en-US" sz="1300" dirty="0" smtClean="0">
                <a:solidFill>
                  <a:prstClr val="white"/>
                </a:solidFill>
              </a:rPr>
              <a:t> Foundation</a:t>
            </a:r>
            <a:endParaRPr lang="en-US" sz="1300" dirty="0">
              <a:solidFill>
                <a:prstClr val="white"/>
              </a:solidFill>
            </a:endParaRPr>
          </a:p>
          <a:p>
            <a:pPr algn="ctr"/>
            <a:r>
              <a:rPr lang="en-US" sz="1300" dirty="0">
                <a:solidFill>
                  <a:prstClr val="white"/>
                </a:solidFill>
              </a:rPr>
              <a:t>(</a:t>
            </a:r>
            <a:r>
              <a:rPr lang="en-US" sz="1300" dirty="0" err="1">
                <a:solidFill>
                  <a:prstClr val="white"/>
                </a:solidFill>
              </a:rPr>
              <a:t>Weblogic</a:t>
            </a:r>
            <a:r>
              <a:rPr lang="en-US" sz="1300" dirty="0">
                <a:solidFill>
                  <a:prstClr val="white"/>
                </a:solidFill>
              </a:rPr>
              <a:t>, Coherence, etc.)</a:t>
            </a:r>
          </a:p>
        </p:txBody>
      </p:sp>
      <p:sp>
        <p:nvSpPr>
          <p:cNvPr id="146" name="Rounded Rectangle 145"/>
          <p:cNvSpPr/>
          <p:nvPr/>
        </p:nvSpPr>
        <p:spPr>
          <a:xfrm>
            <a:off x="2970212" y="2590800"/>
            <a:ext cx="1885885" cy="53348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r>
              <a:rPr lang="en-US" sz="1300" dirty="0">
                <a:solidFill>
                  <a:prstClr val="white"/>
                </a:solidFill>
              </a:rPr>
              <a:t>Mobile Security</a:t>
            </a:r>
          </a:p>
          <a:p>
            <a:pPr algn="ctr"/>
            <a:r>
              <a:rPr lang="en-US" sz="1300" dirty="0">
                <a:solidFill>
                  <a:prstClr val="white"/>
                </a:solidFill>
              </a:rPr>
              <a:t>Access Server</a:t>
            </a:r>
          </a:p>
        </p:txBody>
      </p:sp>
      <p:grpSp>
        <p:nvGrpSpPr>
          <p:cNvPr id="23" name="Group 17"/>
          <p:cNvGrpSpPr/>
          <p:nvPr/>
        </p:nvGrpSpPr>
        <p:grpSpPr>
          <a:xfrm>
            <a:off x="4646611" y="5562600"/>
            <a:ext cx="1066801" cy="638701"/>
            <a:chOff x="1704595" y="3433965"/>
            <a:chExt cx="1350306" cy="992236"/>
          </a:xfrm>
        </p:grpSpPr>
        <p:sp>
          <p:nvSpPr>
            <p:cNvPr id="150" name="Rounded Rectangle 149"/>
            <p:cNvSpPr/>
            <p:nvPr/>
          </p:nvSpPr>
          <p:spPr>
            <a:xfrm>
              <a:off x="1897497" y="3433965"/>
              <a:ext cx="972541" cy="864025"/>
            </a:xfrm>
            <a:prstGeom prst="roundRect">
              <a:avLst/>
            </a:prstGeom>
            <a:solidFill>
              <a:schemeClr val="bg1"/>
            </a:solidFill>
            <a:ln>
              <a:solidFill>
                <a:schemeClr val="bg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459"/>
              <a:endParaRPr lang="en-US" sz="1900" dirty="0">
                <a:solidFill>
                  <a:srgbClr val="A3A3A3"/>
                </a:solidFill>
              </a:endParaRPr>
            </a:p>
          </p:txBody>
        </p:sp>
        <p:sp>
          <p:nvSpPr>
            <p:cNvPr id="152" name="Rectangle 151"/>
            <p:cNvSpPr/>
            <p:nvPr/>
          </p:nvSpPr>
          <p:spPr>
            <a:xfrm>
              <a:off x="1704595" y="3917834"/>
              <a:ext cx="1350306" cy="508367"/>
            </a:xfrm>
            <a:prstGeom prst="rect">
              <a:avLst/>
            </a:prstGeom>
            <a:ln>
              <a:noFill/>
            </a:ln>
          </p:spPr>
          <p:txBody>
            <a:bodyPr wrap="square" lIns="34259" tIns="17128" rIns="34259" bIns="17128">
              <a:spAutoFit/>
            </a:bodyPr>
            <a:lstStyle/>
            <a:p>
              <a:pPr marL="59492" indent="-59492" algn="ctr" defTabSz="456999" fontAlgn="base">
                <a:lnSpc>
                  <a:spcPct val="90000"/>
                </a:lnSpc>
                <a:spcBef>
                  <a:spcPct val="50000"/>
                </a:spcBef>
                <a:spcAft>
                  <a:spcPct val="0"/>
                </a:spcAft>
                <a:buClr>
                  <a:srgbClr val="667263"/>
                </a:buClr>
                <a:defRPr/>
              </a:pPr>
              <a:r>
                <a:rPr lang="en-US" sz="700" b="1" cap="all" dirty="0">
                  <a:solidFill>
                    <a:srgbClr val="000000"/>
                  </a:solidFill>
                  <a:ea typeface="ＭＳ Ｐゴシック" pitchFamily="1" charset="-128"/>
                  <a:cs typeface="Arial" pitchFamily="34" charset="0"/>
                </a:rPr>
                <a:t>On-Premise</a:t>
              </a:r>
              <a:br>
                <a:rPr lang="en-US" sz="700" b="1" cap="all" dirty="0">
                  <a:solidFill>
                    <a:srgbClr val="000000"/>
                  </a:solidFill>
                  <a:ea typeface="ＭＳ Ｐゴシック" pitchFamily="1" charset="-128"/>
                  <a:cs typeface="Arial" pitchFamily="34" charset="0"/>
                </a:rPr>
              </a:br>
              <a:r>
                <a:rPr lang="en-US" sz="700" b="1" cap="all" dirty="0">
                  <a:solidFill>
                    <a:srgbClr val="000000"/>
                  </a:solidFill>
                  <a:ea typeface="ＭＳ Ｐゴシック" pitchFamily="1" charset="-128"/>
                  <a:cs typeface="Arial" pitchFamily="34" charset="0"/>
                </a:rPr>
                <a:t>Packaged</a:t>
              </a:r>
              <a:br>
                <a:rPr lang="en-US" sz="700" b="1" cap="all" dirty="0">
                  <a:solidFill>
                    <a:srgbClr val="000000"/>
                  </a:solidFill>
                  <a:ea typeface="ＭＳ Ｐゴシック" pitchFamily="1" charset="-128"/>
                  <a:cs typeface="Arial" pitchFamily="34" charset="0"/>
                </a:rPr>
              </a:br>
              <a:r>
                <a:rPr lang="en-US" sz="700" b="1" cap="all" dirty="0">
                  <a:solidFill>
                    <a:srgbClr val="000000"/>
                  </a:solidFill>
                  <a:ea typeface="ＭＳ Ｐゴシック" pitchFamily="1" charset="-128"/>
                  <a:cs typeface="Arial" pitchFamily="34" charset="0"/>
                </a:rPr>
                <a:t>Applications</a:t>
              </a:r>
            </a:p>
          </p:txBody>
        </p:sp>
        <p:grpSp>
          <p:nvGrpSpPr>
            <p:cNvPr id="24" name="Group 85"/>
            <p:cNvGrpSpPr/>
            <p:nvPr/>
          </p:nvGrpSpPr>
          <p:grpSpPr>
            <a:xfrm>
              <a:off x="1972988" y="3522980"/>
              <a:ext cx="817456" cy="425325"/>
              <a:chOff x="997037" y="2043031"/>
              <a:chExt cx="1378775" cy="717382"/>
            </a:xfrm>
            <a:effectLst/>
          </p:grpSpPr>
          <p:pic>
            <p:nvPicPr>
              <p:cNvPr id="154" name="Picture 10" descr="CycleArrow_Grey.png"/>
              <p:cNvPicPr>
                <a:picLocks noChangeAspect="1"/>
              </p:cNvPicPr>
              <p:nvPr/>
            </p:nvPicPr>
            <p:blipFill>
              <a:blip r:embed="rId21" cstate="email">
                <a:extLst>
                  <a:ext uri="{28A0092B-C50C-407E-A947-70E740481C1C}">
                    <a14:useLocalDpi xmlns:a14="http://schemas.microsoft.com/office/drawing/2010/main"/>
                  </a:ext>
                </a:extLst>
              </a:blip>
              <a:stretch>
                <a:fillRect/>
              </a:stretch>
            </p:blipFill>
            <p:spPr>
              <a:xfrm>
                <a:off x="1332879" y="2406869"/>
                <a:ext cx="707088" cy="353544"/>
              </a:xfrm>
              <a:prstGeom prst="rect">
                <a:avLst/>
              </a:prstGeom>
              <a:effectLst/>
            </p:spPr>
          </p:pic>
          <p:pic>
            <p:nvPicPr>
              <p:cNvPr id="155" name="Picture 11" descr="CycleArrow_Red.png"/>
              <p:cNvPicPr>
                <a:picLocks noChangeAspect="1"/>
              </p:cNvPicPr>
              <p:nvPr/>
            </p:nvPicPr>
            <p:blipFill>
              <a:blip r:embed="rId22" cstate="email">
                <a:extLst>
                  <a:ext uri="{28A0092B-C50C-407E-A947-70E740481C1C}">
                    <a14:useLocalDpi xmlns:a14="http://schemas.microsoft.com/office/drawing/2010/main"/>
                  </a:ext>
                </a:extLst>
              </a:blip>
              <a:stretch>
                <a:fillRect/>
              </a:stretch>
            </p:blipFill>
            <p:spPr>
              <a:xfrm>
                <a:off x="1332879" y="2043031"/>
                <a:ext cx="707088" cy="353544"/>
              </a:xfrm>
              <a:prstGeom prst="rect">
                <a:avLst/>
              </a:prstGeom>
            </p:spPr>
          </p:pic>
          <p:pic>
            <p:nvPicPr>
              <p:cNvPr id="156" name="Picture 12" descr="Database_Grey.png"/>
              <p:cNvPicPr>
                <a:picLocks noChangeAspect="1"/>
              </p:cNvPicPr>
              <p:nvPr/>
            </p:nvPicPr>
            <p:blipFill>
              <a:blip r:embed="rId23" cstate="email">
                <a:extLst>
                  <a:ext uri="{28A0092B-C50C-407E-A947-70E740481C1C}">
                    <a14:useLocalDpi xmlns:a14="http://schemas.microsoft.com/office/drawing/2010/main"/>
                  </a:ext>
                </a:extLst>
              </a:blip>
              <a:stretch>
                <a:fillRect/>
              </a:stretch>
            </p:blipFill>
            <p:spPr>
              <a:xfrm>
                <a:off x="997037" y="2200239"/>
                <a:ext cx="280397" cy="329162"/>
              </a:xfrm>
              <a:prstGeom prst="rect">
                <a:avLst/>
              </a:prstGeom>
              <a:effectLst/>
            </p:spPr>
          </p:pic>
          <p:pic>
            <p:nvPicPr>
              <p:cNvPr id="157" name="Picture 13" descr="Database_Red.png"/>
              <p:cNvPicPr>
                <a:picLocks noChangeAspect="1"/>
              </p:cNvPicPr>
              <p:nvPr/>
            </p:nvPicPr>
            <p:blipFill>
              <a:blip r:embed="rId24" cstate="email">
                <a:extLst>
                  <a:ext uri="{28A0092B-C50C-407E-A947-70E740481C1C}">
                    <a14:useLocalDpi xmlns:a14="http://schemas.microsoft.com/office/drawing/2010/main"/>
                  </a:ext>
                </a:extLst>
              </a:blip>
              <a:stretch>
                <a:fillRect/>
              </a:stretch>
            </p:blipFill>
            <p:spPr>
              <a:xfrm>
                <a:off x="2095415" y="2200239"/>
                <a:ext cx="280397" cy="329162"/>
              </a:xfrm>
              <a:prstGeom prst="rect">
                <a:avLst/>
              </a:prstGeom>
              <a:effectLst/>
            </p:spPr>
          </p:pic>
          <p:pic>
            <p:nvPicPr>
              <p:cNvPr id="158" name="Picture 14" descr="Gear_Grey.png"/>
              <p:cNvPicPr>
                <a:picLocks noChangeAspect="1"/>
              </p:cNvPicPr>
              <p:nvPr/>
            </p:nvPicPr>
            <p:blipFill>
              <a:blip r:embed="rId25" cstate="email">
                <a:extLst>
                  <a:ext uri="{28A0092B-C50C-407E-A947-70E740481C1C}">
                    <a14:useLocalDpi xmlns:a14="http://schemas.microsoft.com/office/drawing/2010/main"/>
                  </a:ext>
                </a:extLst>
              </a:blip>
              <a:stretch>
                <a:fillRect/>
              </a:stretch>
            </p:blipFill>
            <p:spPr>
              <a:xfrm>
                <a:off x="1527939" y="2243237"/>
                <a:ext cx="316971" cy="316970"/>
              </a:xfrm>
              <a:prstGeom prst="rect">
                <a:avLst/>
              </a:prstGeom>
            </p:spPr>
          </p:pic>
        </p:grpSp>
      </p:grpSp>
      <p:grpSp>
        <p:nvGrpSpPr>
          <p:cNvPr id="25" name="Group 172"/>
          <p:cNvGrpSpPr/>
          <p:nvPr/>
        </p:nvGrpSpPr>
        <p:grpSpPr>
          <a:xfrm>
            <a:off x="5865813" y="5566586"/>
            <a:ext cx="838199" cy="561070"/>
            <a:chOff x="-54491" y="3238410"/>
            <a:chExt cx="1274111" cy="1011352"/>
          </a:xfrm>
        </p:grpSpPr>
        <p:grpSp>
          <p:nvGrpSpPr>
            <p:cNvPr id="26" name="Group 146"/>
            <p:cNvGrpSpPr/>
            <p:nvPr/>
          </p:nvGrpSpPr>
          <p:grpSpPr>
            <a:xfrm>
              <a:off x="-54491" y="3238410"/>
              <a:ext cx="1274111" cy="1011352"/>
              <a:chOff x="611493" y="3433966"/>
              <a:chExt cx="1274111" cy="1011352"/>
            </a:xfrm>
          </p:grpSpPr>
          <p:sp>
            <p:nvSpPr>
              <p:cNvPr id="166" name="Rounded Rectangle 165"/>
              <p:cNvSpPr/>
              <p:nvPr/>
            </p:nvSpPr>
            <p:spPr>
              <a:xfrm>
                <a:off x="797237" y="3433966"/>
                <a:ext cx="972541" cy="941587"/>
              </a:xfrm>
              <a:prstGeom prst="roundRect">
                <a:avLst/>
              </a:prstGeom>
              <a:solidFill>
                <a:schemeClr val="bg1"/>
              </a:solidFill>
              <a:ln>
                <a:solidFill>
                  <a:schemeClr val="bg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459"/>
                <a:endParaRPr lang="en-US" sz="1900" dirty="0">
                  <a:solidFill>
                    <a:srgbClr val="A3A3A3"/>
                  </a:solidFill>
                </a:endParaRPr>
              </a:p>
            </p:txBody>
          </p:sp>
          <p:sp>
            <p:nvSpPr>
              <p:cNvPr id="169" name="Rectangle 21"/>
              <p:cNvSpPr/>
              <p:nvPr/>
            </p:nvSpPr>
            <p:spPr>
              <a:xfrm>
                <a:off x="611493" y="4030220"/>
                <a:ext cx="1274111" cy="415098"/>
              </a:xfrm>
              <a:prstGeom prst="rect">
                <a:avLst/>
              </a:prstGeom>
              <a:ln>
                <a:noFill/>
              </a:ln>
            </p:spPr>
            <p:txBody>
              <a:bodyPr wrap="square" lIns="34259" tIns="17128" rIns="34259" bIns="17128">
                <a:spAutoFit/>
              </a:bodyPr>
              <a:lstStyle/>
              <a:p>
                <a:pPr marL="59492" indent="-59492" algn="ctr" defTabSz="456999" fontAlgn="base">
                  <a:lnSpc>
                    <a:spcPct val="90000"/>
                  </a:lnSpc>
                  <a:spcBef>
                    <a:spcPct val="50000"/>
                  </a:spcBef>
                  <a:spcAft>
                    <a:spcPct val="0"/>
                  </a:spcAft>
                  <a:buClr>
                    <a:srgbClr val="667263"/>
                  </a:buClr>
                  <a:defRPr/>
                </a:pPr>
                <a:r>
                  <a:rPr lang="en-US" sz="700" b="1" cap="all" dirty="0">
                    <a:solidFill>
                      <a:srgbClr val="000000"/>
                    </a:solidFill>
                    <a:ea typeface="ＭＳ Ｐゴシック" pitchFamily="1" charset="-128"/>
                    <a:cs typeface="Arial" pitchFamily="34" charset="0"/>
                  </a:rPr>
                  <a:t>CUSTOM Applications</a:t>
                </a:r>
              </a:p>
            </p:txBody>
          </p:sp>
          <p:pic>
            <p:nvPicPr>
              <p:cNvPr id="172" name="Picture 171" descr="Database_Grey.png"/>
              <p:cNvPicPr>
                <a:picLocks noChangeAspect="1"/>
              </p:cNvPicPr>
              <p:nvPr/>
            </p:nvPicPr>
            <p:blipFill>
              <a:blip r:embed="rId23" cstate="email">
                <a:extLst>
                  <a:ext uri="{28A0092B-C50C-407E-A947-70E740481C1C}">
                    <a14:useLocalDpi xmlns:a14="http://schemas.microsoft.com/office/drawing/2010/main"/>
                  </a:ext>
                </a:extLst>
              </a:blip>
              <a:stretch>
                <a:fillRect/>
              </a:stretch>
            </p:blipFill>
            <p:spPr>
              <a:xfrm>
                <a:off x="929991" y="3751007"/>
                <a:ext cx="166243" cy="195155"/>
              </a:xfrm>
              <a:prstGeom prst="rect">
                <a:avLst/>
              </a:prstGeom>
              <a:effectLst/>
            </p:spPr>
          </p:pic>
        </p:grpSp>
        <p:grpSp>
          <p:nvGrpSpPr>
            <p:cNvPr id="27" name="Group 176"/>
            <p:cNvGrpSpPr/>
            <p:nvPr/>
          </p:nvGrpSpPr>
          <p:grpSpPr>
            <a:xfrm>
              <a:off x="451584" y="3365960"/>
              <a:ext cx="542754" cy="444800"/>
              <a:chOff x="7562647" y="1604775"/>
              <a:chExt cx="893311" cy="732090"/>
            </a:xfrm>
          </p:grpSpPr>
          <p:pic>
            <p:nvPicPr>
              <p:cNvPr id="163" name="Picture 162" descr="BarChartUp_Grey.png"/>
              <p:cNvPicPr>
                <a:picLocks noChangeAspect="1"/>
              </p:cNvPicPr>
              <p:nvPr/>
            </p:nvPicPr>
            <p:blipFill>
              <a:blip r:embed="rId26" cstate="email">
                <a:extLst>
                  <a:ext uri="{28A0092B-C50C-407E-A947-70E740481C1C}">
                    <a14:useLocalDpi xmlns:a14="http://schemas.microsoft.com/office/drawing/2010/main"/>
                  </a:ext>
                </a:extLst>
              </a:blip>
              <a:stretch>
                <a:fillRect/>
              </a:stretch>
            </p:blipFill>
            <p:spPr>
              <a:xfrm>
                <a:off x="7562647" y="1604775"/>
                <a:ext cx="661072" cy="534946"/>
              </a:xfrm>
              <a:prstGeom prst="rect">
                <a:avLst/>
              </a:prstGeom>
            </p:spPr>
          </p:pic>
          <p:pic>
            <p:nvPicPr>
              <p:cNvPr id="164" name="Picture 19" descr="Bulb_Red.png"/>
              <p:cNvPicPr>
                <a:picLocks noChangeAspect="1"/>
              </p:cNvPicPr>
              <p:nvPr/>
            </p:nvPicPr>
            <p:blipFill>
              <a:blip r:embed="rId27" cstate="email">
                <a:extLst>
                  <a:ext uri="{28A0092B-C50C-407E-A947-70E740481C1C}">
                    <a14:useLocalDpi xmlns:a14="http://schemas.microsoft.com/office/drawing/2010/main"/>
                  </a:ext>
                </a:extLst>
              </a:blip>
              <a:stretch>
                <a:fillRect/>
              </a:stretch>
            </p:blipFill>
            <p:spPr>
              <a:xfrm>
                <a:off x="7825936" y="1693985"/>
                <a:ext cx="630022" cy="642880"/>
              </a:xfrm>
              <a:prstGeom prst="rect">
                <a:avLst/>
              </a:prstGeom>
              <a:effectLst/>
            </p:spPr>
          </p:pic>
        </p:grpSp>
      </p:grpSp>
      <p:grpSp>
        <p:nvGrpSpPr>
          <p:cNvPr id="28" name="Group 69"/>
          <p:cNvGrpSpPr/>
          <p:nvPr/>
        </p:nvGrpSpPr>
        <p:grpSpPr>
          <a:xfrm>
            <a:off x="11029400" y="5379435"/>
            <a:ext cx="609599" cy="547060"/>
            <a:chOff x="3532165" y="3490417"/>
            <a:chExt cx="972541" cy="965701"/>
          </a:xfrm>
        </p:grpSpPr>
        <p:grpSp>
          <p:nvGrpSpPr>
            <p:cNvPr id="29" name="Group 66"/>
            <p:cNvGrpSpPr/>
            <p:nvPr/>
          </p:nvGrpSpPr>
          <p:grpSpPr>
            <a:xfrm>
              <a:off x="3532165" y="3490417"/>
              <a:ext cx="972541" cy="941587"/>
              <a:chOff x="2204068" y="3403157"/>
              <a:chExt cx="972541" cy="941587"/>
            </a:xfrm>
          </p:grpSpPr>
          <p:sp>
            <p:nvSpPr>
              <p:cNvPr id="180" name="Rounded Rectangle 179"/>
              <p:cNvSpPr/>
              <p:nvPr/>
            </p:nvSpPr>
            <p:spPr>
              <a:xfrm>
                <a:off x="2204068" y="3403157"/>
                <a:ext cx="972541" cy="941587"/>
              </a:xfrm>
              <a:prstGeom prst="roundRect">
                <a:avLst/>
              </a:prstGeom>
              <a:solidFill>
                <a:schemeClr val="bg1"/>
              </a:solidFill>
              <a:ln>
                <a:solidFill>
                  <a:schemeClr val="bg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459"/>
                <a:endParaRPr lang="en-US" sz="1900" dirty="0">
                  <a:solidFill>
                    <a:srgbClr val="A3A3A3"/>
                  </a:solidFill>
                </a:endParaRPr>
              </a:p>
            </p:txBody>
          </p:sp>
          <p:grpSp>
            <p:nvGrpSpPr>
              <p:cNvPr id="30" name="Group 91"/>
              <p:cNvGrpSpPr/>
              <p:nvPr/>
            </p:nvGrpSpPr>
            <p:grpSpPr>
              <a:xfrm>
                <a:off x="2280728" y="3622629"/>
                <a:ext cx="817454" cy="425325"/>
                <a:chOff x="2941429" y="2043031"/>
                <a:chExt cx="1378775" cy="717382"/>
              </a:xfrm>
              <a:effectLst/>
            </p:grpSpPr>
            <p:pic>
              <p:nvPicPr>
                <p:cNvPr id="183" name="Picture 182" descr="Cloud_Grey.png"/>
                <p:cNvPicPr>
                  <a:picLocks noChangeAspect="1"/>
                </p:cNvPicPr>
                <p:nvPr/>
              </p:nvPicPr>
              <p:blipFill>
                <a:blip r:embed="rId28" cstate="email">
                  <a:extLst>
                    <a:ext uri="{28A0092B-C50C-407E-A947-70E740481C1C}">
                      <a14:useLocalDpi xmlns:a14="http://schemas.microsoft.com/office/drawing/2010/main"/>
                    </a:ext>
                  </a:extLst>
                </a:blip>
                <a:stretch>
                  <a:fillRect/>
                </a:stretch>
              </p:blipFill>
              <p:spPr>
                <a:xfrm>
                  <a:off x="3415407" y="2241461"/>
                  <a:ext cx="426690" cy="280396"/>
                </a:xfrm>
                <a:prstGeom prst="rect">
                  <a:avLst/>
                </a:prstGeom>
              </p:spPr>
            </p:pic>
            <p:grpSp>
              <p:nvGrpSpPr>
                <p:cNvPr id="31" name="Group 93"/>
                <p:cNvGrpSpPr/>
                <p:nvPr/>
              </p:nvGrpSpPr>
              <p:grpSpPr>
                <a:xfrm>
                  <a:off x="2941429" y="2043031"/>
                  <a:ext cx="1378775" cy="717382"/>
                  <a:chOff x="2941429" y="2043031"/>
                  <a:chExt cx="1378775" cy="717382"/>
                </a:xfrm>
              </p:grpSpPr>
              <p:pic>
                <p:nvPicPr>
                  <p:cNvPr id="188" name="Picture 187" descr="CycleArrow_Red.png"/>
                  <p:cNvPicPr>
                    <a:picLocks noChangeAspect="1"/>
                  </p:cNvPicPr>
                  <p:nvPr/>
                </p:nvPicPr>
                <p:blipFill>
                  <a:blip r:embed="rId22" cstate="email">
                    <a:extLst>
                      <a:ext uri="{28A0092B-C50C-407E-A947-70E740481C1C}">
                        <a14:useLocalDpi xmlns:a14="http://schemas.microsoft.com/office/drawing/2010/main"/>
                      </a:ext>
                    </a:extLst>
                  </a:blip>
                  <a:stretch>
                    <a:fillRect/>
                  </a:stretch>
                </p:blipFill>
                <p:spPr>
                  <a:xfrm>
                    <a:off x="3277272" y="2043031"/>
                    <a:ext cx="707089" cy="353544"/>
                  </a:xfrm>
                  <a:prstGeom prst="rect">
                    <a:avLst/>
                  </a:prstGeom>
                </p:spPr>
              </p:pic>
              <p:pic>
                <p:nvPicPr>
                  <p:cNvPr id="189" name="Picture 188" descr="Database_Grey.png"/>
                  <p:cNvPicPr>
                    <a:picLocks noChangeAspect="1"/>
                  </p:cNvPicPr>
                  <p:nvPr/>
                </p:nvPicPr>
                <p:blipFill>
                  <a:blip r:embed="rId23" cstate="email">
                    <a:extLst>
                      <a:ext uri="{28A0092B-C50C-407E-A947-70E740481C1C}">
                        <a14:useLocalDpi xmlns:a14="http://schemas.microsoft.com/office/drawing/2010/main"/>
                      </a:ext>
                    </a:extLst>
                  </a:blip>
                  <a:stretch>
                    <a:fillRect/>
                  </a:stretch>
                </p:blipFill>
                <p:spPr>
                  <a:xfrm>
                    <a:off x="2941429" y="2200238"/>
                    <a:ext cx="280397" cy="329162"/>
                  </a:xfrm>
                  <a:prstGeom prst="rect">
                    <a:avLst/>
                  </a:prstGeom>
                  <a:effectLst/>
                </p:spPr>
              </p:pic>
              <p:pic>
                <p:nvPicPr>
                  <p:cNvPr id="190" name="Picture 189" descr="Database_Red.png"/>
                  <p:cNvPicPr>
                    <a:picLocks noChangeAspect="1"/>
                  </p:cNvPicPr>
                  <p:nvPr/>
                </p:nvPicPr>
                <p:blipFill>
                  <a:blip r:embed="rId24" cstate="email">
                    <a:extLst>
                      <a:ext uri="{28A0092B-C50C-407E-A947-70E740481C1C}">
                        <a14:useLocalDpi xmlns:a14="http://schemas.microsoft.com/office/drawing/2010/main"/>
                      </a:ext>
                    </a:extLst>
                  </a:blip>
                  <a:stretch>
                    <a:fillRect/>
                  </a:stretch>
                </p:blipFill>
                <p:spPr>
                  <a:xfrm>
                    <a:off x="4039807" y="2200238"/>
                    <a:ext cx="280397" cy="329162"/>
                  </a:xfrm>
                  <a:prstGeom prst="rect">
                    <a:avLst/>
                  </a:prstGeom>
                  <a:effectLst/>
                </p:spPr>
              </p:pic>
              <p:pic>
                <p:nvPicPr>
                  <p:cNvPr id="191" name="Picture 190" descr="CycleArrow_Grey.png"/>
                  <p:cNvPicPr>
                    <a:picLocks noChangeAspect="1"/>
                  </p:cNvPicPr>
                  <p:nvPr/>
                </p:nvPicPr>
                <p:blipFill>
                  <a:blip r:embed="rId21" cstate="email">
                    <a:extLst>
                      <a:ext uri="{28A0092B-C50C-407E-A947-70E740481C1C}">
                        <a14:useLocalDpi xmlns:a14="http://schemas.microsoft.com/office/drawing/2010/main"/>
                      </a:ext>
                    </a:extLst>
                  </a:blip>
                  <a:stretch>
                    <a:fillRect/>
                  </a:stretch>
                </p:blipFill>
                <p:spPr>
                  <a:xfrm>
                    <a:off x="3277272" y="2406869"/>
                    <a:ext cx="707089" cy="353544"/>
                  </a:xfrm>
                  <a:prstGeom prst="rect">
                    <a:avLst/>
                  </a:prstGeom>
                  <a:effectLst/>
                </p:spPr>
              </p:pic>
            </p:grpSp>
          </p:grpSp>
        </p:grpSp>
        <p:sp>
          <p:nvSpPr>
            <p:cNvPr id="177" name="Rectangle 176"/>
            <p:cNvSpPr/>
            <p:nvPr/>
          </p:nvSpPr>
          <p:spPr>
            <a:xfrm>
              <a:off x="3552075" y="4195845"/>
              <a:ext cx="951460" cy="260273"/>
            </a:xfrm>
            <a:prstGeom prst="rect">
              <a:avLst/>
            </a:prstGeom>
            <a:ln>
              <a:noFill/>
            </a:ln>
          </p:spPr>
          <p:txBody>
            <a:bodyPr wrap="square" lIns="34259" tIns="17128" rIns="34259" bIns="17128">
              <a:spAutoFit/>
            </a:bodyPr>
            <a:lstStyle/>
            <a:p>
              <a:pPr marL="59492" indent="-59492" algn="ctr" defTabSz="456999" fontAlgn="base">
                <a:lnSpc>
                  <a:spcPct val="90000"/>
                </a:lnSpc>
                <a:spcBef>
                  <a:spcPct val="50000"/>
                </a:spcBef>
                <a:spcAft>
                  <a:spcPct val="0"/>
                </a:spcAft>
                <a:buClr>
                  <a:srgbClr val="667263"/>
                </a:buClr>
                <a:defRPr/>
              </a:pPr>
              <a:r>
                <a:rPr lang="en-US" sz="800" b="1" cap="all" dirty="0">
                  <a:solidFill>
                    <a:srgbClr val="000000"/>
                  </a:solidFill>
                  <a:ea typeface="ＭＳ Ｐゴシック" pitchFamily="1" charset="-128"/>
                  <a:cs typeface="Arial" pitchFamily="34" charset="0"/>
                </a:rPr>
                <a:t>Cloud</a:t>
              </a:r>
            </a:p>
          </p:txBody>
        </p:sp>
      </p:grpSp>
      <p:sp>
        <p:nvSpPr>
          <p:cNvPr id="136" name="Rounded Rectangle 135"/>
          <p:cNvSpPr/>
          <p:nvPr/>
        </p:nvSpPr>
        <p:spPr>
          <a:xfrm>
            <a:off x="10783191" y="1698532"/>
            <a:ext cx="1066800" cy="658189"/>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r>
              <a:rPr lang="en-US" sz="1300" dirty="0" smtClean="0">
                <a:solidFill>
                  <a:prstClr val="white"/>
                </a:solidFill>
              </a:rPr>
              <a:t>Mobile Cloud Service</a:t>
            </a:r>
            <a:endParaRPr lang="en-US" sz="1300" dirty="0">
              <a:solidFill>
                <a:prstClr val="white"/>
              </a:solidFill>
            </a:endParaRPr>
          </a:p>
        </p:txBody>
      </p:sp>
      <p:sp>
        <p:nvSpPr>
          <p:cNvPr id="147" name="Rounded Rectangle 146"/>
          <p:cNvSpPr/>
          <p:nvPr/>
        </p:nvSpPr>
        <p:spPr>
          <a:xfrm>
            <a:off x="4951412" y="2590800"/>
            <a:ext cx="1480497" cy="533480"/>
          </a:xfrm>
          <a:prstGeom prst="roundRect">
            <a:avLst/>
          </a:prstGeom>
          <a:solidFill>
            <a:schemeClr val="accent1"/>
          </a:solidFill>
          <a:ln w="38100">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r>
              <a:rPr lang="en-US" sz="1300" dirty="0" smtClean="0">
                <a:solidFill>
                  <a:prstClr val="white"/>
                </a:solidFill>
              </a:rPr>
              <a:t>API</a:t>
            </a:r>
          </a:p>
          <a:p>
            <a:pPr algn="ctr"/>
            <a:r>
              <a:rPr lang="en-US" sz="1300" dirty="0">
                <a:solidFill>
                  <a:prstClr val="white"/>
                </a:solidFill>
              </a:rPr>
              <a:t>Gateway</a:t>
            </a:r>
          </a:p>
        </p:txBody>
      </p:sp>
      <p:sp>
        <p:nvSpPr>
          <p:cNvPr id="153" name="TextBox 152"/>
          <p:cNvSpPr txBox="1"/>
          <p:nvPr/>
        </p:nvSpPr>
        <p:spPr>
          <a:xfrm>
            <a:off x="5977467" y="5350933"/>
            <a:ext cx="914400" cy="914400"/>
          </a:xfrm>
          <a:prstGeom prst="rect">
            <a:avLst/>
          </a:prstGeom>
          <a:noFill/>
        </p:spPr>
        <p:txBody>
          <a:bodyPr wrap="none" lIns="0" tIns="0" rIns="0" bIns="0" rtlCol="0">
            <a:noAutofit/>
          </a:bodyPr>
          <a:lstStyle/>
          <a:p>
            <a:pPr>
              <a:lnSpc>
                <a:spcPct val="90000"/>
              </a:lnSpc>
            </a:pPr>
            <a:endParaRPr lang="en-US" dirty="0" smtClean="0"/>
          </a:p>
        </p:txBody>
      </p:sp>
      <p:sp>
        <p:nvSpPr>
          <p:cNvPr id="160" name="TextBox 159"/>
          <p:cNvSpPr txBox="1"/>
          <p:nvPr/>
        </p:nvSpPr>
        <p:spPr>
          <a:xfrm>
            <a:off x="7035800" y="5342467"/>
            <a:ext cx="914400" cy="914400"/>
          </a:xfrm>
          <a:prstGeom prst="rect">
            <a:avLst/>
          </a:prstGeom>
          <a:noFill/>
        </p:spPr>
        <p:txBody>
          <a:bodyPr wrap="none" lIns="0" tIns="0" rIns="0" bIns="0" rtlCol="0">
            <a:noAutofit/>
          </a:bodyPr>
          <a:lstStyle/>
          <a:p>
            <a:pPr>
              <a:lnSpc>
                <a:spcPct val="90000"/>
              </a:lnSpc>
            </a:pPr>
            <a:endParaRPr lang="en-US" dirty="0" smtClean="0"/>
          </a:p>
        </p:txBody>
      </p:sp>
      <p:sp>
        <p:nvSpPr>
          <p:cNvPr id="162" name="Up-Down Arrow 161"/>
          <p:cNvSpPr/>
          <p:nvPr/>
        </p:nvSpPr>
        <p:spPr>
          <a:xfrm>
            <a:off x="5476973" y="5131951"/>
            <a:ext cx="416437" cy="402284"/>
          </a:xfrm>
          <a:prstGeom prst="upDownArrow">
            <a:avLst>
              <a:gd name="adj1" fmla="val 50000"/>
              <a:gd name="adj2" fmla="val 33656"/>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3" tIns="60947" rIns="121893" bIns="60947" rtlCol="0" anchor="ctr"/>
          <a:lstStyle/>
          <a:p>
            <a:pPr algn="ctr"/>
            <a:endParaRPr lang="en-US" sz="1300" dirty="0">
              <a:solidFill>
                <a:prstClr val="white"/>
              </a:solidFill>
            </a:endParaRPr>
          </a:p>
        </p:txBody>
      </p:sp>
    </p:spTree>
    <p:extLst>
      <p:ext uri="{BB962C8B-B14F-4D97-AF65-F5344CB8AC3E}">
        <p14:creationId xmlns:p14="http://schemas.microsoft.com/office/powerpoint/2010/main" val="2991919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19"/>
          <p:cNvGrpSpPr/>
          <p:nvPr/>
        </p:nvGrpSpPr>
        <p:grpSpPr>
          <a:xfrm>
            <a:off x="335404" y="603389"/>
            <a:ext cx="2928368" cy="1730665"/>
            <a:chOff x="356260" y="603389"/>
            <a:chExt cx="2928368" cy="1730665"/>
          </a:xfrm>
        </p:grpSpPr>
        <p:pic>
          <p:nvPicPr>
            <p:cNvPr id="167" name="Picture 166"/>
            <p:cNvPicPr>
              <a:picLocks noChangeAspect="1"/>
            </p:cNvPicPr>
            <p:nvPr/>
          </p:nvPicPr>
          <p:blipFill>
            <a:blip r:embed="rId3" cstate="print"/>
            <a:stretch>
              <a:fillRect/>
            </a:stretch>
          </p:blipFill>
          <p:spPr>
            <a:xfrm>
              <a:off x="356260" y="603389"/>
              <a:ext cx="2928368" cy="1730665"/>
            </a:xfrm>
            <a:prstGeom prst="rect">
              <a:avLst/>
            </a:prstGeom>
          </p:spPr>
        </p:pic>
        <p:sp>
          <p:nvSpPr>
            <p:cNvPr id="179" name="TextBox 178"/>
            <p:cNvSpPr txBox="1"/>
            <p:nvPr/>
          </p:nvSpPr>
          <p:spPr>
            <a:xfrm>
              <a:off x="498004" y="1320746"/>
              <a:ext cx="1259555" cy="292361"/>
            </a:xfrm>
            <a:prstGeom prst="rect">
              <a:avLst/>
            </a:prstGeom>
            <a:noFill/>
          </p:spPr>
          <p:txBody>
            <a:bodyPr wrap="square" lIns="121893" tIns="60947" rIns="121893" bIns="60947" rtlCol="0">
              <a:spAutoFit/>
            </a:bodyPr>
            <a:lstStyle/>
            <a:p>
              <a:r>
                <a:rPr lang="en-US" sz="1100" dirty="0" smtClean="0">
                  <a:solidFill>
                    <a:srgbClr val="424545"/>
                  </a:solidFill>
                </a:rPr>
                <a:t>Secure Container</a:t>
              </a:r>
              <a:endParaRPr lang="en-US" sz="1100" dirty="0">
                <a:solidFill>
                  <a:srgbClr val="424545"/>
                </a:solidFill>
              </a:endParaRPr>
            </a:p>
          </p:txBody>
        </p:sp>
        <p:sp>
          <p:nvSpPr>
            <p:cNvPr id="168" name="TextBox 167"/>
            <p:cNvSpPr txBox="1"/>
            <p:nvPr/>
          </p:nvSpPr>
          <p:spPr>
            <a:xfrm>
              <a:off x="423569" y="670402"/>
              <a:ext cx="663782" cy="307750"/>
            </a:xfrm>
            <a:prstGeom prst="rect">
              <a:avLst/>
            </a:prstGeom>
            <a:noFill/>
          </p:spPr>
          <p:txBody>
            <a:bodyPr wrap="none" lIns="121893" tIns="60947" rIns="121893" bIns="60947" rtlCol="0">
              <a:spAutoFit/>
            </a:bodyPr>
            <a:lstStyle/>
            <a:p>
              <a:r>
                <a:rPr lang="en-US" sz="1200" dirty="0">
                  <a:solidFill>
                    <a:srgbClr val="424545"/>
                  </a:solidFill>
                </a:rPr>
                <a:t>Device</a:t>
              </a:r>
            </a:p>
          </p:txBody>
        </p:sp>
        <p:sp>
          <p:nvSpPr>
            <p:cNvPr id="178" name="Rounded Rectangle 177"/>
            <p:cNvSpPr/>
            <p:nvPr/>
          </p:nvSpPr>
          <p:spPr>
            <a:xfrm>
              <a:off x="558142" y="1333713"/>
              <a:ext cx="2281783" cy="795217"/>
            </a:xfrm>
            <a:prstGeom prst="roundRect">
              <a:avLst/>
            </a:prstGeom>
            <a:noFill/>
            <a:ln>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121893" tIns="60947" rIns="121893" bIns="60947" rtlCol="0" anchor="ctr"/>
            <a:lstStyle/>
            <a:p>
              <a:pPr algn="ctr"/>
              <a:endParaRPr lang="en-US" dirty="0">
                <a:solidFill>
                  <a:prstClr val="white"/>
                </a:solidFill>
              </a:endParaRPr>
            </a:p>
          </p:txBody>
        </p:sp>
        <p:pic>
          <p:nvPicPr>
            <p:cNvPr id="193" name="Picture 192"/>
            <p:cNvPicPr>
              <a:picLocks noChangeAspect="1"/>
            </p:cNvPicPr>
            <p:nvPr/>
          </p:nvPicPr>
          <p:blipFill>
            <a:blip r:embed="rId4" cstate="print"/>
            <a:stretch>
              <a:fillRect/>
            </a:stretch>
          </p:blipFill>
          <p:spPr>
            <a:xfrm>
              <a:off x="933668" y="1249833"/>
              <a:ext cx="569225" cy="426567"/>
            </a:xfrm>
            <a:prstGeom prst="rect">
              <a:avLst/>
            </a:prstGeom>
          </p:spPr>
        </p:pic>
        <p:grpSp>
          <p:nvGrpSpPr>
            <p:cNvPr id="3" name="Group 88"/>
            <p:cNvGrpSpPr/>
            <p:nvPr/>
          </p:nvGrpSpPr>
          <p:grpSpPr>
            <a:xfrm>
              <a:off x="1787908" y="1375974"/>
              <a:ext cx="965952" cy="322196"/>
              <a:chOff x="-1454056" y="1079083"/>
              <a:chExt cx="965952" cy="322196"/>
            </a:xfrm>
          </p:grpSpPr>
          <p:sp>
            <p:nvSpPr>
              <p:cNvPr id="196" name="Rounded Rectangle 195"/>
              <p:cNvSpPr/>
              <p:nvPr/>
            </p:nvSpPr>
            <p:spPr>
              <a:xfrm>
                <a:off x="-1365663" y="1151183"/>
                <a:ext cx="877559" cy="250096"/>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21893" tIns="60947" rIns="121893" bIns="60947" rtlCol="0" anchor="ctr"/>
              <a:lstStyle/>
              <a:p>
                <a:pPr algn="ctr"/>
                <a:endParaRPr lang="en-US" dirty="0">
                  <a:solidFill>
                    <a:prstClr val="white"/>
                  </a:solidFill>
                </a:endParaRPr>
              </a:p>
            </p:txBody>
          </p:sp>
          <p:sp>
            <p:nvSpPr>
              <p:cNvPr id="195" name="TextBox 194"/>
              <p:cNvSpPr txBox="1"/>
              <p:nvPr/>
            </p:nvSpPr>
            <p:spPr>
              <a:xfrm>
                <a:off x="-1454056" y="1079083"/>
                <a:ext cx="761116" cy="307750"/>
              </a:xfrm>
              <a:prstGeom prst="rect">
                <a:avLst/>
              </a:prstGeom>
              <a:noFill/>
            </p:spPr>
            <p:txBody>
              <a:bodyPr wrap="none" lIns="121893" tIns="60947" rIns="121893" bIns="60947" rtlCol="0">
                <a:spAutoFit/>
              </a:bodyPr>
              <a:lstStyle/>
              <a:p>
                <a:r>
                  <a:rPr lang="en-US" sz="1200" dirty="0">
                    <a:solidFill>
                      <a:srgbClr val="424545"/>
                    </a:solidFill>
                  </a:rPr>
                  <a:t>Browser</a:t>
                </a:r>
              </a:p>
            </p:txBody>
          </p:sp>
        </p:grpSp>
      </p:grpSp>
      <p:sp>
        <p:nvSpPr>
          <p:cNvPr id="102" name="Rounded Rectangle 101"/>
          <p:cNvSpPr/>
          <p:nvPr/>
        </p:nvSpPr>
        <p:spPr>
          <a:xfrm>
            <a:off x="5617524" y="3598370"/>
            <a:ext cx="3660774" cy="811705"/>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3" tIns="60947" rIns="121893" bIns="60947" rtlCol="0" anchor="ctr"/>
          <a:lstStyle/>
          <a:p>
            <a:pPr algn="ctr"/>
            <a:endParaRPr lang="en-US" dirty="0">
              <a:solidFill>
                <a:prstClr val="white"/>
              </a:solidFill>
            </a:endParaRPr>
          </a:p>
        </p:txBody>
      </p:sp>
      <p:sp>
        <p:nvSpPr>
          <p:cNvPr id="104" name="Rounded Rectangle 103"/>
          <p:cNvSpPr/>
          <p:nvPr/>
        </p:nvSpPr>
        <p:spPr>
          <a:xfrm>
            <a:off x="8747538" y="814397"/>
            <a:ext cx="3192484" cy="893815"/>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3" tIns="60947" rIns="121893" bIns="60947" rtlCol="0" anchor="ctr"/>
          <a:lstStyle/>
          <a:p>
            <a:pPr algn="ctr"/>
            <a:endParaRPr lang="en-US" dirty="0">
              <a:solidFill>
                <a:prstClr val="white"/>
              </a:solidFill>
            </a:endParaRPr>
          </a:p>
        </p:txBody>
      </p:sp>
      <p:sp>
        <p:nvSpPr>
          <p:cNvPr id="94" name="Rounded Rectangle 93"/>
          <p:cNvSpPr/>
          <p:nvPr/>
        </p:nvSpPr>
        <p:spPr>
          <a:xfrm>
            <a:off x="10677524" y="823441"/>
            <a:ext cx="1264475" cy="534241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3" tIns="60947" rIns="121893" bIns="60947" rtlCol="0" anchor="ctr"/>
          <a:lstStyle/>
          <a:p>
            <a:pPr algn="ctr"/>
            <a:endParaRPr lang="en-US" dirty="0">
              <a:solidFill>
                <a:prstClr val="white"/>
              </a:solidFill>
            </a:endParaRPr>
          </a:p>
        </p:txBody>
      </p:sp>
      <p:pic>
        <p:nvPicPr>
          <p:cNvPr id="159" name="Picture 158"/>
          <p:cNvPicPr>
            <a:picLocks noChangeAspect="1"/>
          </p:cNvPicPr>
          <p:nvPr/>
        </p:nvPicPr>
        <p:blipFill>
          <a:blip r:embed="rId5" cstate="print"/>
          <a:stretch>
            <a:fillRect/>
          </a:stretch>
        </p:blipFill>
        <p:spPr>
          <a:xfrm>
            <a:off x="11241356" y="905257"/>
            <a:ext cx="647802" cy="647970"/>
          </a:xfrm>
          <a:prstGeom prst="rect">
            <a:avLst/>
          </a:prstGeom>
        </p:spPr>
      </p:pic>
      <p:sp>
        <p:nvSpPr>
          <p:cNvPr id="95" name="Rectangle 94"/>
          <p:cNvSpPr/>
          <p:nvPr/>
        </p:nvSpPr>
        <p:spPr>
          <a:xfrm>
            <a:off x="10448514" y="758795"/>
            <a:ext cx="1854486" cy="307750"/>
          </a:xfrm>
          <a:prstGeom prst="rect">
            <a:avLst/>
          </a:prstGeom>
        </p:spPr>
        <p:txBody>
          <a:bodyPr wrap="square" lIns="121893" tIns="60947" rIns="121893" bIns="60947">
            <a:spAutoFit/>
          </a:bodyPr>
          <a:lstStyle/>
          <a:p>
            <a:pPr algn="ctr"/>
            <a:r>
              <a:rPr lang="en-US" sz="1200" dirty="0" smtClean="0">
                <a:solidFill>
                  <a:srgbClr val="000000"/>
                </a:solidFill>
              </a:rPr>
              <a:t>Cloud Services</a:t>
            </a:r>
            <a:endParaRPr lang="en-US" sz="1200" dirty="0">
              <a:solidFill>
                <a:srgbClr val="000000"/>
              </a:solidFill>
            </a:endParaRPr>
          </a:p>
        </p:txBody>
      </p:sp>
      <p:sp>
        <p:nvSpPr>
          <p:cNvPr id="110" name="Rounded Rectangle 109"/>
          <p:cNvSpPr/>
          <p:nvPr/>
        </p:nvSpPr>
        <p:spPr>
          <a:xfrm>
            <a:off x="1945201" y="3598370"/>
            <a:ext cx="5629273" cy="1531899"/>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3" tIns="60947" rIns="121893" bIns="60947" rtlCol="0" anchor="ctr"/>
          <a:lstStyle/>
          <a:p>
            <a:pPr algn="ctr"/>
            <a:endParaRPr lang="en-US" dirty="0">
              <a:solidFill>
                <a:prstClr val="white"/>
              </a:solidFill>
            </a:endParaRPr>
          </a:p>
        </p:txBody>
      </p:sp>
      <p:sp>
        <p:nvSpPr>
          <p:cNvPr id="4" name="Title 3"/>
          <p:cNvSpPr>
            <a:spLocks noGrp="1"/>
          </p:cNvSpPr>
          <p:nvPr>
            <p:ph type="title"/>
          </p:nvPr>
        </p:nvSpPr>
        <p:spPr>
          <a:xfrm>
            <a:off x="228208" y="232726"/>
            <a:ext cx="10969924" cy="379967"/>
          </a:xfrm>
        </p:spPr>
        <p:txBody>
          <a:bodyPr/>
          <a:lstStyle/>
          <a:p>
            <a:r>
              <a:rPr lang="en-US" sz="2400" dirty="0" smtClean="0"/>
              <a:t>Standard Mobile Reference Architecture &gt;&gt; </a:t>
            </a:r>
            <a:r>
              <a:rPr lang="en-US" sz="2400" dirty="0" smtClean="0">
                <a:solidFill>
                  <a:schemeClr val="accent1"/>
                </a:solidFill>
              </a:rPr>
              <a:t>Hybrid Apps + Mobile Web</a:t>
            </a:r>
            <a:endParaRPr lang="en-US" sz="2400" dirty="0">
              <a:solidFill>
                <a:schemeClr val="accent1"/>
              </a:solidFill>
            </a:endParaRPr>
          </a:p>
        </p:txBody>
      </p:sp>
      <p:sp>
        <p:nvSpPr>
          <p:cNvPr id="122" name="Isosceles Triangle 121"/>
          <p:cNvSpPr/>
          <p:nvPr/>
        </p:nvSpPr>
        <p:spPr>
          <a:xfrm>
            <a:off x="688850" y="2854611"/>
            <a:ext cx="325910" cy="488968"/>
          </a:xfrm>
          <a:prstGeom prst="triangl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21893" tIns="60947" rIns="121893" bIns="60947" rtlCol="0" anchor="ctr"/>
          <a:lstStyle/>
          <a:p>
            <a:pPr algn="ctr" defTabSz="1218408"/>
            <a:endParaRPr lang="en-US" dirty="0">
              <a:solidFill>
                <a:prstClr val="white"/>
              </a:solidFill>
            </a:endParaRPr>
          </a:p>
        </p:txBody>
      </p:sp>
      <p:grpSp>
        <p:nvGrpSpPr>
          <p:cNvPr id="6" name="Group 149"/>
          <p:cNvGrpSpPr/>
          <p:nvPr/>
        </p:nvGrpSpPr>
        <p:grpSpPr>
          <a:xfrm>
            <a:off x="186992" y="2442891"/>
            <a:ext cx="10089330" cy="757351"/>
            <a:chOff x="-591278" y="2442891"/>
            <a:chExt cx="10819975" cy="757351"/>
          </a:xfrm>
        </p:grpSpPr>
        <p:sp>
          <p:nvSpPr>
            <p:cNvPr id="90" name="Rounded Rectangle 89"/>
            <p:cNvSpPr/>
            <p:nvPr/>
          </p:nvSpPr>
          <p:spPr>
            <a:xfrm>
              <a:off x="-501256" y="2494067"/>
              <a:ext cx="10729953" cy="706175"/>
            </a:xfrm>
            <a:prstGeom prst="roundRect">
              <a:avLst/>
            </a:prstGeom>
            <a:solidFill>
              <a:schemeClr val="accent5">
                <a:lumMod val="75000"/>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3" tIns="60947" rIns="121893" bIns="60947" rtlCol="0" anchor="ctr"/>
            <a:lstStyle/>
            <a:p>
              <a:pPr algn="ctr"/>
              <a:endParaRPr lang="en-US" dirty="0">
                <a:solidFill>
                  <a:prstClr val="white"/>
                </a:solidFill>
              </a:endParaRPr>
            </a:p>
          </p:txBody>
        </p:sp>
        <p:sp>
          <p:nvSpPr>
            <p:cNvPr id="93" name="TextBox 92"/>
            <p:cNvSpPr txBox="1"/>
            <p:nvPr/>
          </p:nvSpPr>
          <p:spPr>
            <a:xfrm>
              <a:off x="-591278" y="2442891"/>
              <a:ext cx="1299367" cy="307750"/>
            </a:xfrm>
            <a:prstGeom prst="rect">
              <a:avLst/>
            </a:prstGeom>
            <a:noFill/>
          </p:spPr>
          <p:txBody>
            <a:bodyPr wrap="none" lIns="121893" tIns="60947" rIns="121893" bIns="60947" rtlCol="0">
              <a:spAutoFit/>
            </a:bodyPr>
            <a:lstStyle/>
            <a:p>
              <a:pPr defTabSz="1218408"/>
              <a:r>
                <a:rPr lang="en-US" sz="1200" dirty="0">
                  <a:solidFill>
                    <a:schemeClr val="tx1">
                      <a:lumMod val="50000"/>
                    </a:schemeClr>
                  </a:solidFill>
                  <a:cs typeface="Calibri"/>
                </a:rPr>
                <a:t>Secure </a:t>
              </a:r>
              <a:r>
                <a:rPr lang="en-US" sz="1200" dirty="0" smtClean="0">
                  <a:solidFill>
                    <a:schemeClr val="tx1">
                      <a:lumMod val="50000"/>
                    </a:schemeClr>
                  </a:solidFill>
                  <a:cs typeface="Calibri"/>
                </a:rPr>
                <a:t>Delivery</a:t>
              </a:r>
              <a:endParaRPr lang="en-US" sz="1200" dirty="0">
                <a:solidFill>
                  <a:schemeClr val="tx1">
                    <a:lumMod val="50000"/>
                  </a:schemeClr>
                </a:solidFill>
                <a:cs typeface="Calibri"/>
              </a:endParaRPr>
            </a:p>
          </p:txBody>
        </p:sp>
        <p:pic>
          <p:nvPicPr>
            <p:cNvPr id="129" name="Picture 128"/>
            <p:cNvPicPr>
              <a:picLocks noChangeAspect="1"/>
            </p:cNvPicPr>
            <p:nvPr/>
          </p:nvPicPr>
          <p:blipFill>
            <a:blip r:embed="rId6" cstate="print"/>
            <a:stretch>
              <a:fillRect/>
            </a:stretch>
          </p:blipFill>
          <p:spPr>
            <a:xfrm>
              <a:off x="-405659" y="2664384"/>
              <a:ext cx="468598" cy="468719"/>
            </a:xfrm>
            <a:prstGeom prst="rect">
              <a:avLst/>
            </a:prstGeom>
          </p:spPr>
        </p:pic>
      </p:grpSp>
      <p:grpSp>
        <p:nvGrpSpPr>
          <p:cNvPr id="7" name="Group 143"/>
          <p:cNvGrpSpPr/>
          <p:nvPr/>
        </p:nvGrpSpPr>
        <p:grpSpPr>
          <a:xfrm>
            <a:off x="1859475" y="5468189"/>
            <a:ext cx="6048376" cy="697662"/>
            <a:chOff x="2835401" y="5526678"/>
            <a:chExt cx="6048376" cy="719871"/>
          </a:xfrm>
        </p:grpSpPr>
        <p:sp>
          <p:nvSpPr>
            <p:cNvPr id="97" name="Rounded Rectangle 96"/>
            <p:cNvSpPr/>
            <p:nvPr/>
          </p:nvSpPr>
          <p:spPr>
            <a:xfrm>
              <a:off x="2895599" y="5591098"/>
              <a:ext cx="5988178" cy="655451"/>
            </a:xfrm>
            <a:prstGeom prst="roundRect">
              <a:avLst/>
            </a:prstGeom>
            <a:solidFill>
              <a:schemeClr val="bg1">
                <a:lumMod val="6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defTabSz="457181"/>
              <a:endParaRPr lang="en-US" dirty="0">
                <a:solidFill>
                  <a:prstClr val="white"/>
                </a:solidFill>
              </a:endParaRPr>
            </a:p>
          </p:txBody>
        </p:sp>
        <p:sp>
          <p:nvSpPr>
            <p:cNvPr id="145" name="TextBox 144"/>
            <p:cNvSpPr txBox="1"/>
            <p:nvPr/>
          </p:nvSpPr>
          <p:spPr>
            <a:xfrm>
              <a:off x="2835401" y="5526678"/>
              <a:ext cx="4076990" cy="307750"/>
            </a:xfrm>
            <a:prstGeom prst="rect">
              <a:avLst/>
            </a:prstGeom>
            <a:noFill/>
          </p:spPr>
          <p:txBody>
            <a:bodyPr wrap="square" lIns="121893" tIns="60947" rIns="121893" bIns="60947" rtlCol="0">
              <a:spAutoFit/>
            </a:bodyPr>
            <a:lstStyle/>
            <a:p>
              <a:pPr defTabSz="1218408"/>
              <a:r>
                <a:rPr lang="en-US" sz="1200" dirty="0">
                  <a:solidFill>
                    <a:srgbClr val="000000"/>
                  </a:solidFill>
                  <a:latin typeface="Calibri"/>
                  <a:cs typeface="Calibri"/>
                </a:rPr>
                <a:t>System of </a:t>
              </a:r>
              <a:r>
                <a:rPr lang="en-US" sz="1200" dirty="0" smtClean="0">
                  <a:solidFill>
                    <a:srgbClr val="000000"/>
                  </a:solidFill>
                  <a:latin typeface="Calibri"/>
                  <a:cs typeface="Calibri"/>
                </a:rPr>
                <a:t>Record (Applications</a:t>
              </a:r>
              <a:r>
                <a:rPr lang="en-US" sz="1200" dirty="0">
                  <a:solidFill>
                    <a:srgbClr val="000000"/>
                  </a:solidFill>
                  <a:latin typeface="Calibri"/>
                  <a:cs typeface="Calibri"/>
                </a:rPr>
                <a:t>)</a:t>
              </a:r>
            </a:p>
          </p:txBody>
        </p:sp>
        <p:pic>
          <p:nvPicPr>
            <p:cNvPr id="134" name="Picture 133"/>
            <p:cNvPicPr>
              <a:picLocks noChangeAspect="1"/>
            </p:cNvPicPr>
            <p:nvPr/>
          </p:nvPicPr>
          <p:blipFill>
            <a:blip r:embed="rId7" cstate="print">
              <a:lum bright="-100000"/>
            </a:blip>
            <a:stretch>
              <a:fillRect/>
            </a:stretch>
          </p:blipFill>
          <p:spPr>
            <a:xfrm>
              <a:off x="2930693" y="5829300"/>
              <a:ext cx="366039" cy="366135"/>
            </a:xfrm>
            <a:prstGeom prst="rect">
              <a:avLst/>
            </a:prstGeom>
          </p:spPr>
        </p:pic>
      </p:grpSp>
      <p:grpSp>
        <p:nvGrpSpPr>
          <p:cNvPr id="8" name="Group 70"/>
          <p:cNvGrpSpPr/>
          <p:nvPr/>
        </p:nvGrpSpPr>
        <p:grpSpPr>
          <a:xfrm>
            <a:off x="7796896" y="4397353"/>
            <a:ext cx="1471883" cy="1768497"/>
            <a:chOff x="10648040" y="4035527"/>
            <a:chExt cx="1725187" cy="2200279"/>
          </a:xfrm>
        </p:grpSpPr>
        <p:sp>
          <p:nvSpPr>
            <p:cNvPr id="109" name="Rounded Rectangle 108"/>
            <p:cNvSpPr/>
            <p:nvPr/>
          </p:nvSpPr>
          <p:spPr>
            <a:xfrm>
              <a:off x="10868570" y="4096666"/>
              <a:ext cx="1504657" cy="2139140"/>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3" tIns="60947" rIns="121893" bIns="60947" rtlCol="0" anchor="ctr"/>
            <a:lstStyle/>
            <a:p>
              <a:pPr algn="ctr"/>
              <a:endParaRPr lang="en-US" sz="1600" dirty="0">
                <a:solidFill>
                  <a:prstClr val="white"/>
                </a:solidFill>
              </a:endParaRPr>
            </a:p>
          </p:txBody>
        </p:sp>
        <p:sp>
          <p:nvSpPr>
            <p:cNvPr id="115" name="Rectangle 114"/>
            <p:cNvSpPr/>
            <p:nvPr/>
          </p:nvSpPr>
          <p:spPr>
            <a:xfrm>
              <a:off x="10648040" y="4035527"/>
              <a:ext cx="1698171" cy="377450"/>
            </a:xfrm>
            <a:prstGeom prst="rect">
              <a:avLst/>
            </a:prstGeom>
          </p:spPr>
          <p:txBody>
            <a:bodyPr wrap="square" lIns="121893" tIns="60947" rIns="121893" bIns="60947">
              <a:spAutoFit/>
            </a:bodyPr>
            <a:lstStyle/>
            <a:p>
              <a:pPr algn="ctr"/>
              <a:r>
                <a:rPr lang="en-US" sz="1200" dirty="0" smtClean="0">
                  <a:solidFill>
                    <a:srgbClr val="000000"/>
                  </a:solidFill>
                </a:rPr>
                <a:t>Development</a:t>
              </a:r>
              <a:endParaRPr lang="en-US" sz="1200" dirty="0">
                <a:solidFill>
                  <a:srgbClr val="000000"/>
                </a:solidFill>
              </a:endParaRPr>
            </a:p>
          </p:txBody>
        </p:sp>
        <p:pic>
          <p:nvPicPr>
            <p:cNvPr id="149" name="Picture 148"/>
            <p:cNvPicPr>
              <a:picLocks noChangeAspect="1"/>
            </p:cNvPicPr>
            <p:nvPr/>
          </p:nvPicPr>
          <p:blipFill>
            <a:blip r:embed="rId8" cstate="print"/>
            <a:stretch>
              <a:fillRect/>
            </a:stretch>
          </p:blipFill>
          <p:spPr>
            <a:xfrm>
              <a:off x="10947181" y="4327769"/>
              <a:ext cx="356507" cy="356601"/>
            </a:xfrm>
            <a:prstGeom prst="rect">
              <a:avLst/>
            </a:prstGeom>
          </p:spPr>
        </p:pic>
      </p:grpSp>
      <p:grpSp>
        <p:nvGrpSpPr>
          <p:cNvPr id="9" name="Group 104"/>
          <p:cNvGrpSpPr/>
          <p:nvPr/>
        </p:nvGrpSpPr>
        <p:grpSpPr>
          <a:xfrm>
            <a:off x="8763000" y="908516"/>
            <a:ext cx="1643952" cy="628043"/>
            <a:chOff x="8696325" y="620778"/>
            <a:chExt cx="1643952" cy="628043"/>
          </a:xfrm>
        </p:grpSpPr>
        <p:sp>
          <p:nvSpPr>
            <p:cNvPr id="184" name="Rounded Rectangle 183"/>
            <p:cNvSpPr/>
            <p:nvPr/>
          </p:nvSpPr>
          <p:spPr>
            <a:xfrm>
              <a:off x="8761418" y="675998"/>
              <a:ext cx="1578859" cy="572823"/>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3" tIns="60947" rIns="121893" bIns="60947" rtlCol="0" anchor="ctr"/>
            <a:lstStyle/>
            <a:p>
              <a:pPr algn="ctr"/>
              <a:endParaRPr lang="en-US" dirty="0">
                <a:solidFill>
                  <a:prstClr val="white"/>
                </a:solidFill>
              </a:endParaRPr>
            </a:p>
          </p:txBody>
        </p:sp>
        <p:pic>
          <p:nvPicPr>
            <p:cNvPr id="185" name="Picture 184"/>
            <p:cNvPicPr>
              <a:picLocks noChangeAspect="1"/>
            </p:cNvPicPr>
            <p:nvPr/>
          </p:nvPicPr>
          <p:blipFill>
            <a:blip r:embed="rId9" cstate="print"/>
            <a:stretch>
              <a:fillRect/>
            </a:stretch>
          </p:blipFill>
          <p:spPr>
            <a:xfrm>
              <a:off x="8804413" y="870233"/>
              <a:ext cx="349111" cy="313372"/>
            </a:xfrm>
            <a:prstGeom prst="rect">
              <a:avLst/>
            </a:prstGeom>
          </p:spPr>
        </p:pic>
        <p:sp>
          <p:nvSpPr>
            <p:cNvPr id="186" name="TextBox 185"/>
            <p:cNvSpPr txBox="1"/>
            <p:nvPr/>
          </p:nvSpPr>
          <p:spPr>
            <a:xfrm>
              <a:off x="8696325" y="620778"/>
              <a:ext cx="1570069" cy="307750"/>
            </a:xfrm>
            <a:prstGeom prst="rect">
              <a:avLst/>
            </a:prstGeom>
            <a:noFill/>
          </p:spPr>
          <p:txBody>
            <a:bodyPr wrap="square" lIns="121893" tIns="60947" rIns="121893" bIns="60947" rtlCol="0">
              <a:spAutoFit/>
            </a:bodyPr>
            <a:lstStyle/>
            <a:p>
              <a:r>
                <a:rPr lang="en-US" sz="1200" dirty="0" smtClean="0">
                  <a:solidFill>
                    <a:srgbClr val="424545"/>
                  </a:solidFill>
                </a:rPr>
                <a:t>Public App </a:t>
              </a:r>
              <a:r>
                <a:rPr lang="en-US" sz="1200" dirty="0">
                  <a:solidFill>
                    <a:srgbClr val="424545"/>
                  </a:solidFill>
                </a:rPr>
                <a:t>Store</a:t>
              </a:r>
            </a:p>
          </p:txBody>
        </p:sp>
      </p:grpSp>
      <p:cxnSp>
        <p:nvCxnSpPr>
          <p:cNvPr id="192" name="Shape 191"/>
          <p:cNvCxnSpPr/>
          <p:nvPr/>
        </p:nvCxnSpPr>
        <p:spPr>
          <a:xfrm>
            <a:off x="3001365" y="1789239"/>
            <a:ext cx="6331140" cy="909422"/>
          </a:xfrm>
          <a:prstGeom prst="bentConnector2">
            <a:avLst/>
          </a:prstGeom>
          <a:ln>
            <a:solidFill>
              <a:schemeClr val="accent4"/>
            </a:solidFill>
            <a:prstDash val="dash"/>
          </a:ln>
        </p:spPr>
        <p:style>
          <a:lnRef idx="2">
            <a:schemeClr val="accent1"/>
          </a:lnRef>
          <a:fillRef idx="0">
            <a:schemeClr val="accent1"/>
          </a:fillRef>
          <a:effectRef idx="1">
            <a:schemeClr val="accent1"/>
          </a:effectRef>
          <a:fontRef idx="minor">
            <a:schemeClr val="tx1"/>
          </a:fontRef>
        </p:style>
      </p:cxnSp>
      <p:sp>
        <p:nvSpPr>
          <p:cNvPr id="58" name="Rectangle 57"/>
          <p:cNvSpPr/>
          <p:nvPr/>
        </p:nvSpPr>
        <p:spPr>
          <a:xfrm>
            <a:off x="1922248" y="3565808"/>
            <a:ext cx="1416552" cy="492416"/>
          </a:xfrm>
          <a:prstGeom prst="rect">
            <a:avLst/>
          </a:prstGeom>
        </p:spPr>
        <p:txBody>
          <a:bodyPr wrap="none" lIns="121893" tIns="60947" rIns="121893" bIns="60947">
            <a:spAutoFit/>
          </a:bodyPr>
          <a:lstStyle/>
          <a:p>
            <a:r>
              <a:rPr lang="en-US" sz="1200" dirty="0" smtClean="0">
                <a:solidFill>
                  <a:schemeClr val="tx1">
                    <a:lumMod val="50000"/>
                  </a:schemeClr>
                </a:solidFill>
              </a:rPr>
              <a:t>Presentation &amp;</a:t>
            </a:r>
          </a:p>
          <a:p>
            <a:r>
              <a:rPr lang="en-US" sz="1200" dirty="0" smtClean="0">
                <a:solidFill>
                  <a:schemeClr val="tx1">
                    <a:lumMod val="50000"/>
                  </a:schemeClr>
                </a:solidFill>
              </a:rPr>
              <a:t>Service Integration</a:t>
            </a:r>
          </a:p>
        </p:txBody>
      </p:sp>
      <p:sp>
        <p:nvSpPr>
          <p:cNvPr id="165" name="TextBox 164"/>
          <p:cNvSpPr txBox="1"/>
          <p:nvPr/>
        </p:nvSpPr>
        <p:spPr>
          <a:xfrm>
            <a:off x="5007211" y="737663"/>
            <a:ext cx="1355958" cy="307750"/>
          </a:xfrm>
          <a:prstGeom prst="rect">
            <a:avLst/>
          </a:prstGeom>
          <a:noFill/>
        </p:spPr>
        <p:txBody>
          <a:bodyPr wrap="none" lIns="121893" tIns="60947" rIns="121893" bIns="60947" rtlCol="0">
            <a:spAutoFit/>
          </a:bodyPr>
          <a:lstStyle/>
          <a:p>
            <a:pPr algn="ctr"/>
            <a:r>
              <a:rPr lang="en-US" sz="1200" dirty="0">
                <a:solidFill>
                  <a:srgbClr val="424545"/>
                </a:solidFill>
              </a:rPr>
              <a:t>Wireless Network</a:t>
            </a:r>
          </a:p>
        </p:txBody>
      </p:sp>
      <p:grpSp>
        <p:nvGrpSpPr>
          <p:cNvPr id="10" name="Group 136"/>
          <p:cNvGrpSpPr/>
          <p:nvPr/>
        </p:nvGrpSpPr>
        <p:grpSpPr>
          <a:xfrm>
            <a:off x="6069526" y="3606944"/>
            <a:ext cx="3152775" cy="730149"/>
            <a:chOff x="3429000" y="3625994"/>
            <a:chExt cx="3609975" cy="730149"/>
          </a:xfrm>
        </p:grpSpPr>
        <p:sp>
          <p:nvSpPr>
            <p:cNvPr id="205" name="Rounded Rectangle 204"/>
            <p:cNvSpPr/>
            <p:nvPr/>
          </p:nvSpPr>
          <p:spPr>
            <a:xfrm>
              <a:off x="3476429" y="3684687"/>
              <a:ext cx="3562546" cy="671456"/>
            </a:xfrm>
            <a:prstGeom prst="roundRect">
              <a:avLst/>
            </a:prstGeom>
            <a:solidFill>
              <a:srgbClr val="5B698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3" tIns="60947" rIns="121893" bIns="60947" rtlCol="0" anchor="ctr"/>
            <a:lstStyle/>
            <a:p>
              <a:pPr algn="ctr"/>
              <a:endParaRPr lang="en-US" sz="1200" dirty="0">
                <a:solidFill>
                  <a:prstClr val="white"/>
                </a:solidFill>
              </a:endParaRPr>
            </a:p>
          </p:txBody>
        </p:sp>
        <p:pic>
          <p:nvPicPr>
            <p:cNvPr id="121" name="Picture 120"/>
            <p:cNvPicPr>
              <a:picLocks noChangeAspect="1"/>
            </p:cNvPicPr>
            <p:nvPr/>
          </p:nvPicPr>
          <p:blipFill>
            <a:blip r:embed="rId10" cstate="print"/>
            <a:stretch>
              <a:fillRect/>
            </a:stretch>
          </p:blipFill>
          <p:spPr>
            <a:xfrm>
              <a:off x="3553463" y="3886199"/>
              <a:ext cx="430922" cy="388323"/>
            </a:xfrm>
            <a:prstGeom prst="rect">
              <a:avLst/>
            </a:prstGeom>
          </p:spPr>
        </p:pic>
        <p:sp>
          <p:nvSpPr>
            <p:cNvPr id="62" name="TextBox 61"/>
            <p:cNvSpPr txBox="1"/>
            <p:nvPr/>
          </p:nvSpPr>
          <p:spPr>
            <a:xfrm>
              <a:off x="3429000" y="3625994"/>
              <a:ext cx="2784554" cy="307750"/>
            </a:xfrm>
            <a:prstGeom prst="rect">
              <a:avLst/>
            </a:prstGeom>
            <a:noFill/>
          </p:spPr>
          <p:txBody>
            <a:bodyPr wrap="none" lIns="121893" tIns="60947" rIns="121893" bIns="60947" rtlCol="0">
              <a:spAutoFit/>
            </a:bodyPr>
            <a:lstStyle/>
            <a:p>
              <a:pPr defTabSz="1218408"/>
              <a:r>
                <a:rPr lang="en-US" sz="1200" dirty="0" smtClean="0">
                  <a:solidFill>
                    <a:schemeClr val="bg1"/>
                  </a:solidFill>
                  <a:cs typeface="Calibri"/>
                </a:rPr>
                <a:t>Service, Data &amp; Process Integration</a:t>
              </a:r>
              <a:endParaRPr lang="en-US" sz="1200" dirty="0">
                <a:solidFill>
                  <a:schemeClr val="bg1"/>
                </a:solidFill>
                <a:cs typeface="Calibri"/>
              </a:endParaRPr>
            </a:p>
          </p:txBody>
        </p:sp>
      </p:grpSp>
      <p:grpSp>
        <p:nvGrpSpPr>
          <p:cNvPr id="11" name="Group 64"/>
          <p:cNvGrpSpPr/>
          <p:nvPr/>
        </p:nvGrpSpPr>
        <p:grpSpPr>
          <a:xfrm>
            <a:off x="4321344" y="4372168"/>
            <a:ext cx="3178278" cy="686852"/>
            <a:chOff x="5393601" y="5436250"/>
            <a:chExt cx="3538051" cy="818247"/>
          </a:xfrm>
        </p:grpSpPr>
        <p:grpSp>
          <p:nvGrpSpPr>
            <p:cNvPr id="12" name="Group 63"/>
            <p:cNvGrpSpPr/>
            <p:nvPr/>
          </p:nvGrpSpPr>
          <p:grpSpPr>
            <a:xfrm>
              <a:off x="5393601" y="5436250"/>
              <a:ext cx="3538051" cy="818247"/>
              <a:chOff x="5393601" y="5436250"/>
              <a:chExt cx="3538051" cy="818247"/>
            </a:xfrm>
          </p:grpSpPr>
          <p:sp>
            <p:nvSpPr>
              <p:cNvPr id="55" name="Rounded Rectangle 54"/>
              <p:cNvSpPr/>
              <p:nvPr/>
            </p:nvSpPr>
            <p:spPr>
              <a:xfrm>
                <a:off x="5446674" y="5508013"/>
                <a:ext cx="3484978" cy="746484"/>
              </a:xfrm>
              <a:prstGeom prst="roundRect">
                <a:avLst/>
              </a:prstGeom>
              <a:solidFill>
                <a:srgbClr val="5B698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3" tIns="60947" rIns="121893" bIns="60947" rtlCol="0" anchor="ctr"/>
              <a:lstStyle/>
              <a:p>
                <a:pPr algn="ctr"/>
                <a:endParaRPr lang="en-US" sz="1200" dirty="0">
                  <a:solidFill>
                    <a:prstClr val="white"/>
                  </a:solidFill>
                </a:endParaRPr>
              </a:p>
            </p:txBody>
          </p:sp>
          <p:sp>
            <p:nvSpPr>
              <p:cNvPr id="63" name="TextBox 62"/>
              <p:cNvSpPr txBox="1"/>
              <p:nvPr/>
            </p:nvSpPr>
            <p:spPr>
              <a:xfrm>
                <a:off x="5393601" y="5436250"/>
                <a:ext cx="1543282" cy="366623"/>
              </a:xfrm>
              <a:prstGeom prst="rect">
                <a:avLst/>
              </a:prstGeom>
              <a:noFill/>
            </p:spPr>
            <p:txBody>
              <a:bodyPr wrap="none" lIns="121893" tIns="60947" rIns="121893" bIns="60947" rtlCol="0">
                <a:spAutoFit/>
              </a:bodyPr>
              <a:lstStyle/>
              <a:p>
                <a:pPr defTabSz="1218408"/>
                <a:r>
                  <a:rPr lang="en-US" sz="1200" dirty="0" smtClean="0">
                    <a:solidFill>
                      <a:schemeClr val="bg1"/>
                    </a:solidFill>
                    <a:cs typeface="Calibri"/>
                  </a:rPr>
                  <a:t>Application Server</a:t>
                </a:r>
                <a:endParaRPr lang="en-US" sz="1200" dirty="0">
                  <a:solidFill>
                    <a:schemeClr val="bg1"/>
                  </a:solidFill>
                  <a:cs typeface="Calibri"/>
                </a:endParaRPr>
              </a:p>
            </p:txBody>
          </p:sp>
        </p:grpSp>
        <p:pic>
          <p:nvPicPr>
            <p:cNvPr id="124" name="Picture 123"/>
            <p:cNvPicPr>
              <a:picLocks noChangeAspect="1"/>
            </p:cNvPicPr>
            <p:nvPr/>
          </p:nvPicPr>
          <p:blipFill>
            <a:blip r:embed="rId11" cstate="print"/>
            <a:stretch>
              <a:fillRect/>
            </a:stretch>
          </p:blipFill>
          <p:spPr>
            <a:xfrm>
              <a:off x="5533931" y="5819983"/>
              <a:ext cx="471594" cy="301263"/>
            </a:xfrm>
            <a:prstGeom prst="rect">
              <a:avLst/>
            </a:prstGeom>
          </p:spPr>
        </p:pic>
      </p:grpSp>
      <p:grpSp>
        <p:nvGrpSpPr>
          <p:cNvPr id="13" name="Group 137"/>
          <p:cNvGrpSpPr/>
          <p:nvPr/>
        </p:nvGrpSpPr>
        <p:grpSpPr>
          <a:xfrm>
            <a:off x="9316991" y="3553679"/>
            <a:ext cx="1307729" cy="2612171"/>
            <a:chOff x="12169775" y="3792008"/>
            <a:chExt cx="1307729" cy="2637845"/>
          </a:xfrm>
        </p:grpSpPr>
        <p:sp>
          <p:nvSpPr>
            <p:cNvPr id="69" name="Rounded Rectangle 68"/>
            <p:cNvSpPr/>
            <p:nvPr/>
          </p:nvSpPr>
          <p:spPr>
            <a:xfrm>
              <a:off x="12188825" y="3827319"/>
              <a:ext cx="1288679" cy="2602534"/>
            </a:xfrm>
            <a:prstGeom prst="round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3" tIns="60947" rIns="121893" bIns="60947" rtlCol="0" anchor="ctr"/>
            <a:lstStyle/>
            <a:p>
              <a:pPr algn="ctr"/>
              <a:endParaRPr lang="en-US" sz="1600" dirty="0">
                <a:solidFill>
                  <a:prstClr val="white"/>
                </a:solidFill>
              </a:endParaRPr>
            </a:p>
          </p:txBody>
        </p:sp>
        <p:pic>
          <p:nvPicPr>
            <p:cNvPr id="70" name="Picture 69"/>
            <p:cNvPicPr>
              <a:picLocks noChangeAspect="1"/>
            </p:cNvPicPr>
            <p:nvPr/>
          </p:nvPicPr>
          <p:blipFill>
            <a:blip r:embed="rId12" cstate="print"/>
            <a:stretch>
              <a:fillRect/>
            </a:stretch>
          </p:blipFill>
          <p:spPr>
            <a:xfrm>
              <a:off x="12294104" y="4092575"/>
              <a:ext cx="332352" cy="334221"/>
            </a:xfrm>
            <a:prstGeom prst="rect">
              <a:avLst/>
            </a:prstGeom>
          </p:spPr>
        </p:pic>
        <p:sp>
          <p:nvSpPr>
            <p:cNvPr id="72" name="Rectangle 71"/>
            <p:cNvSpPr/>
            <p:nvPr/>
          </p:nvSpPr>
          <p:spPr>
            <a:xfrm>
              <a:off x="12169775" y="3792008"/>
              <a:ext cx="1219201" cy="216828"/>
            </a:xfrm>
            <a:prstGeom prst="rect">
              <a:avLst/>
            </a:prstGeom>
          </p:spPr>
          <p:txBody>
            <a:bodyPr wrap="square" lIns="121893" tIns="60947" rIns="121893" bIns="60947">
              <a:spAutoFit/>
            </a:bodyPr>
            <a:lstStyle/>
            <a:p>
              <a:r>
                <a:rPr lang="en-US" sz="1200" dirty="0" smtClean="0">
                  <a:solidFill>
                    <a:schemeClr val="bg1"/>
                  </a:solidFill>
                </a:rPr>
                <a:t>Management</a:t>
              </a:r>
              <a:endParaRPr lang="en-US" sz="1200" dirty="0">
                <a:solidFill>
                  <a:schemeClr val="bg1"/>
                </a:solidFill>
              </a:endParaRPr>
            </a:p>
          </p:txBody>
        </p:sp>
      </p:grpSp>
      <p:cxnSp>
        <p:nvCxnSpPr>
          <p:cNvPr id="181" name="Straight Connector 180"/>
          <p:cNvCxnSpPr/>
          <p:nvPr/>
        </p:nvCxnSpPr>
        <p:spPr>
          <a:xfrm flipV="1">
            <a:off x="3185327" y="1146460"/>
            <a:ext cx="5713412" cy="9100"/>
          </a:xfrm>
          <a:prstGeom prst="line">
            <a:avLst/>
          </a:prstGeom>
          <a:ln>
            <a:solidFill>
              <a:schemeClr val="accent4"/>
            </a:solidFill>
            <a:prstDash val="dash"/>
          </a:ln>
        </p:spPr>
        <p:style>
          <a:lnRef idx="2">
            <a:schemeClr val="accent1"/>
          </a:lnRef>
          <a:fillRef idx="0">
            <a:schemeClr val="accent1"/>
          </a:fillRef>
          <a:effectRef idx="1">
            <a:schemeClr val="accent1"/>
          </a:effectRef>
          <a:fontRef idx="minor">
            <a:schemeClr val="tx1"/>
          </a:fontRef>
        </p:style>
      </p:cxnSp>
      <p:sp>
        <p:nvSpPr>
          <p:cNvPr id="117" name="Up-Down Arrow 116"/>
          <p:cNvSpPr/>
          <p:nvPr/>
        </p:nvSpPr>
        <p:spPr>
          <a:xfrm rot="5400000">
            <a:off x="7245095" y="200627"/>
            <a:ext cx="416437" cy="2581278"/>
          </a:xfrm>
          <a:prstGeom prst="upDownArrow">
            <a:avLst>
              <a:gd name="adj1" fmla="val 50000"/>
              <a:gd name="adj2" fmla="val 33656"/>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3" tIns="60947" rIns="121893" bIns="60947" rtlCol="0" anchor="ctr"/>
          <a:lstStyle/>
          <a:p>
            <a:pPr algn="ctr"/>
            <a:endParaRPr lang="en-US" sz="1300" dirty="0">
              <a:solidFill>
                <a:prstClr val="white"/>
              </a:solidFill>
            </a:endParaRPr>
          </a:p>
        </p:txBody>
      </p:sp>
      <p:sp>
        <p:nvSpPr>
          <p:cNvPr id="118" name="Up-Down Arrow 117"/>
          <p:cNvSpPr/>
          <p:nvPr/>
        </p:nvSpPr>
        <p:spPr>
          <a:xfrm rot="5400000">
            <a:off x="4025643" y="514956"/>
            <a:ext cx="416437" cy="1952624"/>
          </a:xfrm>
          <a:prstGeom prst="upDownArrow">
            <a:avLst>
              <a:gd name="adj1" fmla="val 50000"/>
              <a:gd name="adj2" fmla="val 33656"/>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3" tIns="60947" rIns="121893" bIns="60947" rtlCol="0" anchor="ctr"/>
          <a:lstStyle/>
          <a:p>
            <a:pPr algn="ctr"/>
            <a:endParaRPr lang="en-US" sz="1300" dirty="0">
              <a:solidFill>
                <a:prstClr val="white"/>
              </a:solidFill>
            </a:endParaRPr>
          </a:p>
        </p:txBody>
      </p:sp>
      <p:sp>
        <p:nvSpPr>
          <p:cNvPr id="128" name="Up-Down Arrow 127"/>
          <p:cNvSpPr/>
          <p:nvPr/>
        </p:nvSpPr>
        <p:spPr>
          <a:xfrm>
            <a:off x="5476972" y="2096060"/>
            <a:ext cx="416437" cy="383233"/>
          </a:xfrm>
          <a:prstGeom prst="upDownArrow">
            <a:avLst>
              <a:gd name="adj1" fmla="val 50000"/>
              <a:gd name="adj2" fmla="val 33656"/>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3" tIns="60947" rIns="121893" bIns="60947" rtlCol="0" anchor="ctr"/>
          <a:lstStyle/>
          <a:p>
            <a:pPr algn="ctr"/>
            <a:endParaRPr lang="en-US" sz="1300" dirty="0">
              <a:solidFill>
                <a:prstClr val="white"/>
              </a:solidFill>
            </a:endParaRPr>
          </a:p>
        </p:txBody>
      </p:sp>
      <p:grpSp>
        <p:nvGrpSpPr>
          <p:cNvPr id="14" name="Group 135"/>
          <p:cNvGrpSpPr/>
          <p:nvPr/>
        </p:nvGrpSpPr>
        <p:grpSpPr>
          <a:xfrm>
            <a:off x="2292113" y="4385232"/>
            <a:ext cx="2037840" cy="674837"/>
            <a:chOff x="1214564" y="4000470"/>
            <a:chExt cx="2037840" cy="674837"/>
          </a:xfrm>
        </p:grpSpPr>
        <p:sp>
          <p:nvSpPr>
            <p:cNvPr id="57" name="Rounded Rectangle 56"/>
            <p:cNvSpPr/>
            <p:nvPr/>
          </p:nvSpPr>
          <p:spPr>
            <a:xfrm>
              <a:off x="1296457" y="4048125"/>
              <a:ext cx="1955947" cy="627182"/>
            </a:xfrm>
            <a:prstGeom prst="roundRect">
              <a:avLst/>
            </a:prstGeom>
            <a:solidFill>
              <a:srgbClr val="5B698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3" tIns="60947" rIns="121893" bIns="60947" rtlCol="0" anchor="ctr"/>
            <a:lstStyle/>
            <a:p>
              <a:pPr algn="ctr"/>
              <a:endParaRPr lang="en-US" sz="1200" dirty="0">
                <a:solidFill>
                  <a:prstClr val="white"/>
                </a:solidFill>
              </a:endParaRPr>
            </a:p>
          </p:txBody>
        </p:sp>
        <p:sp>
          <p:nvSpPr>
            <p:cNvPr id="130" name="Rectangle 129"/>
            <p:cNvSpPr/>
            <p:nvPr/>
          </p:nvSpPr>
          <p:spPr>
            <a:xfrm>
              <a:off x="1214564" y="4000470"/>
              <a:ext cx="1174691" cy="307750"/>
            </a:xfrm>
            <a:prstGeom prst="rect">
              <a:avLst/>
            </a:prstGeom>
            <a:noFill/>
          </p:spPr>
          <p:txBody>
            <a:bodyPr wrap="none" lIns="121893" tIns="60947" rIns="121893" bIns="60947" rtlCol="0">
              <a:spAutoFit/>
            </a:bodyPr>
            <a:lstStyle/>
            <a:p>
              <a:pPr defTabSz="1218408"/>
              <a:r>
                <a:rPr lang="en-US" sz="1200" dirty="0" smtClean="0">
                  <a:solidFill>
                    <a:schemeClr val="bg1"/>
                  </a:solidFill>
                  <a:cs typeface="Calibri"/>
                </a:rPr>
                <a:t>Identity Mgmt </a:t>
              </a:r>
            </a:p>
          </p:txBody>
        </p:sp>
        <p:pic>
          <p:nvPicPr>
            <p:cNvPr id="89090" name="Picture 2" descr="http://www.clipartbest.com/cliparts/dT8/zBr/dT8zBrxTe.png"/>
            <p:cNvPicPr>
              <a:picLocks noChangeAspect="1" noChangeArrowheads="1"/>
            </p:cNvPicPr>
            <p:nvPr/>
          </p:nvPicPr>
          <p:blipFill>
            <a:blip r:embed="rId13" cstate="print"/>
            <a:srcRect/>
            <a:stretch>
              <a:fillRect/>
            </a:stretch>
          </p:blipFill>
          <p:spPr bwMode="auto">
            <a:xfrm>
              <a:off x="1344595" y="4305072"/>
              <a:ext cx="482600" cy="226017"/>
            </a:xfrm>
            <a:prstGeom prst="rect">
              <a:avLst/>
            </a:prstGeom>
            <a:noFill/>
          </p:spPr>
        </p:pic>
      </p:grpSp>
      <p:grpSp>
        <p:nvGrpSpPr>
          <p:cNvPr id="15" name="Group 126"/>
          <p:cNvGrpSpPr/>
          <p:nvPr/>
        </p:nvGrpSpPr>
        <p:grpSpPr>
          <a:xfrm>
            <a:off x="3269177" y="3606850"/>
            <a:ext cx="2790824" cy="730243"/>
            <a:chOff x="7029451" y="3625900"/>
            <a:chExt cx="3019424" cy="730243"/>
          </a:xfrm>
        </p:grpSpPr>
        <p:sp>
          <p:nvSpPr>
            <p:cNvPr id="113" name="Rounded Rectangle 112"/>
            <p:cNvSpPr/>
            <p:nvPr/>
          </p:nvSpPr>
          <p:spPr>
            <a:xfrm>
              <a:off x="7095852" y="3684687"/>
              <a:ext cx="2953023" cy="671456"/>
            </a:xfrm>
            <a:prstGeom prst="roundRect">
              <a:avLst/>
            </a:prstGeom>
            <a:solidFill>
              <a:srgbClr val="5B698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3" tIns="60947" rIns="121893" bIns="60947" rtlCol="0" anchor="ctr"/>
            <a:lstStyle/>
            <a:p>
              <a:pPr algn="ctr"/>
              <a:endParaRPr lang="en-US" sz="1200" dirty="0">
                <a:solidFill>
                  <a:prstClr val="white"/>
                </a:solidFill>
              </a:endParaRPr>
            </a:p>
          </p:txBody>
        </p:sp>
        <p:sp>
          <p:nvSpPr>
            <p:cNvPr id="112" name="TextBox 111"/>
            <p:cNvSpPr txBox="1"/>
            <p:nvPr/>
          </p:nvSpPr>
          <p:spPr>
            <a:xfrm>
              <a:off x="7029451" y="3625900"/>
              <a:ext cx="1696440" cy="307750"/>
            </a:xfrm>
            <a:prstGeom prst="rect">
              <a:avLst/>
            </a:prstGeom>
            <a:noFill/>
          </p:spPr>
          <p:txBody>
            <a:bodyPr wrap="none" lIns="121893" tIns="60947" rIns="121893" bIns="60947" rtlCol="0">
              <a:spAutoFit/>
            </a:bodyPr>
            <a:lstStyle/>
            <a:p>
              <a:pPr defTabSz="1218408"/>
              <a:r>
                <a:rPr lang="en-US" sz="1200" dirty="0" smtClean="0">
                  <a:solidFill>
                    <a:schemeClr val="bg1"/>
                  </a:solidFill>
                  <a:cs typeface="Calibri"/>
                </a:rPr>
                <a:t>Web Content / Portal</a:t>
              </a:r>
              <a:endParaRPr lang="en-US" sz="1200" dirty="0">
                <a:solidFill>
                  <a:schemeClr val="bg1"/>
                </a:solidFill>
                <a:cs typeface="Calibri"/>
              </a:endParaRPr>
            </a:p>
          </p:txBody>
        </p:sp>
      </p:grpSp>
      <p:sp>
        <p:nvSpPr>
          <p:cNvPr id="141" name="Up-Down Arrow 140"/>
          <p:cNvSpPr/>
          <p:nvPr/>
        </p:nvSpPr>
        <p:spPr>
          <a:xfrm rot="5400000">
            <a:off x="10268050" y="2653218"/>
            <a:ext cx="416437" cy="402284"/>
          </a:xfrm>
          <a:prstGeom prst="upDownArrow">
            <a:avLst>
              <a:gd name="adj1" fmla="val 50000"/>
              <a:gd name="adj2" fmla="val 33656"/>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3" tIns="60947" rIns="121893" bIns="60947" rtlCol="0" anchor="ctr"/>
          <a:lstStyle/>
          <a:p>
            <a:pPr algn="ctr"/>
            <a:endParaRPr lang="en-US" sz="1300" dirty="0">
              <a:solidFill>
                <a:prstClr val="white"/>
              </a:solidFill>
            </a:endParaRPr>
          </a:p>
        </p:txBody>
      </p:sp>
      <p:sp>
        <p:nvSpPr>
          <p:cNvPr id="143" name="Up-Down Arrow 142"/>
          <p:cNvSpPr/>
          <p:nvPr/>
        </p:nvSpPr>
        <p:spPr>
          <a:xfrm rot="5400000">
            <a:off x="7567261" y="4623451"/>
            <a:ext cx="416437" cy="402284"/>
          </a:xfrm>
          <a:prstGeom prst="upDownArrow">
            <a:avLst>
              <a:gd name="adj1" fmla="val 50000"/>
              <a:gd name="adj2" fmla="val 33656"/>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3" tIns="60947" rIns="121893" bIns="60947" rtlCol="0" anchor="ctr"/>
          <a:lstStyle/>
          <a:p>
            <a:pPr algn="ctr"/>
            <a:endParaRPr lang="en-US" sz="1300" dirty="0">
              <a:solidFill>
                <a:prstClr val="white"/>
              </a:solidFill>
            </a:endParaRPr>
          </a:p>
        </p:txBody>
      </p:sp>
      <p:sp>
        <p:nvSpPr>
          <p:cNvPr id="148" name="Up-Down Arrow 147"/>
          <p:cNvSpPr/>
          <p:nvPr/>
        </p:nvSpPr>
        <p:spPr>
          <a:xfrm>
            <a:off x="5476973" y="3200400"/>
            <a:ext cx="416437" cy="383233"/>
          </a:xfrm>
          <a:prstGeom prst="upDownArrow">
            <a:avLst>
              <a:gd name="adj1" fmla="val 50000"/>
              <a:gd name="adj2" fmla="val 33656"/>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3" tIns="60947" rIns="121893" bIns="60947" rtlCol="0" anchor="ctr"/>
          <a:lstStyle/>
          <a:p>
            <a:pPr algn="ctr"/>
            <a:endParaRPr lang="en-US" sz="1300" dirty="0">
              <a:solidFill>
                <a:prstClr val="white"/>
              </a:solidFill>
            </a:endParaRPr>
          </a:p>
        </p:txBody>
      </p:sp>
      <p:sp>
        <p:nvSpPr>
          <p:cNvPr id="107522" name="AutoShape 2" descr="http://mediamgr1.us.oracle.com:11090/teams/do/StreamAssetContent?stream_id=20130148&amp;stream_id_type=asset&amp;content_kind=master"/>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GB" dirty="0"/>
          </a:p>
        </p:txBody>
      </p:sp>
      <p:sp>
        <p:nvSpPr>
          <p:cNvPr id="107524" name="AutoShape 4" descr="http://mediamgr1.us.oracle.com:11090/teams/do/StreamAssetContent?stream_id=20130148&amp;stream_id_type=asset&amp;content_kind=master"/>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GB" dirty="0"/>
          </a:p>
        </p:txBody>
      </p:sp>
      <p:sp>
        <p:nvSpPr>
          <p:cNvPr id="107527" name="AutoShape 7" descr="http://mediamgr1.us.oracle.com:11090/teams/do/StreamAssetContent?stream_id=20130375&amp;stream_id_type=asset&amp;content_kind=thumbnail"/>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GB" dirty="0"/>
          </a:p>
        </p:txBody>
      </p:sp>
      <p:grpSp>
        <p:nvGrpSpPr>
          <p:cNvPr id="16" name="Group 145"/>
          <p:cNvGrpSpPr/>
          <p:nvPr/>
        </p:nvGrpSpPr>
        <p:grpSpPr>
          <a:xfrm>
            <a:off x="212344" y="3571567"/>
            <a:ext cx="1349245" cy="1558171"/>
            <a:chOff x="293888" y="3580034"/>
            <a:chExt cx="1349245" cy="1558171"/>
          </a:xfrm>
        </p:grpSpPr>
        <p:sp>
          <p:nvSpPr>
            <p:cNvPr id="81" name="Rounded Rectangle 80"/>
            <p:cNvSpPr/>
            <p:nvPr/>
          </p:nvSpPr>
          <p:spPr>
            <a:xfrm>
              <a:off x="354454" y="3598370"/>
              <a:ext cx="1288679" cy="1539835"/>
            </a:xfrm>
            <a:prstGeom prst="round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3" tIns="60947" rIns="121893" bIns="60947" rtlCol="0" anchor="ctr"/>
            <a:lstStyle/>
            <a:p>
              <a:pPr algn="ctr"/>
              <a:endParaRPr lang="en-US" sz="1600" dirty="0">
                <a:solidFill>
                  <a:prstClr val="white"/>
                </a:solidFill>
              </a:endParaRPr>
            </a:p>
          </p:txBody>
        </p:sp>
        <p:sp>
          <p:nvSpPr>
            <p:cNvPr id="82" name="Rectangle 81"/>
            <p:cNvSpPr/>
            <p:nvPr/>
          </p:nvSpPr>
          <p:spPr>
            <a:xfrm>
              <a:off x="293888" y="3580034"/>
              <a:ext cx="1334887" cy="307750"/>
            </a:xfrm>
            <a:prstGeom prst="rect">
              <a:avLst/>
            </a:prstGeom>
          </p:spPr>
          <p:txBody>
            <a:bodyPr wrap="square" lIns="121893" tIns="60947" rIns="121893" bIns="60947">
              <a:spAutoFit/>
            </a:bodyPr>
            <a:lstStyle/>
            <a:p>
              <a:r>
                <a:rPr lang="en-US" sz="1200" dirty="0" smtClean="0">
                  <a:solidFill>
                    <a:schemeClr val="tx1">
                      <a:lumMod val="50000"/>
                    </a:schemeClr>
                  </a:solidFill>
                </a:rPr>
                <a:t>Data Reservoir</a:t>
              </a:r>
              <a:endParaRPr lang="en-US" sz="1200" dirty="0">
                <a:solidFill>
                  <a:schemeClr val="tx1">
                    <a:lumMod val="50000"/>
                  </a:schemeClr>
                </a:solidFill>
              </a:endParaRPr>
            </a:p>
          </p:txBody>
        </p:sp>
      </p:grpSp>
      <p:grpSp>
        <p:nvGrpSpPr>
          <p:cNvPr id="17" name="Group 146"/>
          <p:cNvGrpSpPr/>
          <p:nvPr/>
        </p:nvGrpSpPr>
        <p:grpSpPr>
          <a:xfrm>
            <a:off x="181368" y="5468189"/>
            <a:ext cx="1366532" cy="697662"/>
            <a:chOff x="272437" y="5474725"/>
            <a:chExt cx="1366532" cy="714669"/>
          </a:xfrm>
        </p:grpSpPr>
        <p:sp>
          <p:nvSpPr>
            <p:cNvPr id="85" name="Rounded Rectangle 84"/>
            <p:cNvSpPr/>
            <p:nvPr/>
          </p:nvSpPr>
          <p:spPr>
            <a:xfrm>
              <a:off x="354454" y="5538652"/>
              <a:ext cx="1284515" cy="650742"/>
            </a:xfrm>
            <a:prstGeom prst="roundRect">
              <a:avLst/>
            </a:prstGeom>
            <a:solidFill>
              <a:schemeClr val="accent5">
                <a:lumMod val="75000"/>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3" tIns="60947" rIns="121893" bIns="60947" rtlCol="0" anchor="ctr"/>
            <a:lstStyle/>
            <a:p>
              <a:pPr algn="ctr"/>
              <a:endParaRPr lang="en-US" dirty="0">
                <a:solidFill>
                  <a:prstClr val="white"/>
                </a:solidFill>
              </a:endParaRPr>
            </a:p>
          </p:txBody>
        </p:sp>
        <p:sp>
          <p:nvSpPr>
            <p:cNvPr id="86" name="TextBox 85"/>
            <p:cNvSpPr txBox="1"/>
            <p:nvPr/>
          </p:nvSpPr>
          <p:spPr>
            <a:xfrm>
              <a:off x="272437" y="5474725"/>
              <a:ext cx="1308713" cy="307750"/>
            </a:xfrm>
            <a:prstGeom prst="rect">
              <a:avLst/>
            </a:prstGeom>
            <a:noFill/>
          </p:spPr>
          <p:txBody>
            <a:bodyPr wrap="square" lIns="121893" tIns="60947" rIns="121893" bIns="60947" rtlCol="0">
              <a:spAutoFit/>
            </a:bodyPr>
            <a:lstStyle/>
            <a:p>
              <a:pPr defTabSz="1218408"/>
              <a:r>
                <a:rPr lang="en-US" sz="1200" dirty="0" smtClean="0">
                  <a:solidFill>
                    <a:srgbClr val="000000"/>
                  </a:solidFill>
                  <a:latin typeface="Calibri"/>
                  <a:cs typeface="Calibri"/>
                </a:rPr>
                <a:t>Analytics</a:t>
              </a:r>
              <a:endParaRPr lang="en-US" sz="1200" dirty="0">
                <a:solidFill>
                  <a:srgbClr val="000000"/>
                </a:solidFill>
                <a:latin typeface="Calibri"/>
                <a:cs typeface="Calibri"/>
              </a:endParaRPr>
            </a:p>
          </p:txBody>
        </p:sp>
        <p:pic>
          <p:nvPicPr>
            <p:cNvPr id="91" name="Picture 90"/>
            <p:cNvPicPr>
              <a:picLocks noChangeAspect="1"/>
            </p:cNvPicPr>
            <p:nvPr/>
          </p:nvPicPr>
          <p:blipFill>
            <a:blip r:embed="rId14" cstate="print">
              <a:lum bright="-100000"/>
              <a:extLst>
                <a:ext uri="{28A0092B-C50C-407E-A947-70E740481C1C}">
                  <a14:useLocalDpi xmlns:a14="http://schemas.microsoft.com/office/drawing/2010/main" val="0"/>
                </a:ext>
              </a:extLst>
            </a:blip>
            <a:stretch>
              <a:fillRect/>
            </a:stretch>
          </p:blipFill>
          <p:spPr>
            <a:xfrm>
              <a:off x="350744" y="5665015"/>
              <a:ext cx="597064" cy="488753"/>
            </a:xfrm>
            <a:prstGeom prst="rect">
              <a:avLst/>
            </a:prstGeom>
          </p:spPr>
        </p:pic>
      </p:grpSp>
      <p:sp>
        <p:nvSpPr>
          <p:cNvPr id="125" name="Up-Down Arrow 124"/>
          <p:cNvSpPr/>
          <p:nvPr/>
        </p:nvSpPr>
        <p:spPr>
          <a:xfrm>
            <a:off x="701252" y="5133212"/>
            <a:ext cx="416437" cy="402284"/>
          </a:xfrm>
          <a:prstGeom prst="upDownArrow">
            <a:avLst>
              <a:gd name="adj1" fmla="val 50000"/>
              <a:gd name="adj2" fmla="val 33656"/>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3" tIns="60947" rIns="121893" bIns="60947" rtlCol="0" anchor="ctr"/>
          <a:lstStyle/>
          <a:p>
            <a:pPr algn="ctr"/>
            <a:endParaRPr lang="en-US" sz="1300" dirty="0">
              <a:solidFill>
                <a:prstClr val="white"/>
              </a:solidFill>
            </a:endParaRPr>
          </a:p>
        </p:txBody>
      </p:sp>
      <p:sp>
        <p:nvSpPr>
          <p:cNvPr id="151" name="Up-Down Arrow 150"/>
          <p:cNvSpPr/>
          <p:nvPr/>
        </p:nvSpPr>
        <p:spPr>
          <a:xfrm>
            <a:off x="701252" y="3200400"/>
            <a:ext cx="416437" cy="383233"/>
          </a:xfrm>
          <a:prstGeom prst="upDownArrow">
            <a:avLst>
              <a:gd name="adj1" fmla="val 50000"/>
              <a:gd name="adj2" fmla="val 33656"/>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3" tIns="60947" rIns="121893" bIns="60947" rtlCol="0" anchor="ctr"/>
          <a:lstStyle/>
          <a:p>
            <a:pPr algn="ctr"/>
            <a:endParaRPr lang="en-US" sz="1300" dirty="0">
              <a:solidFill>
                <a:prstClr val="white"/>
              </a:solidFill>
            </a:endParaRPr>
          </a:p>
        </p:txBody>
      </p:sp>
      <p:pic>
        <p:nvPicPr>
          <p:cNvPr id="103" name="Picture 102" descr="ic-DataIntegration-gray.png"/>
          <p:cNvPicPr>
            <a:picLocks noChangeAspect="1"/>
          </p:cNvPicPr>
          <p:nvPr/>
        </p:nvPicPr>
        <p:blipFill>
          <a:blip r:embed="rId15" cstate="print">
            <a:duotone>
              <a:prstClr val="black"/>
              <a:schemeClr val="tx2">
                <a:tint val="45000"/>
                <a:satMod val="400000"/>
              </a:schemeClr>
            </a:duotone>
            <a:lum bright="-100000"/>
          </a:blip>
          <a:stretch>
            <a:fillRect/>
          </a:stretch>
        </p:blipFill>
        <p:spPr>
          <a:xfrm>
            <a:off x="183042" y="3568746"/>
            <a:ext cx="836528" cy="836528"/>
          </a:xfrm>
          <a:prstGeom prst="rect">
            <a:avLst/>
          </a:prstGeom>
        </p:spPr>
      </p:pic>
      <p:pic>
        <p:nvPicPr>
          <p:cNvPr id="107" name="Picture 106" descr="ic-Spreadsheet-gray-S-T.png"/>
          <p:cNvPicPr>
            <a:picLocks noChangeAspect="1"/>
          </p:cNvPicPr>
          <p:nvPr/>
        </p:nvPicPr>
        <p:blipFill>
          <a:blip r:embed="rId16" cstate="print">
            <a:lum bright="-100000"/>
          </a:blip>
          <a:stretch>
            <a:fillRect/>
          </a:stretch>
        </p:blipFill>
        <p:spPr>
          <a:xfrm>
            <a:off x="3312697" y="3828689"/>
            <a:ext cx="441386" cy="441386"/>
          </a:xfrm>
          <a:prstGeom prst="rect">
            <a:avLst/>
          </a:prstGeom>
        </p:spPr>
      </p:pic>
      <p:sp>
        <p:nvSpPr>
          <p:cNvPr id="135" name="Up-Down Arrow 134"/>
          <p:cNvSpPr/>
          <p:nvPr/>
        </p:nvSpPr>
        <p:spPr>
          <a:xfrm rot="16200000">
            <a:off x="1535733" y="4159263"/>
            <a:ext cx="416437" cy="383233"/>
          </a:xfrm>
          <a:prstGeom prst="upDownArrow">
            <a:avLst>
              <a:gd name="adj1" fmla="val 50000"/>
              <a:gd name="adj2" fmla="val 33656"/>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3" tIns="60947" rIns="121893" bIns="60947" rtlCol="0" anchor="ctr"/>
          <a:lstStyle/>
          <a:p>
            <a:pPr algn="ctr"/>
            <a:endParaRPr lang="en-US" sz="1300" dirty="0">
              <a:solidFill>
                <a:prstClr val="white"/>
              </a:solidFill>
            </a:endParaRPr>
          </a:p>
        </p:txBody>
      </p:sp>
      <p:sp>
        <p:nvSpPr>
          <p:cNvPr id="139" name="TextBox 138"/>
          <p:cNvSpPr txBox="1"/>
          <p:nvPr/>
        </p:nvSpPr>
        <p:spPr>
          <a:xfrm>
            <a:off x="0" y="6206252"/>
            <a:ext cx="12188825" cy="914400"/>
          </a:xfrm>
          <a:prstGeom prst="rect">
            <a:avLst/>
          </a:prstGeom>
          <a:noFill/>
        </p:spPr>
        <p:txBody>
          <a:bodyPr wrap="none" lIns="0" tIns="0" rIns="0" bIns="0" rtlCol="0">
            <a:noAutofit/>
          </a:bodyPr>
          <a:lstStyle/>
          <a:p>
            <a:pPr algn="ctr">
              <a:lnSpc>
                <a:spcPct val="90000"/>
              </a:lnSpc>
            </a:pPr>
            <a:r>
              <a:rPr lang="en-GB" sz="1400" dirty="0" smtClean="0"/>
              <a:t>Some relationships between components have been simplified </a:t>
            </a:r>
            <a:endParaRPr lang="en-GB" sz="1400" dirty="0"/>
          </a:p>
        </p:txBody>
      </p:sp>
      <p:pic>
        <p:nvPicPr>
          <p:cNvPr id="5" name="Picture 2"/>
          <p:cNvPicPr>
            <a:picLocks noChangeAspect="1" noChangeArrowheads="1"/>
          </p:cNvPicPr>
          <p:nvPr/>
        </p:nvPicPr>
        <p:blipFill>
          <a:blip r:embed="rId17" cstate="print"/>
          <a:srcRect/>
          <a:stretch>
            <a:fillRect/>
          </a:stretch>
        </p:blipFill>
        <p:spPr bwMode="auto">
          <a:xfrm>
            <a:off x="5183921" y="1021977"/>
            <a:ext cx="1002539" cy="1021977"/>
          </a:xfrm>
          <a:prstGeom prst="rect">
            <a:avLst/>
          </a:prstGeom>
          <a:noFill/>
          <a:ln w="9525">
            <a:noFill/>
            <a:miter lim="800000"/>
            <a:headEnd/>
            <a:tailEnd/>
          </a:ln>
        </p:spPr>
      </p:pic>
      <p:grpSp>
        <p:nvGrpSpPr>
          <p:cNvPr id="18" name="Group 66"/>
          <p:cNvGrpSpPr/>
          <p:nvPr/>
        </p:nvGrpSpPr>
        <p:grpSpPr>
          <a:xfrm>
            <a:off x="8355106" y="2512291"/>
            <a:ext cx="1903319" cy="618521"/>
            <a:chOff x="10275825" y="2559541"/>
            <a:chExt cx="1752600" cy="618521"/>
          </a:xfrm>
        </p:grpSpPr>
        <p:sp>
          <p:nvSpPr>
            <p:cNvPr id="100" name="Rounded Rectangle 99"/>
            <p:cNvSpPr/>
            <p:nvPr/>
          </p:nvSpPr>
          <p:spPr>
            <a:xfrm>
              <a:off x="10370956" y="2605239"/>
              <a:ext cx="1609843" cy="572823"/>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3" tIns="60947" rIns="121893" bIns="60947" rtlCol="0" anchor="ctr"/>
            <a:lstStyle/>
            <a:p>
              <a:pPr algn="ctr"/>
              <a:endParaRPr lang="en-US" dirty="0">
                <a:solidFill>
                  <a:prstClr val="white"/>
                </a:solidFill>
              </a:endParaRPr>
            </a:p>
          </p:txBody>
        </p:sp>
        <p:sp>
          <p:nvSpPr>
            <p:cNvPr id="101" name="TextBox 100"/>
            <p:cNvSpPr txBox="1"/>
            <p:nvPr/>
          </p:nvSpPr>
          <p:spPr>
            <a:xfrm>
              <a:off x="10275825" y="2559541"/>
              <a:ext cx="1752600" cy="307750"/>
            </a:xfrm>
            <a:prstGeom prst="rect">
              <a:avLst/>
            </a:prstGeom>
            <a:noFill/>
          </p:spPr>
          <p:txBody>
            <a:bodyPr wrap="square" lIns="121893" tIns="60947" rIns="121893" bIns="60947" rtlCol="0">
              <a:spAutoFit/>
            </a:bodyPr>
            <a:lstStyle/>
            <a:p>
              <a:r>
                <a:rPr lang="en-US" sz="1200" dirty="0" smtClean="0">
                  <a:solidFill>
                    <a:srgbClr val="424545"/>
                  </a:solidFill>
                </a:rPr>
                <a:t>App Store</a:t>
              </a:r>
              <a:endParaRPr lang="en-US" sz="1200" dirty="0">
                <a:solidFill>
                  <a:srgbClr val="424545"/>
                </a:solidFill>
              </a:endParaRPr>
            </a:p>
          </p:txBody>
        </p:sp>
        <p:pic>
          <p:nvPicPr>
            <p:cNvPr id="106" name="Picture 105"/>
            <p:cNvPicPr>
              <a:picLocks noChangeAspect="1"/>
            </p:cNvPicPr>
            <p:nvPr/>
          </p:nvPicPr>
          <p:blipFill>
            <a:blip r:embed="rId18" cstate="print"/>
            <a:stretch>
              <a:fillRect/>
            </a:stretch>
          </p:blipFill>
          <p:spPr>
            <a:xfrm>
              <a:off x="10381487" y="2790958"/>
              <a:ext cx="408688" cy="360700"/>
            </a:xfrm>
            <a:prstGeom prst="rect">
              <a:avLst/>
            </a:prstGeom>
          </p:spPr>
        </p:pic>
      </p:grpSp>
      <p:sp>
        <p:nvSpPr>
          <p:cNvPr id="108" name="Rounded Rectangle 107"/>
          <p:cNvSpPr/>
          <p:nvPr/>
        </p:nvSpPr>
        <p:spPr>
          <a:xfrm>
            <a:off x="8075612" y="4876800"/>
            <a:ext cx="1143000" cy="304799"/>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r>
              <a:rPr lang="en-US" sz="1300" dirty="0">
                <a:solidFill>
                  <a:prstClr val="white"/>
                </a:solidFill>
              </a:rPr>
              <a:t>MAF</a:t>
            </a:r>
          </a:p>
        </p:txBody>
      </p:sp>
      <p:grpSp>
        <p:nvGrpSpPr>
          <p:cNvPr id="19" name="Group 118"/>
          <p:cNvGrpSpPr/>
          <p:nvPr/>
        </p:nvGrpSpPr>
        <p:grpSpPr>
          <a:xfrm>
            <a:off x="2208212" y="762000"/>
            <a:ext cx="520593" cy="406400"/>
            <a:chOff x="2974005" y="733413"/>
            <a:chExt cx="520593" cy="406400"/>
          </a:xfrm>
        </p:grpSpPr>
        <p:pic>
          <p:nvPicPr>
            <p:cNvPr id="111" name="Picture 110"/>
            <p:cNvPicPr>
              <a:picLocks noChangeAspect="1"/>
            </p:cNvPicPr>
            <p:nvPr/>
          </p:nvPicPr>
          <p:blipFill>
            <a:blip r:embed="rId19" cstate="print"/>
            <a:stretch>
              <a:fillRect/>
            </a:stretch>
          </p:blipFill>
          <p:spPr>
            <a:xfrm>
              <a:off x="3016845" y="733413"/>
              <a:ext cx="406294" cy="406400"/>
            </a:xfrm>
            <a:prstGeom prst="rect">
              <a:avLst/>
            </a:prstGeom>
          </p:spPr>
        </p:pic>
        <p:sp>
          <p:nvSpPr>
            <p:cNvPr id="114" name="Rounded Rectangle 113"/>
            <p:cNvSpPr/>
            <p:nvPr/>
          </p:nvSpPr>
          <p:spPr>
            <a:xfrm>
              <a:off x="3068191" y="826400"/>
              <a:ext cx="302724" cy="205317"/>
            </a:xfrm>
            <a:prstGeom prst="roundRect">
              <a:avLst/>
            </a:prstGeom>
            <a:solidFill>
              <a:schemeClr val="bg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lang="en-US">
                <a:solidFill>
                  <a:prstClr val="white"/>
                </a:solidFill>
              </a:endParaRPr>
            </a:p>
          </p:txBody>
        </p:sp>
        <p:sp>
          <p:nvSpPr>
            <p:cNvPr id="116" name="TextBox 115"/>
            <p:cNvSpPr txBox="1"/>
            <p:nvPr/>
          </p:nvSpPr>
          <p:spPr>
            <a:xfrm>
              <a:off x="2974005" y="773348"/>
              <a:ext cx="520593" cy="292366"/>
            </a:xfrm>
            <a:prstGeom prst="rect">
              <a:avLst/>
            </a:prstGeom>
            <a:noFill/>
          </p:spPr>
          <p:txBody>
            <a:bodyPr wrap="none" lIns="121899" tIns="60949" rIns="121899" bIns="60949" rtlCol="0">
              <a:spAutoFit/>
            </a:bodyPr>
            <a:lstStyle/>
            <a:p>
              <a:r>
                <a:rPr lang="en-US" sz="1100" dirty="0">
                  <a:solidFill>
                    <a:srgbClr val="424545"/>
                  </a:solidFill>
                </a:rPr>
                <a:t>B2C</a:t>
              </a:r>
            </a:p>
          </p:txBody>
        </p:sp>
      </p:grpSp>
      <p:grpSp>
        <p:nvGrpSpPr>
          <p:cNvPr id="20" name="Group 99"/>
          <p:cNvGrpSpPr/>
          <p:nvPr/>
        </p:nvGrpSpPr>
        <p:grpSpPr>
          <a:xfrm>
            <a:off x="1674812" y="1727200"/>
            <a:ext cx="451298" cy="406400"/>
            <a:chOff x="3412790" y="1288210"/>
            <a:chExt cx="338561" cy="304800"/>
          </a:xfrm>
        </p:grpSpPr>
        <p:pic>
          <p:nvPicPr>
            <p:cNvPr id="126" name="Picture 125"/>
            <p:cNvPicPr>
              <a:picLocks noChangeAspect="1"/>
            </p:cNvPicPr>
            <p:nvPr/>
          </p:nvPicPr>
          <p:blipFill>
            <a:blip r:embed="rId19" cstate="print"/>
            <a:stretch>
              <a:fillRect/>
            </a:stretch>
          </p:blipFill>
          <p:spPr>
            <a:xfrm>
              <a:off x="3444928" y="1288210"/>
              <a:ext cx="304800" cy="304800"/>
            </a:xfrm>
            <a:prstGeom prst="rect">
              <a:avLst/>
            </a:prstGeom>
          </p:spPr>
        </p:pic>
        <p:sp>
          <p:nvSpPr>
            <p:cNvPr id="127" name="Rounded Rectangle 126"/>
            <p:cNvSpPr/>
            <p:nvPr/>
          </p:nvSpPr>
          <p:spPr>
            <a:xfrm>
              <a:off x="3483448" y="1357950"/>
              <a:ext cx="227102" cy="153988"/>
            </a:xfrm>
            <a:prstGeom prst="roundRect">
              <a:avLst/>
            </a:prstGeom>
            <a:solidFill>
              <a:schemeClr val="bg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31" name="TextBox 130"/>
            <p:cNvSpPr txBox="1"/>
            <p:nvPr/>
          </p:nvSpPr>
          <p:spPr>
            <a:xfrm>
              <a:off x="3412790" y="1318161"/>
              <a:ext cx="338561" cy="196208"/>
            </a:xfrm>
            <a:prstGeom prst="rect">
              <a:avLst/>
            </a:prstGeom>
            <a:noFill/>
          </p:spPr>
          <p:txBody>
            <a:bodyPr wrap="none" rtlCol="0">
              <a:spAutoFit/>
            </a:bodyPr>
            <a:lstStyle/>
            <a:p>
              <a:r>
                <a:rPr lang="en-US" sz="1100" dirty="0">
                  <a:solidFill>
                    <a:srgbClr val="424545"/>
                  </a:solidFill>
                </a:rPr>
                <a:t>B2E</a:t>
              </a:r>
            </a:p>
          </p:txBody>
        </p:sp>
      </p:grpSp>
      <p:grpSp>
        <p:nvGrpSpPr>
          <p:cNvPr id="21" name="Group 99"/>
          <p:cNvGrpSpPr/>
          <p:nvPr/>
        </p:nvGrpSpPr>
        <p:grpSpPr>
          <a:xfrm>
            <a:off x="2208211" y="1727200"/>
            <a:ext cx="451297" cy="406400"/>
            <a:chOff x="3412787" y="1288210"/>
            <a:chExt cx="338560" cy="304800"/>
          </a:xfrm>
        </p:grpSpPr>
        <p:pic>
          <p:nvPicPr>
            <p:cNvPr id="137" name="Picture 136"/>
            <p:cNvPicPr>
              <a:picLocks noChangeAspect="1"/>
            </p:cNvPicPr>
            <p:nvPr/>
          </p:nvPicPr>
          <p:blipFill>
            <a:blip r:embed="rId19" cstate="print"/>
            <a:stretch>
              <a:fillRect/>
            </a:stretch>
          </p:blipFill>
          <p:spPr>
            <a:xfrm>
              <a:off x="3444928" y="1288210"/>
              <a:ext cx="304800" cy="304800"/>
            </a:xfrm>
            <a:prstGeom prst="rect">
              <a:avLst/>
            </a:prstGeom>
          </p:spPr>
        </p:pic>
        <p:sp>
          <p:nvSpPr>
            <p:cNvPr id="138" name="Rounded Rectangle 137"/>
            <p:cNvSpPr/>
            <p:nvPr/>
          </p:nvSpPr>
          <p:spPr>
            <a:xfrm>
              <a:off x="3483448" y="1357950"/>
              <a:ext cx="227102" cy="153988"/>
            </a:xfrm>
            <a:prstGeom prst="roundRect">
              <a:avLst/>
            </a:prstGeom>
            <a:solidFill>
              <a:schemeClr val="bg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40" name="TextBox 139"/>
            <p:cNvSpPr txBox="1"/>
            <p:nvPr/>
          </p:nvSpPr>
          <p:spPr>
            <a:xfrm>
              <a:off x="3412787" y="1318161"/>
              <a:ext cx="338560" cy="196208"/>
            </a:xfrm>
            <a:prstGeom prst="rect">
              <a:avLst/>
            </a:prstGeom>
            <a:noFill/>
          </p:spPr>
          <p:txBody>
            <a:bodyPr wrap="none" rtlCol="0">
              <a:spAutoFit/>
            </a:bodyPr>
            <a:lstStyle/>
            <a:p>
              <a:r>
                <a:rPr lang="en-US" sz="1100" dirty="0" smtClean="0">
                  <a:solidFill>
                    <a:srgbClr val="424545"/>
                  </a:solidFill>
                </a:rPr>
                <a:t>B2B</a:t>
              </a:r>
              <a:endParaRPr lang="en-US" sz="1100" dirty="0">
                <a:solidFill>
                  <a:srgbClr val="424545"/>
                </a:solidFill>
              </a:endParaRPr>
            </a:p>
          </p:txBody>
        </p:sp>
      </p:grpSp>
      <p:sp>
        <p:nvSpPr>
          <p:cNvPr id="142" name="Rounded Rectangle 141"/>
          <p:cNvSpPr/>
          <p:nvPr/>
        </p:nvSpPr>
        <p:spPr>
          <a:xfrm>
            <a:off x="9066212" y="2743200"/>
            <a:ext cx="1066800" cy="3048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r>
              <a:rPr lang="en-US" sz="1300" dirty="0" smtClean="0">
                <a:solidFill>
                  <a:prstClr val="white"/>
                </a:solidFill>
              </a:rPr>
              <a:t>OMSS</a:t>
            </a:r>
            <a:endParaRPr lang="en-US" sz="1300" dirty="0">
              <a:solidFill>
                <a:prstClr val="white"/>
              </a:solidFill>
            </a:endParaRPr>
          </a:p>
        </p:txBody>
      </p:sp>
      <p:sp>
        <p:nvSpPr>
          <p:cNvPr id="144" name="Rounded Rectangle 143"/>
          <p:cNvSpPr/>
          <p:nvPr/>
        </p:nvSpPr>
        <p:spPr>
          <a:xfrm>
            <a:off x="4951412" y="4637163"/>
            <a:ext cx="2438400" cy="392037"/>
          </a:xfrm>
          <a:prstGeom prst="roundRect">
            <a:avLst/>
          </a:prstGeom>
          <a:solidFill>
            <a:schemeClr val="accent1">
              <a:lumMod val="60000"/>
              <a:lumOff val="40000"/>
            </a:schemeClr>
          </a:solidFill>
          <a:ln w="38100">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r>
              <a:rPr lang="en-US" sz="1300" dirty="0">
                <a:solidFill>
                  <a:prstClr val="white"/>
                </a:solidFill>
              </a:rPr>
              <a:t>Cloud Application</a:t>
            </a:r>
            <a:r>
              <a:rPr lang="en-US" sz="1300" dirty="0" smtClean="0">
                <a:solidFill>
                  <a:prstClr val="white"/>
                </a:solidFill>
              </a:rPr>
              <a:t> Foundation</a:t>
            </a:r>
            <a:endParaRPr lang="en-US" sz="1300" dirty="0">
              <a:solidFill>
                <a:prstClr val="white"/>
              </a:solidFill>
            </a:endParaRPr>
          </a:p>
          <a:p>
            <a:pPr algn="ctr"/>
            <a:r>
              <a:rPr lang="en-US" sz="1300" dirty="0">
                <a:solidFill>
                  <a:prstClr val="white"/>
                </a:solidFill>
              </a:rPr>
              <a:t>(</a:t>
            </a:r>
            <a:r>
              <a:rPr lang="en-US" sz="1300" dirty="0" err="1">
                <a:solidFill>
                  <a:prstClr val="white"/>
                </a:solidFill>
              </a:rPr>
              <a:t>Weblogic</a:t>
            </a:r>
            <a:r>
              <a:rPr lang="en-US" sz="1300" dirty="0">
                <a:solidFill>
                  <a:prstClr val="white"/>
                </a:solidFill>
              </a:rPr>
              <a:t>, Coherence, etc.)</a:t>
            </a:r>
          </a:p>
        </p:txBody>
      </p:sp>
      <p:grpSp>
        <p:nvGrpSpPr>
          <p:cNvPr id="22" name="Group 17"/>
          <p:cNvGrpSpPr/>
          <p:nvPr/>
        </p:nvGrpSpPr>
        <p:grpSpPr>
          <a:xfrm>
            <a:off x="4646611" y="5562600"/>
            <a:ext cx="1066801" cy="638701"/>
            <a:chOff x="1704595" y="3433965"/>
            <a:chExt cx="1350306" cy="992236"/>
          </a:xfrm>
        </p:grpSpPr>
        <p:sp>
          <p:nvSpPr>
            <p:cNvPr id="150" name="Rounded Rectangle 149"/>
            <p:cNvSpPr/>
            <p:nvPr/>
          </p:nvSpPr>
          <p:spPr>
            <a:xfrm>
              <a:off x="1897497" y="3433965"/>
              <a:ext cx="972541" cy="864025"/>
            </a:xfrm>
            <a:prstGeom prst="roundRect">
              <a:avLst/>
            </a:prstGeom>
            <a:solidFill>
              <a:schemeClr val="bg1"/>
            </a:solidFill>
            <a:ln>
              <a:solidFill>
                <a:schemeClr val="bg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459"/>
              <a:endParaRPr lang="en-US" sz="1900" dirty="0">
                <a:solidFill>
                  <a:srgbClr val="A3A3A3"/>
                </a:solidFill>
              </a:endParaRPr>
            </a:p>
          </p:txBody>
        </p:sp>
        <p:sp>
          <p:nvSpPr>
            <p:cNvPr id="152" name="Rectangle 151"/>
            <p:cNvSpPr/>
            <p:nvPr/>
          </p:nvSpPr>
          <p:spPr>
            <a:xfrm>
              <a:off x="1704595" y="3917834"/>
              <a:ext cx="1350306" cy="508367"/>
            </a:xfrm>
            <a:prstGeom prst="rect">
              <a:avLst/>
            </a:prstGeom>
            <a:ln>
              <a:noFill/>
            </a:ln>
          </p:spPr>
          <p:txBody>
            <a:bodyPr wrap="square" lIns="34259" tIns="17128" rIns="34259" bIns="17128">
              <a:spAutoFit/>
            </a:bodyPr>
            <a:lstStyle/>
            <a:p>
              <a:pPr marL="59492" indent="-59492" algn="ctr" defTabSz="456999" fontAlgn="base">
                <a:lnSpc>
                  <a:spcPct val="90000"/>
                </a:lnSpc>
                <a:spcBef>
                  <a:spcPct val="50000"/>
                </a:spcBef>
                <a:spcAft>
                  <a:spcPct val="0"/>
                </a:spcAft>
                <a:buClr>
                  <a:srgbClr val="667263"/>
                </a:buClr>
                <a:defRPr/>
              </a:pPr>
              <a:r>
                <a:rPr lang="en-US" sz="700" b="1" cap="all" dirty="0">
                  <a:solidFill>
                    <a:srgbClr val="000000"/>
                  </a:solidFill>
                  <a:ea typeface="ＭＳ Ｐゴシック" pitchFamily="1" charset="-128"/>
                  <a:cs typeface="Arial" pitchFamily="34" charset="0"/>
                </a:rPr>
                <a:t>On-Premise</a:t>
              </a:r>
              <a:br>
                <a:rPr lang="en-US" sz="700" b="1" cap="all" dirty="0">
                  <a:solidFill>
                    <a:srgbClr val="000000"/>
                  </a:solidFill>
                  <a:ea typeface="ＭＳ Ｐゴシック" pitchFamily="1" charset="-128"/>
                  <a:cs typeface="Arial" pitchFamily="34" charset="0"/>
                </a:rPr>
              </a:br>
              <a:r>
                <a:rPr lang="en-US" sz="700" b="1" cap="all" dirty="0">
                  <a:solidFill>
                    <a:srgbClr val="000000"/>
                  </a:solidFill>
                  <a:ea typeface="ＭＳ Ｐゴシック" pitchFamily="1" charset="-128"/>
                  <a:cs typeface="Arial" pitchFamily="34" charset="0"/>
                </a:rPr>
                <a:t>Packaged</a:t>
              </a:r>
              <a:br>
                <a:rPr lang="en-US" sz="700" b="1" cap="all" dirty="0">
                  <a:solidFill>
                    <a:srgbClr val="000000"/>
                  </a:solidFill>
                  <a:ea typeface="ＭＳ Ｐゴシック" pitchFamily="1" charset="-128"/>
                  <a:cs typeface="Arial" pitchFamily="34" charset="0"/>
                </a:rPr>
              </a:br>
              <a:r>
                <a:rPr lang="en-US" sz="700" b="1" cap="all" dirty="0">
                  <a:solidFill>
                    <a:srgbClr val="000000"/>
                  </a:solidFill>
                  <a:ea typeface="ＭＳ Ｐゴシック" pitchFamily="1" charset="-128"/>
                  <a:cs typeface="Arial" pitchFamily="34" charset="0"/>
                </a:rPr>
                <a:t>Applications</a:t>
              </a:r>
            </a:p>
          </p:txBody>
        </p:sp>
        <p:grpSp>
          <p:nvGrpSpPr>
            <p:cNvPr id="23" name="Group 85"/>
            <p:cNvGrpSpPr/>
            <p:nvPr/>
          </p:nvGrpSpPr>
          <p:grpSpPr>
            <a:xfrm>
              <a:off x="1972988" y="3522980"/>
              <a:ext cx="817456" cy="425325"/>
              <a:chOff x="997037" y="2043031"/>
              <a:chExt cx="1378775" cy="717382"/>
            </a:xfrm>
            <a:effectLst/>
          </p:grpSpPr>
          <p:pic>
            <p:nvPicPr>
              <p:cNvPr id="154" name="Picture 10" descr="CycleArrow_Grey.png"/>
              <p:cNvPicPr>
                <a:picLocks noChangeAspect="1"/>
              </p:cNvPicPr>
              <p:nvPr/>
            </p:nvPicPr>
            <p:blipFill>
              <a:blip r:embed="rId20" cstate="email">
                <a:extLst>
                  <a:ext uri="{28A0092B-C50C-407E-A947-70E740481C1C}">
                    <a14:useLocalDpi xmlns:a14="http://schemas.microsoft.com/office/drawing/2010/main"/>
                  </a:ext>
                </a:extLst>
              </a:blip>
              <a:stretch>
                <a:fillRect/>
              </a:stretch>
            </p:blipFill>
            <p:spPr>
              <a:xfrm>
                <a:off x="1332879" y="2406869"/>
                <a:ext cx="707088" cy="353544"/>
              </a:xfrm>
              <a:prstGeom prst="rect">
                <a:avLst/>
              </a:prstGeom>
              <a:effectLst/>
            </p:spPr>
          </p:pic>
          <p:pic>
            <p:nvPicPr>
              <p:cNvPr id="155" name="Picture 11" descr="CycleArrow_Red.png"/>
              <p:cNvPicPr>
                <a:picLocks noChangeAspect="1"/>
              </p:cNvPicPr>
              <p:nvPr/>
            </p:nvPicPr>
            <p:blipFill>
              <a:blip r:embed="rId21" cstate="email">
                <a:extLst>
                  <a:ext uri="{28A0092B-C50C-407E-A947-70E740481C1C}">
                    <a14:useLocalDpi xmlns:a14="http://schemas.microsoft.com/office/drawing/2010/main"/>
                  </a:ext>
                </a:extLst>
              </a:blip>
              <a:stretch>
                <a:fillRect/>
              </a:stretch>
            </p:blipFill>
            <p:spPr>
              <a:xfrm>
                <a:off x="1332879" y="2043031"/>
                <a:ext cx="707088" cy="353544"/>
              </a:xfrm>
              <a:prstGeom prst="rect">
                <a:avLst/>
              </a:prstGeom>
            </p:spPr>
          </p:pic>
          <p:pic>
            <p:nvPicPr>
              <p:cNvPr id="156" name="Picture 12" descr="Database_Grey.png"/>
              <p:cNvPicPr>
                <a:picLocks noChangeAspect="1"/>
              </p:cNvPicPr>
              <p:nvPr/>
            </p:nvPicPr>
            <p:blipFill>
              <a:blip r:embed="rId22" cstate="email">
                <a:extLst>
                  <a:ext uri="{28A0092B-C50C-407E-A947-70E740481C1C}">
                    <a14:useLocalDpi xmlns:a14="http://schemas.microsoft.com/office/drawing/2010/main"/>
                  </a:ext>
                </a:extLst>
              </a:blip>
              <a:stretch>
                <a:fillRect/>
              </a:stretch>
            </p:blipFill>
            <p:spPr>
              <a:xfrm>
                <a:off x="997037" y="2200239"/>
                <a:ext cx="280397" cy="329162"/>
              </a:xfrm>
              <a:prstGeom prst="rect">
                <a:avLst/>
              </a:prstGeom>
              <a:effectLst/>
            </p:spPr>
          </p:pic>
          <p:pic>
            <p:nvPicPr>
              <p:cNvPr id="157" name="Picture 13" descr="Database_Red.png"/>
              <p:cNvPicPr>
                <a:picLocks noChangeAspect="1"/>
              </p:cNvPicPr>
              <p:nvPr/>
            </p:nvPicPr>
            <p:blipFill>
              <a:blip r:embed="rId23" cstate="email">
                <a:extLst>
                  <a:ext uri="{28A0092B-C50C-407E-A947-70E740481C1C}">
                    <a14:useLocalDpi xmlns:a14="http://schemas.microsoft.com/office/drawing/2010/main"/>
                  </a:ext>
                </a:extLst>
              </a:blip>
              <a:stretch>
                <a:fillRect/>
              </a:stretch>
            </p:blipFill>
            <p:spPr>
              <a:xfrm>
                <a:off x="2095415" y="2200239"/>
                <a:ext cx="280397" cy="329162"/>
              </a:xfrm>
              <a:prstGeom prst="rect">
                <a:avLst/>
              </a:prstGeom>
              <a:effectLst/>
            </p:spPr>
          </p:pic>
          <p:pic>
            <p:nvPicPr>
              <p:cNvPr id="158" name="Picture 14" descr="Gear_Grey.png"/>
              <p:cNvPicPr>
                <a:picLocks noChangeAspect="1"/>
              </p:cNvPicPr>
              <p:nvPr/>
            </p:nvPicPr>
            <p:blipFill>
              <a:blip r:embed="rId24" cstate="email">
                <a:extLst>
                  <a:ext uri="{28A0092B-C50C-407E-A947-70E740481C1C}">
                    <a14:useLocalDpi xmlns:a14="http://schemas.microsoft.com/office/drawing/2010/main"/>
                  </a:ext>
                </a:extLst>
              </a:blip>
              <a:stretch>
                <a:fillRect/>
              </a:stretch>
            </p:blipFill>
            <p:spPr>
              <a:xfrm>
                <a:off x="1527939" y="2243237"/>
                <a:ext cx="316971" cy="316970"/>
              </a:xfrm>
              <a:prstGeom prst="rect">
                <a:avLst/>
              </a:prstGeom>
            </p:spPr>
          </p:pic>
        </p:grpSp>
      </p:grpSp>
      <p:grpSp>
        <p:nvGrpSpPr>
          <p:cNvPr id="24" name="Group 172"/>
          <p:cNvGrpSpPr/>
          <p:nvPr/>
        </p:nvGrpSpPr>
        <p:grpSpPr>
          <a:xfrm>
            <a:off x="5865813" y="5566586"/>
            <a:ext cx="838199" cy="561070"/>
            <a:chOff x="-54491" y="3238410"/>
            <a:chExt cx="1274111" cy="1011352"/>
          </a:xfrm>
        </p:grpSpPr>
        <p:grpSp>
          <p:nvGrpSpPr>
            <p:cNvPr id="25" name="Group 146"/>
            <p:cNvGrpSpPr/>
            <p:nvPr/>
          </p:nvGrpSpPr>
          <p:grpSpPr>
            <a:xfrm>
              <a:off x="-54491" y="3238410"/>
              <a:ext cx="1274111" cy="1011352"/>
              <a:chOff x="611493" y="3433966"/>
              <a:chExt cx="1274111" cy="1011352"/>
            </a:xfrm>
          </p:grpSpPr>
          <p:sp>
            <p:nvSpPr>
              <p:cNvPr id="166" name="Rounded Rectangle 165"/>
              <p:cNvSpPr/>
              <p:nvPr/>
            </p:nvSpPr>
            <p:spPr>
              <a:xfrm>
                <a:off x="797237" y="3433966"/>
                <a:ext cx="972541" cy="941587"/>
              </a:xfrm>
              <a:prstGeom prst="roundRect">
                <a:avLst/>
              </a:prstGeom>
              <a:solidFill>
                <a:schemeClr val="bg1"/>
              </a:solidFill>
              <a:ln>
                <a:solidFill>
                  <a:schemeClr val="bg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459"/>
                <a:endParaRPr lang="en-US" sz="1900" dirty="0">
                  <a:solidFill>
                    <a:srgbClr val="A3A3A3"/>
                  </a:solidFill>
                </a:endParaRPr>
              </a:p>
            </p:txBody>
          </p:sp>
          <p:sp>
            <p:nvSpPr>
              <p:cNvPr id="169" name="Rectangle 21"/>
              <p:cNvSpPr/>
              <p:nvPr/>
            </p:nvSpPr>
            <p:spPr>
              <a:xfrm>
                <a:off x="611493" y="4030220"/>
                <a:ext cx="1274111" cy="415098"/>
              </a:xfrm>
              <a:prstGeom prst="rect">
                <a:avLst/>
              </a:prstGeom>
              <a:ln>
                <a:noFill/>
              </a:ln>
            </p:spPr>
            <p:txBody>
              <a:bodyPr wrap="square" lIns="34259" tIns="17128" rIns="34259" bIns="17128">
                <a:spAutoFit/>
              </a:bodyPr>
              <a:lstStyle/>
              <a:p>
                <a:pPr marL="59492" indent="-59492" algn="ctr" defTabSz="456999" fontAlgn="base">
                  <a:lnSpc>
                    <a:spcPct val="90000"/>
                  </a:lnSpc>
                  <a:spcBef>
                    <a:spcPct val="50000"/>
                  </a:spcBef>
                  <a:spcAft>
                    <a:spcPct val="0"/>
                  </a:spcAft>
                  <a:buClr>
                    <a:srgbClr val="667263"/>
                  </a:buClr>
                  <a:defRPr/>
                </a:pPr>
                <a:r>
                  <a:rPr lang="en-US" sz="700" b="1" cap="all" dirty="0">
                    <a:solidFill>
                      <a:srgbClr val="000000"/>
                    </a:solidFill>
                    <a:ea typeface="ＭＳ Ｐゴシック" pitchFamily="1" charset="-128"/>
                    <a:cs typeface="Arial" pitchFamily="34" charset="0"/>
                  </a:rPr>
                  <a:t>CUSTOM Applications</a:t>
                </a:r>
              </a:p>
            </p:txBody>
          </p:sp>
          <p:pic>
            <p:nvPicPr>
              <p:cNvPr id="172" name="Picture 171" descr="Database_Grey.png"/>
              <p:cNvPicPr>
                <a:picLocks noChangeAspect="1"/>
              </p:cNvPicPr>
              <p:nvPr/>
            </p:nvPicPr>
            <p:blipFill>
              <a:blip r:embed="rId22" cstate="email">
                <a:extLst>
                  <a:ext uri="{28A0092B-C50C-407E-A947-70E740481C1C}">
                    <a14:useLocalDpi xmlns:a14="http://schemas.microsoft.com/office/drawing/2010/main"/>
                  </a:ext>
                </a:extLst>
              </a:blip>
              <a:stretch>
                <a:fillRect/>
              </a:stretch>
            </p:blipFill>
            <p:spPr>
              <a:xfrm>
                <a:off x="929991" y="3751007"/>
                <a:ext cx="166243" cy="195155"/>
              </a:xfrm>
              <a:prstGeom prst="rect">
                <a:avLst/>
              </a:prstGeom>
              <a:effectLst/>
            </p:spPr>
          </p:pic>
        </p:grpSp>
        <p:grpSp>
          <p:nvGrpSpPr>
            <p:cNvPr id="26" name="Group 176"/>
            <p:cNvGrpSpPr/>
            <p:nvPr/>
          </p:nvGrpSpPr>
          <p:grpSpPr>
            <a:xfrm>
              <a:off x="451584" y="3365960"/>
              <a:ext cx="542754" cy="444800"/>
              <a:chOff x="7562647" y="1604775"/>
              <a:chExt cx="893311" cy="732090"/>
            </a:xfrm>
          </p:grpSpPr>
          <p:pic>
            <p:nvPicPr>
              <p:cNvPr id="163" name="Picture 162" descr="BarChartUp_Grey.png"/>
              <p:cNvPicPr>
                <a:picLocks noChangeAspect="1"/>
              </p:cNvPicPr>
              <p:nvPr/>
            </p:nvPicPr>
            <p:blipFill>
              <a:blip r:embed="rId25" cstate="email">
                <a:extLst>
                  <a:ext uri="{28A0092B-C50C-407E-A947-70E740481C1C}">
                    <a14:useLocalDpi xmlns:a14="http://schemas.microsoft.com/office/drawing/2010/main"/>
                  </a:ext>
                </a:extLst>
              </a:blip>
              <a:stretch>
                <a:fillRect/>
              </a:stretch>
            </p:blipFill>
            <p:spPr>
              <a:xfrm>
                <a:off x="7562647" y="1604775"/>
                <a:ext cx="661072" cy="534946"/>
              </a:xfrm>
              <a:prstGeom prst="rect">
                <a:avLst/>
              </a:prstGeom>
            </p:spPr>
          </p:pic>
          <p:pic>
            <p:nvPicPr>
              <p:cNvPr id="164" name="Picture 19" descr="Bulb_Red.png"/>
              <p:cNvPicPr>
                <a:picLocks noChangeAspect="1"/>
              </p:cNvPicPr>
              <p:nvPr/>
            </p:nvPicPr>
            <p:blipFill>
              <a:blip r:embed="rId26" cstate="email">
                <a:extLst>
                  <a:ext uri="{28A0092B-C50C-407E-A947-70E740481C1C}">
                    <a14:useLocalDpi xmlns:a14="http://schemas.microsoft.com/office/drawing/2010/main"/>
                  </a:ext>
                </a:extLst>
              </a:blip>
              <a:stretch>
                <a:fillRect/>
              </a:stretch>
            </p:blipFill>
            <p:spPr>
              <a:xfrm>
                <a:off x="7825936" y="1693985"/>
                <a:ext cx="630022" cy="642880"/>
              </a:xfrm>
              <a:prstGeom prst="rect">
                <a:avLst/>
              </a:prstGeom>
              <a:effectLst/>
            </p:spPr>
          </p:pic>
        </p:grpSp>
      </p:grpSp>
      <p:sp>
        <p:nvSpPr>
          <p:cNvPr id="136" name="Rounded Rectangle 135"/>
          <p:cNvSpPr/>
          <p:nvPr/>
        </p:nvSpPr>
        <p:spPr>
          <a:xfrm>
            <a:off x="3808412" y="3886200"/>
            <a:ext cx="2133599" cy="3810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r>
              <a:rPr lang="en-US" sz="1300" dirty="0" err="1" smtClean="0">
                <a:solidFill>
                  <a:prstClr val="white"/>
                </a:solidFill>
              </a:rPr>
              <a:t>Webcenter</a:t>
            </a:r>
            <a:endParaRPr lang="en-US" sz="1300" dirty="0">
              <a:solidFill>
                <a:prstClr val="white"/>
              </a:solidFill>
            </a:endParaRPr>
          </a:p>
        </p:txBody>
      </p:sp>
      <p:sp>
        <p:nvSpPr>
          <p:cNvPr id="147" name="Rounded Rectangle 146"/>
          <p:cNvSpPr/>
          <p:nvPr/>
        </p:nvSpPr>
        <p:spPr>
          <a:xfrm>
            <a:off x="8075612" y="5257800"/>
            <a:ext cx="1143000" cy="4572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r>
              <a:rPr lang="en-US" sz="1300" dirty="0" err="1" smtClean="0">
                <a:solidFill>
                  <a:prstClr val="white"/>
                </a:solidFill>
              </a:rPr>
              <a:t>Webcenter</a:t>
            </a:r>
            <a:r>
              <a:rPr lang="en-US" sz="1300" dirty="0" smtClean="0">
                <a:solidFill>
                  <a:prstClr val="white"/>
                </a:solidFill>
              </a:rPr>
              <a:t> Tools</a:t>
            </a:r>
            <a:endParaRPr lang="en-US" sz="1300" dirty="0">
              <a:solidFill>
                <a:prstClr val="white"/>
              </a:solidFill>
            </a:endParaRPr>
          </a:p>
        </p:txBody>
      </p:sp>
      <p:sp>
        <p:nvSpPr>
          <p:cNvPr id="153" name="Rounded Rectangle 152"/>
          <p:cNvSpPr/>
          <p:nvPr/>
        </p:nvSpPr>
        <p:spPr>
          <a:xfrm>
            <a:off x="8075612" y="5791200"/>
            <a:ext cx="1143000" cy="304799"/>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r>
              <a:rPr lang="en-US" sz="1300" dirty="0" smtClean="0">
                <a:solidFill>
                  <a:prstClr val="white"/>
                </a:solidFill>
              </a:rPr>
              <a:t>ADF Faces</a:t>
            </a:r>
            <a:endParaRPr lang="en-US" sz="1300" dirty="0">
              <a:solidFill>
                <a:prstClr val="white"/>
              </a:solidFill>
            </a:endParaRPr>
          </a:p>
        </p:txBody>
      </p:sp>
      <p:grpSp>
        <p:nvGrpSpPr>
          <p:cNvPr id="27" name="Group 130"/>
          <p:cNvGrpSpPr/>
          <p:nvPr/>
        </p:nvGrpSpPr>
        <p:grpSpPr>
          <a:xfrm>
            <a:off x="10939588" y="4388260"/>
            <a:ext cx="760090" cy="727695"/>
            <a:chOff x="3836738" y="3876675"/>
            <a:chExt cx="915988" cy="955120"/>
          </a:xfrm>
        </p:grpSpPr>
        <p:pic>
          <p:nvPicPr>
            <p:cNvPr id="161" name="Picture 160"/>
            <p:cNvPicPr>
              <a:picLocks noChangeAspect="1"/>
            </p:cNvPicPr>
            <p:nvPr/>
          </p:nvPicPr>
          <p:blipFill>
            <a:blip r:embed="rId27" cstate="print">
              <a:grayscl/>
              <a:extLst>
                <a:ext uri="{28A0092B-C50C-407E-A947-70E740481C1C}">
                  <a14:useLocalDpi xmlns:a14="http://schemas.microsoft.com/office/drawing/2010/main" val="0"/>
                </a:ext>
              </a:extLst>
            </a:blip>
            <a:stretch>
              <a:fillRect/>
            </a:stretch>
          </p:blipFill>
          <p:spPr>
            <a:xfrm>
              <a:off x="3883433" y="3876675"/>
              <a:ext cx="822598" cy="822598"/>
            </a:xfrm>
            <a:prstGeom prst="rect">
              <a:avLst/>
            </a:prstGeom>
          </p:spPr>
        </p:pic>
        <p:sp>
          <p:nvSpPr>
            <p:cNvPr id="162" name="TextBox 161"/>
            <p:cNvSpPr txBox="1"/>
            <p:nvPr/>
          </p:nvSpPr>
          <p:spPr>
            <a:xfrm>
              <a:off x="3836738" y="4699273"/>
              <a:ext cx="915988" cy="132522"/>
            </a:xfrm>
            <a:prstGeom prst="rect">
              <a:avLst/>
            </a:prstGeom>
            <a:noFill/>
          </p:spPr>
          <p:txBody>
            <a:bodyPr wrap="square" lIns="0" tIns="0" rIns="0" bIns="0" rtlCol="0">
              <a:noAutofit/>
            </a:bodyPr>
            <a:lstStyle/>
            <a:p>
              <a:pPr algn="ctr">
                <a:lnSpc>
                  <a:spcPct val="90000"/>
                </a:lnSpc>
              </a:pPr>
              <a:r>
                <a:rPr lang="en-US" sz="800" dirty="0" smtClean="0"/>
                <a:t>Application</a:t>
              </a:r>
              <a:endParaRPr lang="en-US" sz="800" dirty="0"/>
            </a:p>
          </p:txBody>
        </p:sp>
      </p:grpSp>
      <p:grpSp>
        <p:nvGrpSpPr>
          <p:cNvPr id="28" name="Group 69"/>
          <p:cNvGrpSpPr/>
          <p:nvPr/>
        </p:nvGrpSpPr>
        <p:grpSpPr>
          <a:xfrm>
            <a:off x="11029400" y="5379435"/>
            <a:ext cx="609599" cy="547060"/>
            <a:chOff x="3532165" y="3490417"/>
            <a:chExt cx="972541" cy="965701"/>
          </a:xfrm>
        </p:grpSpPr>
        <p:grpSp>
          <p:nvGrpSpPr>
            <p:cNvPr id="29" name="Group 66"/>
            <p:cNvGrpSpPr/>
            <p:nvPr/>
          </p:nvGrpSpPr>
          <p:grpSpPr>
            <a:xfrm>
              <a:off x="3532165" y="3490417"/>
              <a:ext cx="972541" cy="941587"/>
              <a:chOff x="2204068" y="3403157"/>
              <a:chExt cx="972541" cy="941587"/>
            </a:xfrm>
          </p:grpSpPr>
          <p:sp>
            <p:nvSpPr>
              <p:cNvPr id="174" name="Rounded Rectangle 173"/>
              <p:cNvSpPr/>
              <p:nvPr/>
            </p:nvSpPr>
            <p:spPr>
              <a:xfrm>
                <a:off x="2204068" y="3403157"/>
                <a:ext cx="972541" cy="941587"/>
              </a:xfrm>
              <a:prstGeom prst="roundRect">
                <a:avLst/>
              </a:prstGeom>
              <a:solidFill>
                <a:schemeClr val="bg1"/>
              </a:solidFill>
              <a:ln>
                <a:solidFill>
                  <a:schemeClr val="bg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459"/>
                <a:endParaRPr lang="en-US" sz="1900" dirty="0">
                  <a:solidFill>
                    <a:srgbClr val="A3A3A3"/>
                  </a:solidFill>
                </a:endParaRPr>
              </a:p>
            </p:txBody>
          </p:sp>
          <p:grpSp>
            <p:nvGrpSpPr>
              <p:cNvPr id="30" name="Group 91"/>
              <p:cNvGrpSpPr/>
              <p:nvPr/>
            </p:nvGrpSpPr>
            <p:grpSpPr>
              <a:xfrm>
                <a:off x="2280728" y="3622627"/>
                <a:ext cx="817454" cy="425325"/>
                <a:chOff x="2941429" y="2043031"/>
                <a:chExt cx="1378775" cy="717382"/>
              </a:xfrm>
              <a:effectLst/>
            </p:grpSpPr>
            <p:pic>
              <p:nvPicPr>
                <p:cNvPr id="176" name="Picture 175" descr="Cloud_Grey.png"/>
                <p:cNvPicPr>
                  <a:picLocks noChangeAspect="1"/>
                </p:cNvPicPr>
                <p:nvPr/>
              </p:nvPicPr>
              <p:blipFill>
                <a:blip r:embed="rId28" cstate="email">
                  <a:extLst>
                    <a:ext uri="{28A0092B-C50C-407E-A947-70E740481C1C}">
                      <a14:useLocalDpi xmlns:a14="http://schemas.microsoft.com/office/drawing/2010/main"/>
                    </a:ext>
                  </a:extLst>
                </a:blip>
                <a:stretch>
                  <a:fillRect/>
                </a:stretch>
              </p:blipFill>
              <p:spPr>
                <a:xfrm>
                  <a:off x="3415407" y="2241461"/>
                  <a:ext cx="426690" cy="280396"/>
                </a:xfrm>
                <a:prstGeom prst="rect">
                  <a:avLst/>
                </a:prstGeom>
              </p:spPr>
            </p:pic>
            <p:grpSp>
              <p:nvGrpSpPr>
                <p:cNvPr id="31" name="Group 93"/>
                <p:cNvGrpSpPr/>
                <p:nvPr/>
              </p:nvGrpSpPr>
              <p:grpSpPr>
                <a:xfrm>
                  <a:off x="2941429" y="2043031"/>
                  <a:ext cx="1378775" cy="717382"/>
                  <a:chOff x="2941429" y="2043031"/>
                  <a:chExt cx="1378775" cy="717382"/>
                </a:xfrm>
              </p:grpSpPr>
              <p:pic>
                <p:nvPicPr>
                  <p:cNvPr id="187" name="Picture 186" descr="CycleArrow_Red.png"/>
                  <p:cNvPicPr>
                    <a:picLocks noChangeAspect="1"/>
                  </p:cNvPicPr>
                  <p:nvPr/>
                </p:nvPicPr>
                <p:blipFill>
                  <a:blip r:embed="rId21" cstate="email">
                    <a:extLst>
                      <a:ext uri="{28A0092B-C50C-407E-A947-70E740481C1C}">
                        <a14:useLocalDpi xmlns:a14="http://schemas.microsoft.com/office/drawing/2010/main"/>
                      </a:ext>
                    </a:extLst>
                  </a:blip>
                  <a:stretch>
                    <a:fillRect/>
                  </a:stretch>
                </p:blipFill>
                <p:spPr>
                  <a:xfrm>
                    <a:off x="3277272" y="2043031"/>
                    <a:ext cx="707089" cy="353544"/>
                  </a:xfrm>
                  <a:prstGeom prst="rect">
                    <a:avLst/>
                  </a:prstGeom>
                </p:spPr>
              </p:pic>
              <p:pic>
                <p:nvPicPr>
                  <p:cNvPr id="194" name="Picture 193" descr="Database_Grey.png"/>
                  <p:cNvPicPr>
                    <a:picLocks noChangeAspect="1"/>
                  </p:cNvPicPr>
                  <p:nvPr/>
                </p:nvPicPr>
                <p:blipFill>
                  <a:blip r:embed="rId22" cstate="email">
                    <a:extLst>
                      <a:ext uri="{28A0092B-C50C-407E-A947-70E740481C1C}">
                        <a14:useLocalDpi xmlns:a14="http://schemas.microsoft.com/office/drawing/2010/main"/>
                      </a:ext>
                    </a:extLst>
                  </a:blip>
                  <a:stretch>
                    <a:fillRect/>
                  </a:stretch>
                </p:blipFill>
                <p:spPr>
                  <a:xfrm>
                    <a:off x="2941429" y="2200238"/>
                    <a:ext cx="280397" cy="329162"/>
                  </a:xfrm>
                  <a:prstGeom prst="rect">
                    <a:avLst/>
                  </a:prstGeom>
                  <a:effectLst/>
                </p:spPr>
              </p:pic>
              <p:pic>
                <p:nvPicPr>
                  <p:cNvPr id="197" name="Picture 196" descr="Database_Red.png"/>
                  <p:cNvPicPr>
                    <a:picLocks noChangeAspect="1"/>
                  </p:cNvPicPr>
                  <p:nvPr/>
                </p:nvPicPr>
                <p:blipFill>
                  <a:blip r:embed="rId23" cstate="email">
                    <a:extLst>
                      <a:ext uri="{28A0092B-C50C-407E-A947-70E740481C1C}">
                        <a14:useLocalDpi xmlns:a14="http://schemas.microsoft.com/office/drawing/2010/main"/>
                      </a:ext>
                    </a:extLst>
                  </a:blip>
                  <a:stretch>
                    <a:fillRect/>
                  </a:stretch>
                </p:blipFill>
                <p:spPr>
                  <a:xfrm>
                    <a:off x="4039807" y="2200238"/>
                    <a:ext cx="280397" cy="329162"/>
                  </a:xfrm>
                  <a:prstGeom prst="rect">
                    <a:avLst/>
                  </a:prstGeom>
                  <a:effectLst/>
                </p:spPr>
              </p:pic>
              <p:pic>
                <p:nvPicPr>
                  <p:cNvPr id="198" name="Picture 197" descr="CycleArrow_Grey.png"/>
                  <p:cNvPicPr>
                    <a:picLocks noChangeAspect="1"/>
                  </p:cNvPicPr>
                  <p:nvPr/>
                </p:nvPicPr>
                <p:blipFill>
                  <a:blip r:embed="rId20" cstate="email">
                    <a:extLst>
                      <a:ext uri="{28A0092B-C50C-407E-A947-70E740481C1C}">
                        <a14:useLocalDpi xmlns:a14="http://schemas.microsoft.com/office/drawing/2010/main"/>
                      </a:ext>
                    </a:extLst>
                  </a:blip>
                  <a:stretch>
                    <a:fillRect/>
                  </a:stretch>
                </p:blipFill>
                <p:spPr>
                  <a:xfrm>
                    <a:off x="3277272" y="2406869"/>
                    <a:ext cx="707089" cy="353544"/>
                  </a:xfrm>
                  <a:prstGeom prst="rect">
                    <a:avLst/>
                  </a:prstGeom>
                  <a:effectLst/>
                </p:spPr>
              </p:pic>
            </p:grpSp>
          </p:grpSp>
        </p:grpSp>
        <p:sp>
          <p:nvSpPr>
            <p:cNvPr id="173" name="Rectangle 172"/>
            <p:cNvSpPr/>
            <p:nvPr/>
          </p:nvSpPr>
          <p:spPr>
            <a:xfrm>
              <a:off x="3552075" y="4195845"/>
              <a:ext cx="951460" cy="260273"/>
            </a:xfrm>
            <a:prstGeom prst="rect">
              <a:avLst/>
            </a:prstGeom>
            <a:ln>
              <a:noFill/>
            </a:ln>
          </p:spPr>
          <p:txBody>
            <a:bodyPr wrap="square" lIns="34259" tIns="17128" rIns="34259" bIns="17128">
              <a:spAutoFit/>
            </a:bodyPr>
            <a:lstStyle/>
            <a:p>
              <a:pPr marL="59492" indent="-59492" algn="ctr" defTabSz="456999" fontAlgn="base">
                <a:lnSpc>
                  <a:spcPct val="90000"/>
                </a:lnSpc>
                <a:spcBef>
                  <a:spcPct val="50000"/>
                </a:spcBef>
                <a:spcAft>
                  <a:spcPct val="0"/>
                </a:spcAft>
                <a:buClr>
                  <a:srgbClr val="667263"/>
                </a:buClr>
                <a:defRPr/>
              </a:pPr>
              <a:r>
                <a:rPr lang="en-US" sz="800" b="1" cap="all" dirty="0">
                  <a:solidFill>
                    <a:srgbClr val="000000"/>
                  </a:solidFill>
                  <a:ea typeface="ＭＳ Ｐゴシック" pitchFamily="1" charset="-128"/>
                  <a:cs typeface="Arial" pitchFamily="34" charset="0"/>
                </a:rPr>
                <a:t>Cloud</a:t>
              </a:r>
            </a:p>
          </p:txBody>
        </p:sp>
      </p:grpSp>
      <p:sp>
        <p:nvSpPr>
          <p:cNvPr id="199" name="Rounded Rectangle 198"/>
          <p:cNvSpPr/>
          <p:nvPr/>
        </p:nvSpPr>
        <p:spPr>
          <a:xfrm>
            <a:off x="10783191" y="1698532"/>
            <a:ext cx="1066800" cy="658189"/>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r>
              <a:rPr lang="en-US" sz="1300" dirty="0" smtClean="0">
                <a:solidFill>
                  <a:prstClr val="white"/>
                </a:solidFill>
              </a:rPr>
              <a:t>Mobile Cloud Service</a:t>
            </a:r>
            <a:endParaRPr lang="en-US" sz="1300" dirty="0">
              <a:solidFill>
                <a:prstClr val="white"/>
              </a:solidFill>
            </a:endParaRPr>
          </a:p>
        </p:txBody>
      </p:sp>
      <p:sp>
        <p:nvSpPr>
          <p:cNvPr id="177" name="Rounded Rectangle 176"/>
          <p:cNvSpPr/>
          <p:nvPr/>
        </p:nvSpPr>
        <p:spPr>
          <a:xfrm>
            <a:off x="2970212" y="2590800"/>
            <a:ext cx="1885885" cy="53348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r>
              <a:rPr lang="en-US" sz="1300" dirty="0">
                <a:solidFill>
                  <a:prstClr val="white"/>
                </a:solidFill>
              </a:rPr>
              <a:t>Mobile Security</a:t>
            </a:r>
          </a:p>
          <a:p>
            <a:pPr algn="ctr"/>
            <a:r>
              <a:rPr lang="en-US" sz="1300" dirty="0">
                <a:solidFill>
                  <a:prstClr val="white"/>
                </a:solidFill>
              </a:rPr>
              <a:t>Access Server</a:t>
            </a:r>
          </a:p>
        </p:txBody>
      </p:sp>
      <p:sp>
        <p:nvSpPr>
          <p:cNvPr id="146" name="Rounded Rectangle 145"/>
          <p:cNvSpPr/>
          <p:nvPr/>
        </p:nvSpPr>
        <p:spPr>
          <a:xfrm>
            <a:off x="4951412" y="2590800"/>
            <a:ext cx="1480497" cy="533480"/>
          </a:xfrm>
          <a:prstGeom prst="roundRect">
            <a:avLst/>
          </a:prstGeom>
          <a:solidFill>
            <a:schemeClr val="accent1"/>
          </a:solidFill>
          <a:ln w="41275">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r>
              <a:rPr lang="en-US" sz="1300" dirty="0" smtClean="0">
                <a:solidFill>
                  <a:prstClr val="white"/>
                </a:solidFill>
              </a:rPr>
              <a:t>API</a:t>
            </a:r>
          </a:p>
          <a:p>
            <a:pPr algn="ctr"/>
            <a:r>
              <a:rPr lang="en-US" sz="1300" dirty="0">
                <a:solidFill>
                  <a:prstClr val="white"/>
                </a:solidFill>
              </a:rPr>
              <a:t>Gateway</a:t>
            </a:r>
          </a:p>
        </p:txBody>
      </p:sp>
      <p:sp>
        <p:nvSpPr>
          <p:cNvPr id="171" name="Up-Down Arrow 170"/>
          <p:cNvSpPr/>
          <p:nvPr/>
        </p:nvSpPr>
        <p:spPr>
          <a:xfrm>
            <a:off x="5476973" y="5131951"/>
            <a:ext cx="416437" cy="402284"/>
          </a:xfrm>
          <a:prstGeom prst="upDownArrow">
            <a:avLst>
              <a:gd name="adj1" fmla="val 50000"/>
              <a:gd name="adj2" fmla="val 33656"/>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3" tIns="60947" rIns="121893" bIns="60947" rtlCol="0" anchor="ctr"/>
          <a:lstStyle/>
          <a:p>
            <a:pPr algn="ctr"/>
            <a:endParaRPr lang="en-US" sz="1300" dirty="0">
              <a:solidFill>
                <a:prstClr val="white"/>
              </a:solidFill>
            </a:endParaRPr>
          </a:p>
        </p:txBody>
      </p:sp>
      <p:sp>
        <p:nvSpPr>
          <p:cNvPr id="175" name="Rounded Rectangle 174"/>
          <p:cNvSpPr/>
          <p:nvPr/>
        </p:nvSpPr>
        <p:spPr>
          <a:xfrm>
            <a:off x="6780212" y="3886200"/>
            <a:ext cx="2133599" cy="381000"/>
          </a:xfrm>
          <a:prstGeom prst="roundRect">
            <a:avLst/>
          </a:prstGeom>
          <a:solidFill>
            <a:schemeClr val="accent1"/>
          </a:solidFill>
          <a:ln w="38100">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r>
              <a:rPr lang="en-US" sz="1300" dirty="0" smtClean="0">
                <a:solidFill>
                  <a:prstClr val="white"/>
                </a:solidFill>
              </a:rPr>
              <a:t>Service Bus, SOA, Adapters</a:t>
            </a:r>
            <a:endParaRPr lang="en-US" sz="1300" dirty="0">
              <a:solidFill>
                <a:prstClr val="white"/>
              </a:solidFill>
            </a:endParaRPr>
          </a:p>
        </p:txBody>
      </p:sp>
    </p:spTree>
    <p:extLst>
      <p:ext uri="{BB962C8B-B14F-4D97-AF65-F5344CB8AC3E}">
        <p14:creationId xmlns:p14="http://schemas.microsoft.com/office/powerpoint/2010/main" val="2991919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812" y="406400"/>
            <a:ext cx="11125200" cy="889000"/>
          </a:xfrm>
        </p:spPr>
        <p:txBody>
          <a:bodyPr/>
          <a:lstStyle/>
          <a:p>
            <a:r>
              <a:rPr lang="en-US" dirty="0"/>
              <a:t>Enterprise Mobility Challenges</a:t>
            </a:r>
          </a:p>
        </p:txBody>
      </p:sp>
      <p:grpSp>
        <p:nvGrpSpPr>
          <p:cNvPr id="5" name="Group 8"/>
          <p:cNvGrpSpPr/>
          <p:nvPr/>
        </p:nvGrpSpPr>
        <p:grpSpPr>
          <a:xfrm>
            <a:off x="379546" y="1524000"/>
            <a:ext cx="3736209" cy="4660490"/>
            <a:chOff x="379546" y="1524000"/>
            <a:chExt cx="3736209" cy="4660490"/>
          </a:xfrm>
        </p:grpSpPr>
        <p:sp>
          <p:nvSpPr>
            <p:cNvPr id="46" name="Rectangle 45"/>
            <p:cNvSpPr>
              <a:spLocks noChangeArrowheads="1"/>
            </p:cNvSpPr>
            <p:nvPr/>
          </p:nvSpPr>
          <p:spPr bwMode="gray">
            <a:xfrm>
              <a:off x="422727" y="2394843"/>
              <a:ext cx="3669884" cy="3466508"/>
            </a:xfrm>
            <a:prstGeom prst="rect">
              <a:avLst/>
            </a:prstGeom>
            <a:solidFill>
              <a:schemeClr val="bg1">
                <a:lumMod val="95000"/>
              </a:schemeClr>
            </a:solidFill>
            <a:ln w="19050">
              <a:noFill/>
              <a:miter lim="800000"/>
              <a:headEnd/>
              <a:tailEnd/>
            </a:ln>
            <a:effectLst/>
          </p:spPr>
          <p:txBody>
            <a:bodyPr wrap="none" anchor="ctr"/>
            <a:lstStyle/>
            <a:p>
              <a:pPr defTabSz="1218987"/>
              <a:endParaRPr lang="en-US" sz="3200" dirty="0">
                <a:solidFill>
                  <a:srgbClr val="000000"/>
                </a:solidFill>
              </a:endParaRPr>
            </a:p>
          </p:txBody>
        </p:sp>
        <p:sp>
          <p:nvSpPr>
            <p:cNvPr id="47" name="Rectangle 8"/>
            <p:cNvSpPr>
              <a:spLocks noChangeArrowheads="1"/>
            </p:cNvSpPr>
            <p:nvPr/>
          </p:nvSpPr>
          <p:spPr bwMode="gray">
            <a:xfrm>
              <a:off x="427024" y="1524000"/>
              <a:ext cx="3670519" cy="795790"/>
            </a:xfrm>
            <a:prstGeom prst="rect">
              <a:avLst/>
            </a:prstGeom>
            <a:gradFill flip="none" rotWithShape="1">
              <a:gsLst>
                <a:gs pos="0">
                  <a:srgbClr val="C80000"/>
                </a:gs>
                <a:gs pos="100000">
                  <a:srgbClr val="FF1414"/>
                </a:gs>
              </a:gsLst>
              <a:lin ang="16200000" scaled="1"/>
              <a:tileRect/>
            </a:gradFill>
            <a:ln>
              <a:noFill/>
            </a:ln>
            <a:effectLst/>
          </p:spPr>
          <p:txBody>
            <a:bodyPr wrap="square" rIns="0" anchor="b"/>
            <a:lstStyle/>
            <a:p>
              <a:pPr defTabSz="1218987"/>
              <a:endParaRPr lang="en-US" sz="900" kern="0" dirty="0">
                <a:solidFill>
                  <a:srgbClr val="FFFFFF"/>
                </a:solidFill>
                <a:ea typeface="ヒラギノ角ゴ Pro W3"/>
                <a:cs typeface="ヒラギノ角ゴ Pro W3"/>
              </a:endParaRPr>
            </a:p>
          </p:txBody>
        </p:sp>
        <p:sp>
          <p:nvSpPr>
            <p:cNvPr id="48" name="Text Box 19"/>
            <p:cNvSpPr txBox="1">
              <a:spLocks noChangeArrowheads="1"/>
            </p:cNvSpPr>
            <p:nvPr/>
          </p:nvSpPr>
          <p:spPr bwMode="gray">
            <a:xfrm flipH="1">
              <a:off x="431818" y="1615767"/>
              <a:ext cx="3683937" cy="62019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a14:hiddenLine>
              </a:ext>
            </a:extLst>
          </p:spPr>
          <p:txBody>
            <a:bodyPr anchor="ctr"/>
            <a:lstStyle>
              <a:lvl1pPr eaLnBrk="0" hangingPunct="0">
                <a:defRPr sz="1600">
                  <a:solidFill>
                    <a:schemeClr val="tx1"/>
                  </a:solidFill>
                  <a:latin typeface="Arial" pitchFamily="34" charset="0"/>
                  <a:ea typeface="MS PGothic" pitchFamily="34" charset="-128"/>
                </a:defRPr>
              </a:lvl1pPr>
              <a:lvl2pPr marL="742950" indent="-285750" eaLnBrk="0" hangingPunct="0">
                <a:defRPr sz="1600">
                  <a:solidFill>
                    <a:schemeClr val="tx1"/>
                  </a:solidFill>
                  <a:latin typeface="Arial" pitchFamily="34" charset="0"/>
                  <a:ea typeface="MS PGothic" pitchFamily="34" charset="-128"/>
                </a:defRPr>
              </a:lvl2pPr>
              <a:lvl3pPr marL="1143000" indent="-228600" eaLnBrk="0" hangingPunct="0">
                <a:defRPr sz="1600">
                  <a:solidFill>
                    <a:schemeClr val="tx1"/>
                  </a:solidFill>
                  <a:latin typeface="Arial" pitchFamily="34" charset="0"/>
                  <a:ea typeface="MS PGothic" pitchFamily="34" charset="-128"/>
                </a:defRPr>
              </a:lvl3pPr>
              <a:lvl4pPr marL="1600200" indent="-228600" eaLnBrk="0" hangingPunct="0">
                <a:defRPr sz="1600">
                  <a:solidFill>
                    <a:schemeClr val="tx1"/>
                  </a:solidFill>
                  <a:latin typeface="Arial" pitchFamily="34" charset="0"/>
                  <a:ea typeface="MS PGothic" pitchFamily="34" charset="-128"/>
                </a:defRPr>
              </a:lvl4pPr>
              <a:lvl5pPr marL="2057400" indent="-228600" eaLnBrk="0" hangingPunct="0">
                <a:defRPr sz="1600">
                  <a:solidFill>
                    <a:schemeClr val="tx1"/>
                  </a:solidFill>
                  <a:latin typeface="Arial" pitchFamily="34" charset="0"/>
                  <a:ea typeface="MS PGothic" pitchFamily="34" charset="-128"/>
                </a:defRPr>
              </a:lvl5pPr>
              <a:lvl6pPr marL="2514600" indent="-228600" algn="ctr" eaLnBrk="0" fontAlgn="base" hangingPunct="0">
                <a:spcBef>
                  <a:spcPct val="0"/>
                </a:spcBef>
                <a:spcAft>
                  <a:spcPct val="0"/>
                </a:spcAft>
                <a:defRPr sz="1600">
                  <a:solidFill>
                    <a:schemeClr val="tx1"/>
                  </a:solidFill>
                  <a:latin typeface="Arial" pitchFamily="34" charset="0"/>
                  <a:ea typeface="MS PGothic" pitchFamily="34" charset="-128"/>
                </a:defRPr>
              </a:lvl6pPr>
              <a:lvl7pPr marL="2971800" indent="-228600" algn="ctr" eaLnBrk="0" fontAlgn="base" hangingPunct="0">
                <a:spcBef>
                  <a:spcPct val="0"/>
                </a:spcBef>
                <a:spcAft>
                  <a:spcPct val="0"/>
                </a:spcAft>
                <a:defRPr sz="1600">
                  <a:solidFill>
                    <a:schemeClr val="tx1"/>
                  </a:solidFill>
                  <a:latin typeface="Arial" pitchFamily="34" charset="0"/>
                  <a:ea typeface="MS PGothic" pitchFamily="34" charset="-128"/>
                </a:defRPr>
              </a:lvl7pPr>
              <a:lvl8pPr marL="3429000" indent="-228600" algn="ctr" eaLnBrk="0" fontAlgn="base" hangingPunct="0">
                <a:spcBef>
                  <a:spcPct val="0"/>
                </a:spcBef>
                <a:spcAft>
                  <a:spcPct val="0"/>
                </a:spcAft>
                <a:defRPr sz="1600">
                  <a:solidFill>
                    <a:schemeClr val="tx1"/>
                  </a:solidFill>
                  <a:latin typeface="Arial" pitchFamily="34" charset="0"/>
                  <a:ea typeface="MS PGothic" pitchFamily="34" charset="-128"/>
                </a:defRPr>
              </a:lvl8pPr>
              <a:lvl9pPr marL="3886200" indent="-228600" algn="ctr" eaLnBrk="0" fontAlgn="base" hangingPunct="0">
                <a:spcBef>
                  <a:spcPct val="0"/>
                </a:spcBef>
                <a:spcAft>
                  <a:spcPct val="0"/>
                </a:spcAft>
                <a:defRPr sz="1600">
                  <a:solidFill>
                    <a:schemeClr val="tx1"/>
                  </a:solidFill>
                  <a:latin typeface="Arial" pitchFamily="34" charset="0"/>
                  <a:ea typeface="MS PGothic" pitchFamily="34" charset="-128"/>
                </a:defRPr>
              </a:lvl9pPr>
            </a:lstStyle>
            <a:p>
              <a:pPr algn="ctr" defTabSz="1218987" eaLnBrk="1" hangingPunct="1">
                <a:lnSpc>
                  <a:spcPct val="85000"/>
                </a:lnSpc>
              </a:pPr>
              <a:r>
                <a:rPr lang="en-US" sz="2000" b="1" dirty="0">
                  <a:solidFill>
                    <a:srgbClr val="FFFFFF"/>
                  </a:solidFill>
                </a:rPr>
                <a:t>Bring Your Own </a:t>
              </a:r>
              <a:r>
                <a:rPr lang="en-US" sz="2000" b="1" dirty="0" smtClean="0">
                  <a:solidFill>
                    <a:srgbClr val="FFFFFF"/>
                  </a:solidFill>
                </a:rPr>
                <a:t>Device</a:t>
              </a:r>
            </a:p>
            <a:p>
              <a:pPr algn="ctr" defTabSz="1218987" eaLnBrk="1" hangingPunct="1">
                <a:lnSpc>
                  <a:spcPct val="85000"/>
                </a:lnSpc>
              </a:pPr>
              <a:r>
                <a:rPr lang="en-US" sz="2000" b="1" dirty="0" smtClean="0">
                  <a:solidFill>
                    <a:srgbClr val="FFFFFF"/>
                  </a:solidFill>
                </a:rPr>
                <a:t> </a:t>
              </a:r>
              <a:r>
                <a:rPr lang="en-US" sz="2000" b="1" dirty="0">
                  <a:solidFill>
                    <a:srgbClr val="FFFFFF"/>
                  </a:solidFill>
                </a:rPr>
                <a:t>(BYOD</a:t>
              </a:r>
              <a:r>
                <a:rPr lang="en-US" sz="2000" b="1" dirty="0" smtClean="0">
                  <a:solidFill>
                    <a:srgbClr val="FFFFFF"/>
                  </a:solidFill>
                </a:rPr>
                <a:t>)</a:t>
              </a:r>
              <a:endParaRPr lang="en-US" sz="2000" b="1" dirty="0">
                <a:solidFill>
                  <a:srgbClr val="FFFFFF"/>
                </a:solidFill>
              </a:endParaRPr>
            </a:p>
          </p:txBody>
        </p:sp>
        <p:sp>
          <p:nvSpPr>
            <p:cNvPr id="43" name="TextBox 42"/>
            <p:cNvSpPr txBox="1"/>
            <p:nvPr/>
          </p:nvSpPr>
          <p:spPr>
            <a:xfrm>
              <a:off x="379546" y="5985778"/>
              <a:ext cx="3090377" cy="198712"/>
            </a:xfrm>
            <a:prstGeom prst="rect">
              <a:avLst/>
            </a:prstGeom>
            <a:noFill/>
          </p:spPr>
          <p:txBody>
            <a:bodyPr wrap="square" lIns="34232" tIns="17115" rIns="34232" bIns="17115" rtlCol="0">
              <a:spAutoFit/>
            </a:bodyPr>
            <a:lstStyle/>
            <a:p>
              <a:pPr>
                <a:defRPr/>
              </a:pPr>
              <a:r>
                <a:rPr lang="en-US" sz="1600" baseline="30000" dirty="0" smtClean="0"/>
                <a:t>Forbes: Mobile Business Statistics For 2012</a:t>
              </a:r>
            </a:p>
          </p:txBody>
        </p:sp>
        <p:sp>
          <p:nvSpPr>
            <p:cNvPr id="44" name="Rounded Rectangle 43"/>
            <p:cNvSpPr/>
            <p:nvPr/>
          </p:nvSpPr>
          <p:spPr>
            <a:xfrm>
              <a:off x="547032" y="2500971"/>
              <a:ext cx="3441373" cy="1637731"/>
            </a:xfrm>
            <a:prstGeom prst="roundRect">
              <a:avLst/>
            </a:prstGeom>
            <a:gradFill>
              <a:gsLst>
                <a:gs pos="0">
                  <a:schemeClr val="bg1">
                    <a:alpha val="0"/>
                  </a:schemeClr>
                </a:gs>
                <a:gs pos="100000">
                  <a:schemeClr val="bg1"/>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Rounded Rectangle 44"/>
            <p:cNvSpPr/>
            <p:nvPr/>
          </p:nvSpPr>
          <p:spPr>
            <a:xfrm>
              <a:off x="550064" y="4105342"/>
              <a:ext cx="3441373" cy="1637731"/>
            </a:xfrm>
            <a:prstGeom prst="roundRect">
              <a:avLst/>
            </a:prstGeom>
            <a:gradFill>
              <a:gsLst>
                <a:gs pos="0">
                  <a:schemeClr val="bg1">
                    <a:alpha val="0"/>
                  </a:schemeClr>
                </a:gs>
                <a:gs pos="100000">
                  <a:schemeClr val="bg1"/>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8"/>
            <p:cNvGrpSpPr/>
            <p:nvPr/>
          </p:nvGrpSpPr>
          <p:grpSpPr>
            <a:xfrm>
              <a:off x="588938" y="2678854"/>
              <a:ext cx="3353487" cy="1212348"/>
              <a:chOff x="363534" y="2021352"/>
              <a:chExt cx="2515772" cy="909260"/>
            </a:xfrm>
          </p:grpSpPr>
          <p:grpSp>
            <p:nvGrpSpPr>
              <p:cNvPr id="7" name="Group 36"/>
              <p:cNvGrpSpPr/>
              <p:nvPr/>
            </p:nvGrpSpPr>
            <p:grpSpPr>
              <a:xfrm>
                <a:off x="363534" y="2021352"/>
                <a:ext cx="962101" cy="909260"/>
                <a:chOff x="10509764" y="5766370"/>
                <a:chExt cx="3422064" cy="3387308"/>
              </a:xfrm>
            </p:grpSpPr>
            <p:sp>
              <p:nvSpPr>
                <p:cNvPr id="39" name="Donut 38"/>
                <p:cNvSpPr/>
                <p:nvPr/>
              </p:nvSpPr>
              <p:spPr bwMode="auto">
                <a:xfrm>
                  <a:off x="10546198" y="5832962"/>
                  <a:ext cx="3204175" cy="3320716"/>
                </a:xfrm>
                <a:prstGeom prst="donut">
                  <a:avLst/>
                </a:prstGeom>
                <a:ln>
                  <a:headEnd type="none" w="med" len="med"/>
                  <a:tailEnd type="none" w="med" len="med"/>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vert="horz" wrap="square" lIns="92075" tIns="46038" rIns="92075" bIns="46038" numCol="1" rtlCol="0" anchor="t" anchorCtr="0" compatLnSpc="1">
                  <a:prstTxWarp prst="textNoShape">
                    <a:avLst/>
                  </a:prstTxWarp>
                  <a:noAutofit/>
                </a:bodyPr>
                <a:lstStyle/>
                <a:p>
                  <a:pPr marL="59447" indent="-59447" algn="ctr">
                    <a:lnSpc>
                      <a:spcPct val="90000"/>
                    </a:lnSpc>
                  </a:pPr>
                  <a:endParaRPr lang="en-US" sz="1600" b="1" dirty="0">
                    <a:solidFill>
                      <a:schemeClr val="accent4"/>
                    </a:solidFill>
                    <a:latin typeface="Arial" pitchFamily="-106" charset="0"/>
                  </a:endParaRPr>
                </a:p>
              </p:txBody>
            </p:sp>
            <p:sp>
              <p:nvSpPr>
                <p:cNvPr id="40" name="Block Arc 39"/>
                <p:cNvSpPr/>
                <p:nvPr/>
              </p:nvSpPr>
              <p:spPr bwMode="auto">
                <a:xfrm>
                  <a:off x="10509764" y="5766370"/>
                  <a:ext cx="3422064" cy="3311459"/>
                </a:xfrm>
                <a:prstGeom prst="blockArc">
                  <a:avLst>
                    <a:gd name="adj1" fmla="val 10204215"/>
                    <a:gd name="adj2" fmla="val 16225382"/>
                    <a:gd name="adj3" fmla="val 27025"/>
                  </a:avLst>
                </a:prstGeom>
                <a:solidFill>
                  <a:schemeClr val="bg1">
                    <a:lumMod val="75000"/>
                  </a:schemeClr>
                </a:solidFill>
                <a:ln>
                  <a:noFill/>
                  <a:headEnd type="none" w="med" len="med"/>
                  <a:tailEnd type="none" w="med" len="med"/>
                </a:ln>
                <a:effectLst/>
              </p:spPr>
              <p:style>
                <a:lnRef idx="1">
                  <a:schemeClr val="accent4"/>
                </a:lnRef>
                <a:fillRef idx="2">
                  <a:schemeClr val="accent4"/>
                </a:fillRef>
                <a:effectRef idx="1">
                  <a:schemeClr val="accent4"/>
                </a:effectRef>
                <a:fontRef idx="minor">
                  <a:schemeClr val="dk1"/>
                </a:fontRef>
              </p:style>
              <p:txBody>
                <a:bodyPr vert="horz" wrap="square" lIns="92034" tIns="46018" rIns="92034" bIns="46018" numCol="1" rtlCol="0" anchor="t" anchorCtr="0" compatLnSpc="1">
                  <a:prstTxWarp prst="textNoShape">
                    <a:avLst/>
                  </a:prstTxWarp>
                  <a:noAutofit/>
                </a:bodyPr>
                <a:lstStyle/>
                <a:p>
                  <a:pPr marL="59420" indent="-59420" algn="ctr">
                    <a:lnSpc>
                      <a:spcPct val="90000"/>
                    </a:lnSpc>
                  </a:pPr>
                  <a:endParaRPr lang="en-US" sz="1600" b="1" dirty="0">
                    <a:solidFill>
                      <a:schemeClr val="accent4"/>
                    </a:solidFill>
                    <a:latin typeface="Arial" pitchFamily="-106" charset="0"/>
                  </a:endParaRPr>
                </a:p>
              </p:txBody>
            </p:sp>
            <p:sp>
              <p:nvSpPr>
                <p:cNvPr id="41" name="TextBox 40"/>
                <p:cNvSpPr txBox="1"/>
                <p:nvPr/>
              </p:nvSpPr>
              <p:spPr>
                <a:xfrm>
                  <a:off x="10598788" y="7002559"/>
                  <a:ext cx="3180819" cy="888469"/>
                </a:xfrm>
                <a:prstGeom prst="rect">
                  <a:avLst/>
                </a:prstGeom>
                <a:noFill/>
              </p:spPr>
              <p:txBody>
                <a:bodyPr wrap="square" lIns="91402" tIns="45698" rIns="91402" bIns="45698" rtlCol="0">
                  <a:spAutoFit/>
                </a:bodyPr>
                <a:lstStyle/>
                <a:p>
                  <a:pPr algn="ctr">
                    <a:lnSpc>
                      <a:spcPct val="90000"/>
                    </a:lnSpc>
                  </a:pPr>
                  <a:r>
                    <a:rPr lang="en-US" sz="1600" b="1" dirty="0" smtClean="0">
                      <a:solidFill>
                        <a:schemeClr val="accent4"/>
                      </a:solidFill>
                    </a:rPr>
                    <a:t>74%</a:t>
                  </a:r>
                </a:p>
              </p:txBody>
            </p:sp>
          </p:grpSp>
          <p:sp>
            <p:nvSpPr>
              <p:cNvPr id="38" name="TextBox 37"/>
              <p:cNvSpPr txBox="1"/>
              <p:nvPr/>
            </p:nvSpPr>
            <p:spPr>
              <a:xfrm>
                <a:off x="1330226" y="2173794"/>
                <a:ext cx="1549080" cy="633635"/>
              </a:xfrm>
              <a:prstGeom prst="rect">
                <a:avLst/>
              </a:prstGeom>
            </p:spPr>
            <p:txBody>
              <a:bodyPr wrap="square">
                <a:spAutoFit/>
              </a:bodyPr>
              <a:lstStyle>
                <a:defPPr>
                  <a:defRPr lang="en-US"/>
                </a:defPPr>
                <a:lvl1pPr marL="91440" algn="ctr">
                  <a:lnSpc>
                    <a:spcPts val="1600"/>
                  </a:lnSpc>
                  <a:buClr>
                    <a:schemeClr val="accent1"/>
                  </a:buClr>
                  <a:defRPr sz="1400" b="1"/>
                </a:lvl1pPr>
              </a:lstStyle>
              <a:p>
                <a:pPr algn="l">
                  <a:lnSpc>
                    <a:spcPct val="90000"/>
                  </a:lnSpc>
                </a:pPr>
                <a:r>
                  <a:rPr lang="en-US" sz="1800" dirty="0">
                    <a:solidFill>
                      <a:schemeClr val="accent4"/>
                    </a:solidFill>
                  </a:rPr>
                  <a:t>74% Allow some sort of BYOD usage</a:t>
                </a:r>
                <a:r>
                  <a:rPr lang="en-US" sz="1100" dirty="0">
                    <a:solidFill>
                      <a:schemeClr val="accent4"/>
                    </a:solidFill>
                    <a:latin typeface="Arial Black" pitchFamily="34" charset="0"/>
                  </a:rPr>
                  <a:t>.</a:t>
                </a:r>
              </a:p>
            </p:txBody>
          </p:sp>
        </p:grpSp>
        <p:grpSp>
          <p:nvGrpSpPr>
            <p:cNvPr id="8" name="Group 9"/>
            <p:cNvGrpSpPr/>
            <p:nvPr/>
          </p:nvGrpSpPr>
          <p:grpSpPr>
            <a:xfrm>
              <a:off x="599237" y="4212593"/>
              <a:ext cx="3210842" cy="1343401"/>
              <a:chOff x="371259" y="3062470"/>
              <a:chExt cx="2408762" cy="1007549"/>
            </a:xfrm>
          </p:grpSpPr>
          <p:grpSp>
            <p:nvGrpSpPr>
              <p:cNvPr id="9" name="Group 37"/>
              <p:cNvGrpSpPr/>
              <p:nvPr/>
            </p:nvGrpSpPr>
            <p:grpSpPr>
              <a:xfrm>
                <a:off x="371259" y="3130365"/>
                <a:ext cx="962105" cy="888899"/>
                <a:chOff x="6113646" y="8165429"/>
                <a:chExt cx="2323133" cy="2356889"/>
              </a:xfrm>
            </p:grpSpPr>
            <p:sp>
              <p:nvSpPr>
                <p:cNvPr id="35" name="Donut 34"/>
                <p:cNvSpPr/>
                <p:nvPr/>
              </p:nvSpPr>
              <p:spPr bwMode="auto">
                <a:xfrm>
                  <a:off x="6120107" y="8182177"/>
                  <a:ext cx="2174820" cy="2311024"/>
                </a:xfrm>
                <a:prstGeom prst="donut">
                  <a:avLst/>
                </a:prstGeom>
                <a:solidFill>
                  <a:srgbClr val="BFBFBF"/>
                </a:solidFill>
                <a:ln>
                  <a:noFill/>
                  <a:headEnd type="none" w="med" len="med"/>
                  <a:tailEnd type="none" w="med" len="med"/>
                </a:ln>
                <a:effectLst/>
              </p:spPr>
              <p:style>
                <a:lnRef idx="1">
                  <a:schemeClr val="accent4"/>
                </a:lnRef>
                <a:fillRef idx="2">
                  <a:schemeClr val="accent4"/>
                </a:fillRef>
                <a:effectRef idx="1">
                  <a:schemeClr val="accent4"/>
                </a:effectRef>
                <a:fontRef idx="minor">
                  <a:schemeClr val="dk1"/>
                </a:fontRef>
              </p:style>
              <p:txBody>
                <a:bodyPr vert="horz" wrap="square" lIns="92034" tIns="46018" rIns="92034" bIns="46018" numCol="1" rtlCol="0" anchor="t" anchorCtr="0" compatLnSpc="1">
                  <a:prstTxWarp prst="textNoShape">
                    <a:avLst/>
                  </a:prstTxWarp>
                  <a:noAutofit/>
                </a:bodyPr>
                <a:lstStyle/>
                <a:p>
                  <a:pPr marL="59420" indent="-59420" algn="ctr">
                    <a:lnSpc>
                      <a:spcPct val="90000"/>
                    </a:lnSpc>
                  </a:pPr>
                  <a:endParaRPr lang="en-US" sz="1600" b="1" dirty="0">
                    <a:solidFill>
                      <a:schemeClr val="accent4"/>
                    </a:solidFill>
                    <a:latin typeface="Arial" pitchFamily="-106" charset="0"/>
                  </a:endParaRPr>
                </a:p>
              </p:txBody>
            </p:sp>
            <p:sp>
              <p:nvSpPr>
                <p:cNvPr id="36" name="Block Arc 35"/>
                <p:cNvSpPr/>
                <p:nvPr/>
              </p:nvSpPr>
              <p:spPr bwMode="auto">
                <a:xfrm>
                  <a:off x="6113646" y="8165429"/>
                  <a:ext cx="2323133" cy="2356889"/>
                </a:xfrm>
                <a:prstGeom prst="blockArc">
                  <a:avLst>
                    <a:gd name="adj1" fmla="val 14632404"/>
                    <a:gd name="adj2" fmla="val 16315551"/>
                    <a:gd name="adj3" fmla="val 25296"/>
                  </a:avLst>
                </a:prstGeom>
                <a:ln>
                  <a:headEnd type="none" w="med" len="med"/>
                  <a:tailEnd type="none" w="med" len="med"/>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vert="horz" wrap="square" lIns="92075" tIns="46038" rIns="92075" bIns="46038" numCol="1" rtlCol="0" anchor="t" anchorCtr="0" compatLnSpc="1">
                  <a:prstTxWarp prst="textNoShape">
                    <a:avLst/>
                  </a:prstTxWarp>
                  <a:noAutofit/>
                </a:bodyPr>
                <a:lstStyle/>
                <a:p>
                  <a:pPr marL="59447" indent="-59447" algn="ctr">
                    <a:lnSpc>
                      <a:spcPct val="90000"/>
                    </a:lnSpc>
                  </a:pPr>
                  <a:endParaRPr lang="en-US" sz="1600" b="1" dirty="0">
                    <a:solidFill>
                      <a:schemeClr val="accent4"/>
                    </a:solidFill>
                    <a:latin typeface="Arial" pitchFamily="-106" charset="0"/>
                  </a:endParaRPr>
                </a:p>
              </p:txBody>
            </p:sp>
          </p:grpSp>
          <p:sp>
            <p:nvSpPr>
              <p:cNvPr id="33" name="TextBox 32"/>
              <p:cNvSpPr txBox="1"/>
              <p:nvPr/>
            </p:nvSpPr>
            <p:spPr>
              <a:xfrm>
                <a:off x="1357956" y="3062470"/>
                <a:ext cx="1422065" cy="1007549"/>
              </a:xfrm>
              <a:prstGeom prst="rect">
                <a:avLst/>
              </a:prstGeom>
              <a:noFill/>
            </p:spPr>
            <p:txBody>
              <a:bodyPr wrap="square" lIns="91402" tIns="45698" rIns="91402" bIns="45698" rtlCol="0">
                <a:spAutoFit/>
              </a:bodyPr>
              <a:lstStyle/>
              <a:p>
                <a:pPr>
                  <a:lnSpc>
                    <a:spcPct val="90000"/>
                  </a:lnSpc>
                </a:pPr>
                <a:r>
                  <a:rPr lang="en-US" b="1" dirty="0">
                    <a:solidFill>
                      <a:schemeClr val="accent4"/>
                    </a:solidFill>
                  </a:rPr>
                  <a:t>Less than 10% “FULLY AWARE” of the devices accessing their network</a:t>
                </a:r>
              </a:p>
            </p:txBody>
          </p:sp>
          <p:sp>
            <p:nvSpPr>
              <p:cNvPr id="34" name="TextBox 33"/>
              <p:cNvSpPr txBox="1"/>
              <p:nvPr/>
            </p:nvSpPr>
            <p:spPr>
              <a:xfrm>
                <a:off x="417143" y="3442694"/>
                <a:ext cx="833115" cy="238493"/>
              </a:xfrm>
              <a:prstGeom prst="rect">
                <a:avLst/>
              </a:prstGeom>
              <a:noFill/>
            </p:spPr>
            <p:txBody>
              <a:bodyPr wrap="square" lIns="91402" tIns="45698" rIns="91402" bIns="45698" rtlCol="0">
                <a:spAutoFit/>
              </a:bodyPr>
              <a:lstStyle/>
              <a:p>
                <a:pPr algn="ctr">
                  <a:lnSpc>
                    <a:spcPct val="90000"/>
                  </a:lnSpc>
                </a:pPr>
                <a:r>
                  <a:rPr lang="en-US" sz="1600" b="1" dirty="0" smtClean="0">
                    <a:solidFill>
                      <a:schemeClr val="accent4"/>
                    </a:solidFill>
                  </a:rPr>
                  <a:t>10%</a:t>
                </a:r>
                <a:endParaRPr lang="en-US" sz="1600" b="1" dirty="0">
                  <a:solidFill>
                    <a:schemeClr val="accent4"/>
                  </a:solidFill>
                </a:endParaRPr>
              </a:p>
            </p:txBody>
          </p:sp>
        </p:grpSp>
      </p:grpSp>
      <p:grpSp>
        <p:nvGrpSpPr>
          <p:cNvPr id="10" name="Group 4"/>
          <p:cNvGrpSpPr/>
          <p:nvPr/>
        </p:nvGrpSpPr>
        <p:grpSpPr>
          <a:xfrm>
            <a:off x="4292875" y="1523999"/>
            <a:ext cx="3693024" cy="4337350"/>
            <a:chOff x="4292875" y="1523999"/>
            <a:chExt cx="3693024" cy="4337350"/>
          </a:xfrm>
        </p:grpSpPr>
        <p:grpSp>
          <p:nvGrpSpPr>
            <p:cNvPr id="11" name="Group 9"/>
            <p:cNvGrpSpPr/>
            <p:nvPr/>
          </p:nvGrpSpPr>
          <p:grpSpPr>
            <a:xfrm>
              <a:off x="4292875" y="1523999"/>
              <a:ext cx="3693024" cy="4337350"/>
              <a:chOff x="4292875" y="1523999"/>
              <a:chExt cx="3693024" cy="4337350"/>
            </a:xfrm>
          </p:grpSpPr>
          <p:sp>
            <p:nvSpPr>
              <p:cNvPr id="68" name="Rectangle 67"/>
              <p:cNvSpPr>
                <a:spLocks noChangeArrowheads="1"/>
              </p:cNvSpPr>
              <p:nvPr/>
            </p:nvSpPr>
            <p:spPr bwMode="gray">
              <a:xfrm>
                <a:off x="4292875" y="2394841"/>
                <a:ext cx="3669880" cy="3466508"/>
              </a:xfrm>
              <a:prstGeom prst="rect">
                <a:avLst/>
              </a:prstGeom>
              <a:solidFill>
                <a:srgbClr val="F2F2F2"/>
              </a:solidFill>
              <a:ln w="19050">
                <a:noFill/>
                <a:miter lim="800000"/>
                <a:headEnd/>
                <a:tailEnd/>
              </a:ln>
              <a:effectLst/>
            </p:spPr>
            <p:txBody>
              <a:bodyPr wrap="none" anchor="ctr"/>
              <a:lstStyle/>
              <a:p>
                <a:pPr defTabSz="1218987"/>
                <a:endParaRPr lang="en-US" sz="3200" dirty="0">
                  <a:solidFill>
                    <a:srgbClr val="000000"/>
                  </a:solidFill>
                </a:endParaRPr>
              </a:p>
            </p:txBody>
          </p:sp>
          <p:sp>
            <p:nvSpPr>
              <p:cNvPr id="69" name="Rectangle 8"/>
              <p:cNvSpPr>
                <a:spLocks noChangeArrowheads="1"/>
              </p:cNvSpPr>
              <p:nvPr/>
            </p:nvSpPr>
            <p:spPr bwMode="gray">
              <a:xfrm>
                <a:off x="4297172" y="1523999"/>
                <a:ext cx="3670515" cy="795790"/>
              </a:xfrm>
              <a:prstGeom prst="rect">
                <a:avLst/>
              </a:prstGeom>
              <a:gradFill flip="none" rotWithShape="1">
                <a:gsLst>
                  <a:gs pos="0">
                    <a:srgbClr val="C80000"/>
                  </a:gs>
                  <a:gs pos="100000">
                    <a:srgbClr val="FF1414"/>
                  </a:gs>
                </a:gsLst>
                <a:lin ang="16200000" scaled="1"/>
                <a:tileRect/>
              </a:gradFill>
              <a:ln>
                <a:noFill/>
              </a:ln>
              <a:effectLst/>
            </p:spPr>
            <p:txBody>
              <a:bodyPr wrap="square" rIns="0" anchor="b"/>
              <a:lstStyle/>
              <a:p>
                <a:pPr defTabSz="1218987"/>
                <a:endParaRPr lang="en-US" sz="900" kern="0" dirty="0">
                  <a:solidFill>
                    <a:srgbClr val="FFFFFF"/>
                  </a:solidFill>
                  <a:ea typeface="ヒラギノ角ゴ Pro W3"/>
                  <a:cs typeface="ヒラギノ角ゴ Pro W3"/>
                </a:endParaRPr>
              </a:p>
            </p:txBody>
          </p:sp>
          <p:sp>
            <p:nvSpPr>
              <p:cNvPr id="70" name="Text Box 19"/>
              <p:cNvSpPr txBox="1">
                <a:spLocks noChangeArrowheads="1"/>
              </p:cNvSpPr>
              <p:nvPr/>
            </p:nvSpPr>
            <p:spPr bwMode="gray">
              <a:xfrm flipH="1">
                <a:off x="4301966" y="1615766"/>
                <a:ext cx="3683933" cy="62019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a14:hiddenLine>
                </a:ext>
              </a:extLst>
            </p:spPr>
            <p:txBody>
              <a:bodyPr anchor="ctr"/>
              <a:lstStyle>
                <a:lvl1pPr eaLnBrk="0" hangingPunct="0">
                  <a:defRPr sz="1600">
                    <a:solidFill>
                      <a:schemeClr val="tx1"/>
                    </a:solidFill>
                    <a:latin typeface="Arial" pitchFamily="34" charset="0"/>
                    <a:ea typeface="MS PGothic" pitchFamily="34" charset="-128"/>
                  </a:defRPr>
                </a:lvl1pPr>
                <a:lvl2pPr marL="742950" indent="-285750" eaLnBrk="0" hangingPunct="0">
                  <a:defRPr sz="1600">
                    <a:solidFill>
                      <a:schemeClr val="tx1"/>
                    </a:solidFill>
                    <a:latin typeface="Arial" pitchFamily="34" charset="0"/>
                    <a:ea typeface="MS PGothic" pitchFamily="34" charset="-128"/>
                  </a:defRPr>
                </a:lvl2pPr>
                <a:lvl3pPr marL="1143000" indent="-228600" eaLnBrk="0" hangingPunct="0">
                  <a:defRPr sz="1600">
                    <a:solidFill>
                      <a:schemeClr val="tx1"/>
                    </a:solidFill>
                    <a:latin typeface="Arial" pitchFamily="34" charset="0"/>
                    <a:ea typeface="MS PGothic" pitchFamily="34" charset="-128"/>
                  </a:defRPr>
                </a:lvl3pPr>
                <a:lvl4pPr marL="1600200" indent="-228600" eaLnBrk="0" hangingPunct="0">
                  <a:defRPr sz="1600">
                    <a:solidFill>
                      <a:schemeClr val="tx1"/>
                    </a:solidFill>
                    <a:latin typeface="Arial" pitchFamily="34" charset="0"/>
                    <a:ea typeface="MS PGothic" pitchFamily="34" charset="-128"/>
                  </a:defRPr>
                </a:lvl4pPr>
                <a:lvl5pPr marL="2057400" indent="-228600" eaLnBrk="0" hangingPunct="0">
                  <a:defRPr sz="1600">
                    <a:solidFill>
                      <a:schemeClr val="tx1"/>
                    </a:solidFill>
                    <a:latin typeface="Arial" pitchFamily="34" charset="0"/>
                    <a:ea typeface="MS PGothic" pitchFamily="34" charset="-128"/>
                  </a:defRPr>
                </a:lvl5pPr>
                <a:lvl6pPr marL="2514600" indent="-228600" algn="ctr" eaLnBrk="0" fontAlgn="base" hangingPunct="0">
                  <a:spcBef>
                    <a:spcPct val="0"/>
                  </a:spcBef>
                  <a:spcAft>
                    <a:spcPct val="0"/>
                  </a:spcAft>
                  <a:defRPr sz="1600">
                    <a:solidFill>
                      <a:schemeClr val="tx1"/>
                    </a:solidFill>
                    <a:latin typeface="Arial" pitchFamily="34" charset="0"/>
                    <a:ea typeface="MS PGothic" pitchFamily="34" charset="-128"/>
                  </a:defRPr>
                </a:lvl6pPr>
                <a:lvl7pPr marL="2971800" indent="-228600" algn="ctr" eaLnBrk="0" fontAlgn="base" hangingPunct="0">
                  <a:spcBef>
                    <a:spcPct val="0"/>
                  </a:spcBef>
                  <a:spcAft>
                    <a:spcPct val="0"/>
                  </a:spcAft>
                  <a:defRPr sz="1600">
                    <a:solidFill>
                      <a:schemeClr val="tx1"/>
                    </a:solidFill>
                    <a:latin typeface="Arial" pitchFamily="34" charset="0"/>
                    <a:ea typeface="MS PGothic" pitchFamily="34" charset="-128"/>
                  </a:defRPr>
                </a:lvl7pPr>
                <a:lvl8pPr marL="3429000" indent="-228600" algn="ctr" eaLnBrk="0" fontAlgn="base" hangingPunct="0">
                  <a:spcBef>
                    <a:spcPct val="0"/>
                  </a:spcBef>
                  <a:spcAft>
                    <a:spcPct val="0"/>
                  </a:spcAft>
                  <a:defRPr sz="1600">
                    <a:solidFill>
                      <a:schemeClr val="tx1"/>
                    </a:solidFill>
                    <a:latin typeface="Arial" pitchFamily="34" charset="0"/>
                    <a:ea typeface="MS PGothic" pitchFamily="34" charset="-128"/>
                  </a:defRPr>
                </a:lvl8pPr>
                <a:lvl9pPr marL="3886200" indent="-228600" algn="ctr" eaLnBrk="0" fontAlgn="base" hangingPunct="0">
                  <a:spcBef>
                    <a:spcPct val="0"/>
                  </a:spcBef>
                  <a:spcAft>
                    <a:spcPct val="0"/>
                  </a:spcAft>
                  <a:defRPr sz="1600">
                    <a:solidFill>
                      <a:schemeClr val="tx1"/>
                    </a:solidFill>
                    <a:latin typeface="Arial" pitchFamily="34" charset="0"/>
                    <a:ea typeface="MS PGothic" pitchFamily="34" charset="-128"/>
                  </a:defRPr>
                </a:lvl9pPr>
              </a:lstStyle>
              <a:p>
                <a:pPr algn="ctr" defTabSz="1218987" eaLnBrk="1" hangingPunct="1">
                  <a:lnSpc>
                    <a:spcPct val="85000"/>
                  </a:lnSpc>
                </a:pPr>
                <a:r>
                  <a:rPr lang="en-US" sz="2000" b="1" dirty="0" smtClean="0">
                    <a:solidFill>
                      <a:srgbClr val="FFFFFF"/>
                    </a:solidFill>
                  </a:rPr>
                  <a:t>Multiple Form Factors</a:t>
                </a:r>
              </a:p>
              <a:p>
                <a:pPr algn="ctr" defTabSz="1218987" eaLnBrk="1" hangingPunct="1">
                  <a:lnSpc>
                    <a:spcPct val="85000"/>
                  </a:lnSpc>
                </a:pPr>
                <a:r>
                  <a:rPr lang="en-US" sz="2000" b="1" dirty="0" smtClean="0">
                    <a:solidFill>
                      <a:srgbClr val="FFFFFF"/>
                    </a:solidFill>
                  </a:rPr>
                  <a:t>Multiple Mobile OS</a:t>
                </a:r>
                <a:endParaRPr lang="en-US" sz="2000" b="1" dirty="0">
                  <a:solidFill>
                    <a:srgbClr val="FFFFFF"/>
                  </a:solidFill>
                </a:endParaRPr>
              </a:p>
            </p:txBody>
          </p:sp>
          <p:grpSp>
            <p:nvGrpSpPr>
              <p:cNvPr id="12" name="Group 105"/>
              <p:cNvGrpSpPr/>
              <p:nvPr/>
            </p:nvGrpSpPr>
            <p:grpSpPr>
              <a:xfrm>
                <a:off x="4372433" y="2922227"/>
                <a:ext cx="1081434" cy="686934"/>
                <a:chOff x="3194963" y="1390090"/>
                <a:chExt cx="1082752" cy="525439"/>
              </a:xfrm>
            </p:grpSpPr>
            <p:sp>
              <p:nvSpPr>
                <p:cNvPr id="66" name="Rounded Rectangle 65"/>
                <p:cNvSpPr/>
                <p:nvPr/>
              </p:nvSpPr>
              <p:spPr>
                <a:xfrm>
                  <a:off x="3194963" y="1390090"/>
                  <a:ext cx="1082752" cy="525439"/>
                </a:xfrm>
                <a:prstGeom prst="roundRect">
                  <a:avLst/>
                </a:prstGeom>
                <a:gradFill flip="none" rotWithShape="1">
                  <a:gsLst>
                    <a:gs pos="0">
                      <a:srgbClr val="C80000"/>
                    </a:gs>
                    <a:gs pos="100000">
                      <a:srgbClr val="FF1414"/>
                    </a:gs>
                  </a:gsLst>
                  <a:lin ang="16200000" scaled="1"/>
                  <a:tileRect/>
                </a:gradFill>
                <a:ln>
                  <a:noFill/>
                </a:ln>
                <a:effectLst/>
              </p:spPr>
              <p:txBody>
                <a:bodyPr wrap="square" rIns="0" anchor="b"/>
                <a:lstStyle/>
                <a:p>
                  <a:pPr defTabSz="914400"/>
                  <a:endParaRPr lang="en-US" sz="900" kern="0" dirty="0">
                    <a:solidFill>
                      <a:srgbClr val="FFFFFF"/>
                    </a:solidFill>
                    <a:ea typeface="ヒラギノ角ゴ Pro W3"/>
                    <a:cs typeface="ヒラギノ角ゴ Pro W3"/>
                  </a:endParaRPr>
                </a:p>
              </p:txBody>
            </p:sp>
            <p:sp>
              <p:nvSpPr>
                <p:cNvPr id="67" name="Rectangle 66"/>
                <p:cNvSpPr/>
                <p:nvPr/>
              </p:nvSpPr>
              <p:spPr>
                <a:xfrm>
                  <a:off x="3255883" y="1490128"/>
                  <a:ext cx="987284" cy="357544"/>
                </a:xfrm>
                <a:prstGeom prst="rect">
                  <a:avLst/>
                </a:prstGeom>
              </p:spPr>
              <p:txBody>
                <a:bodyPr wrap="square">
                  <a:spAutoFit/>
                </a:bodyPr>
                <a:lstStyle/>
                <a:p>
                  <a:pPr marL="91440">
                    <a:lnSpc>
                      <a:spcPts val="1400"/>
                    </a:lnSpc>
                    <a:buClr>
                      <a:schemeClr val="accent1"/>
                    </a:buClr>
                  </a:pPr>
                  <a:r>
                    <a:rPr lang="en-US" b="1" dirty="0" smtClean="0">
                      <a:solidFill>
                        <a:schemeClr val="bg1"/>
                      </a:solidFill>
                    </a:rPr>
                    <a:t>Form </a:t>
                  </a:r>
                </a:p>
                <a:p>
                  <a:pPr marL="91440">
                    <a:lnSpc>
                      <a:spcPts val="1400"/>
                    </a:lnSpc>
                    <a:buClr>
                      <a:schemeClr val="accent1"/>
                    </a:buClr>
                  </a:pPr>
                  <a:r>
                    <a:rPr lang="en-US" b="1" dirty="0" smtClean="0">
                      <a:solidFill>
                        <a:schemeClr val="bg1"/>
                      </a:solidFill>
                    </a:rPr>
                    <a:t>Factors</a:t>
                  </a:r>
                  <a:endParaRPr lang="en-US" b="1" dirty="0">
                    <a:solidFill>
                      <a:schemeClr val="bg1"/>
                    </a:solidFill>
                  </a:endParaRPr>
                </a:p>
              </p:txBody>
            </p:sp>
          </p:grpSp>
          <p:grpSp>
            <p:nvGrpSpPr>
              <p:cNvPr id="13" name="Group 105"/>
              <p:cNvGrpSpPr/>
              <p:nvPr/>
            </p:nvGrpSpPr>
            <p:grpSpPr>
              <a:xfrm>
                <a:off x="4404517" y="3952932"/>
                <a:ext cx="1081434" cy="686934"/>
                <a:chOff x="3194963" y="1390090"/>
                <a:chExt cx="1082752" cy="525439"/>
              </a:xfrm>
            </p:grpSpPr>
            <p:sp>
              <p:nvSpPr>
                <p:cNvPr id="64" name="Rounded Rectangle 63"/>
                <p:cNvSpPr/>
                <p:nvPr/>
              </p:nvSpPr>
              <p:spPr>
                <a:xfrm>
                  <a:off x="3194963" y="1390090"/>
                  <a:ext cx="1082752" cy="525439"/>
                </a:xfrm>
                <a:prstGeom prst="roundRect">
                  <a:avLst/>
                </a:prstGeom>
                <a:gradFill flip="none" rotWithShape="1">
                  <a:gsLst>
                    <a:gs pos="0">
                      <a:srgbClr val="C80000"/>
                    </a:gs>
                    <a:gs pos="100000">
                      <a:srgbClr val="FF1414"/>
                    </a:gs>
                  </a:gsLst>
                  <a:lin ang="16200000" scaled="1"/>
                  <a:tileRect/>
                </a:gradFill>
                <a:ln>
                  <a:noFill/>
                </a:ln>
                <a:effectLst/>
              </p:spPr>
              <p:txBody>
                <a:bodyPr wrap="square" rIns="0" anchor="b"/>
                <a:lstStyle/>
                <a:p>
                  <a:pPr defTabSz="914400"/>
                  <a:endParaRPr lang="en-US" sz="900" kern="0">
                    <a:solidFill>
                      <a:srgbClr val="FFFFFF"/>
                    </a:solidFill>
                    <a:ea typeface="ヒラギノ角ゴ Pro W3"/>
                    <a:cs typeface="ヒラギノ角ゴ Pro W3"/>
                  </a:endParaRPr>
                </a:p>
              </p:txBody>
            </p:sp>
            <p:sp>
              <p:nvSpPr>
                <p:cNvPr id="65" name="Rectangle 64"/>
                <p:cNvSpPr/>
                <p:nvPr/>
              </p:nvSpPr>
              <p:spPr>
                <a:xfrm>
                  <a:off x="3255883" y="1490128"/>
                  <a:ext cx="987284" cy="357544"/>
                </a:xfrm>
                <a:prstGeom prst="rect">
                  <a:avLst/>
                </a:prstGeom>
              </p:spPr>
              <p:txBody>
                <a:bodyPr wrap="square">
                  <a:spAutoFit/>
                </a:bodyPr>
                <a:lstStyle/>
                <a:p>
                  <a:pPr marL="91440" algn="ctr">
                    <a:lnSpc>
                      <a:spcPts val="1400"/>
                    </a:lnSpc>
                    <a:buClr>
                      <a:schemeClr val="accent1"/>
                    </a:buClr>
                  </a:pPr>
                  <a:r>
                    <a:rPr lang="en-US" b="1" dirty="0" smtClean="0">
                      <a:solidFill>
                        <a:schemeClr val="bg1"/>
                      </a:solidFill>
                    </a:rPr>
                    <a:t>Mobile</a:t>
                  </a:r>
                </a:p>
                <a:p>
                  <a:pPr marL="91440" algn="ctr">
                    <a:lnSpc>
                      <a:spcPts val="1400"/>
                    </a:lnSpc>
                    <a:buClr>
                      <a:schemeClr val="accent1"/>
                    </a:buClr>
                  </a:pPr>
                  <a:r>
                    <a:rPr lang="en-US" b="1" dirty="0" smtClean="0">
                      <a:solidFill>
                        <a:schemeClr val="bg1"/>
                      </a:solidFill>
                    </a:rPr>
                    <a:t>OS</a:t>
                  </a:r>
                  <a:endParaRPr lang="en-US" b="1" dirty="0">
                    <a:solidFill>
                      <a:schemeClr val="bg1"/>
                    </a:solidFill>
                  </a:endParaRPr>
                </a:p>
              </p:txBody>
            </p:sp>
          </p:grpSp>
          <p:grpSp>
            <p:nvGrpSpPr>
              <p:cNvPr id="14" name="Group 105"/>
              <p:cNvGrpSpPr/>
              <p:nvPr/>
            </p:nvGrpSpPr>
            <p:grpSpPr>
              <a:xfrm>
                <a:off x="4424569" y="5007700"/>
                <a:ext cx="1081434" cy="686934"/>
                <a:chOff x="3194963" y="1390090"/>
                <a:chExt cx="1082752" cy="525439"/>
              </a:xfrm>
            </p:grpSpPr>
            <p:sp>
              <p:nvSpPr>
                <p:cNvPr id="62" name="Rounded Rectangle 61"/>
                <p:cNvSpPr/>
                <p:nvPr/>
              </p:nvSpPr>
              <p:spPr>
                <a:xfrm>
                  <a:off x="3194963" y="1390090"/>
                  <a:ext cx="1082752" cy="525439"/>
                </a:xfrm>
                <a:prstGeom prst="roundRect">
                  <a:avLst/>
                </a:prstGeom>
                <a:gradFill flip="none" rotWithShape="1">
                  <a:gsLst>
                    <a:gs pos="0">
                      <a:srgbClr val="C80000"/>
                    </a:gs>
                    <a:gs pos="100000">
                      <a:srgbClr val="FF1414"/>
                    </a:gs>
                  </a:gsLst>
                  <a:lin ang="16200000" scaled="1"/>
                  <a:tileRect/>
                </a:gradFill>
                <a:ln>
                  <a:noFill/>
                </a:ln>
                <a:effectLst/>
              </p:spPr>
              <p:txBody>
                <a:bodyPr wrap="square" rIns="0" anchor="b"/>
                <a:lstStyle/>
                <a:p>
                  <a:pPr defTabSz="914400"/>
                  <a:endParaRPr lang="en-US" sz="900" kern="0">
                    <a:solidFill>
                      <a:srgbClr val="FFFFFF"/>
                    </a:solidFill>
                    <a:ea typeface="ヒラギノ角ゴ Pro W3"/>
                    <a:cs typeface="ヒラギノ角ゴ Pro W3"/>
                  </a:endParaRPr>
                </a:p>
              </p:txBody>
            </p:sp>
            <p:sp>
              <p:nvSpPr>
                <p:cNvPr id="63" name="Rectangle 62"/>
                <p:cNvSpPr/>
                <p:nvPr/>
              </p:nvSpPr>
              <p:spPr>
                <a:xfrm>
                  <a:off x="3255883" y="1572955"/>
                  <a:ext cx="987284" cy="220215"/>
                </a:xfrm>
                <a:prstGeom prst="rect">
                  <a:avLst/>
                </a:prstGeom>
              </p:spPr>
              <p:txBody>
                <a:bodyPr wrap="square">
                  <a:spAutoFit/>
                </a:bodyPr>
                <a:lstStyle/>
                <a:p>
                  <a:pPr marL="91440" algn="ctr">
                    <a:lnSpc>
                      <a:spcPts val="1400"/>
                    </a:lnSpc>
                    <a:buClr>
                      <a:schemeClr val="accent1"/>
                    </a:buClr>
                  </a:pPr>
                  <a:r>
                    <a:rPr lang="en-US" b="1" dirty="0" err="1" smtClean="0">
                      <a:solidFill>
                        <a:schemeClr val="bg1"/>
                      </a:solidFill>
                    </a:rPr>
                    <a:t>IoT</a:t>
                  </a:r>
                  <a:endParaRPr lang="en-US" b="1" dirty="0">
                    <a:solidFill>
                      <a:schemeClr val="bg1"/>
                    </a:solidFill>
                  </a:endParaRPr>
                </a:p>
              </p:txBody>
            </p:sp>
          </p:grpSp>
          <p:pic>
            <p:nvPicPr>
              <p:cNvPr id="56" name="Picture 4"/>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6372371" y="3934781"/>
                <a:ext cx="865042" cy="648780"/>
              </a:xfrm>
              <a:prstGeom prst="rect">
                <a:avLst/>
              </a:prstGeom>
              <a:noFill/>
            </p:spPr>
          </p:pic>
          <p:pic>
            <p:nvPicPr>
              <p:cNvPr id="57" name="Picture 6" descr="https://download.tizen.org/misc/Tizen-Brand/01-Primary-Assets/Lockup/On-Light/01-RGB/Tizen-Lockup-On-Light-RGB.png"/>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5789612" y="4572000"/>
                <a:ext cx="1082587" cy="358272"/>
              </a:xfrm>
              <a:prstGeom prst="rect">
                <a:avLst/>
              </a:prstGeom>
              <a:noFill/>
            </p:spPr>
          </p:pic>
          <p:pic>
            <p:nvPicPr>
              <p:cNvPr id="58" name="Picture 8"/>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7237412" y="4026608"/>
                <a:ext cx="457200" cy="475485"/>
              </a:xfrm>
              <a:prstGeom prst="rect">
                <a:avLst/>
              </a:prstGeom>
              <a:noFill/>
            </p:spPr>
          </p:pic>
          <p:pic>
            <p:nvPicPr>
              <p:cNvPr id="59" name="Picture 12" descr="http://www.tracyandmatt.co.uk/blogs/media/tracyandmatts_blog/windowslivewriter/firefoxmobileversioncomingsoon_138f7/firefox_logo_2.png"/>
              <p:cNvPicPr>
                <a:picLocks noChangeAspect="1" noChangeArrowheads="1"/>
              </p:cNvPicPr>
              <p:nvPr/>
            </p:nvPicPr>
            <p:blipFill>
              <a:blip r:embed="rId6" cstate="print"/>
              <a:srcRect/>
              <a:stretch>
                <a:fillRect/>
              </a:stretch>
            </p:blipFill>
            <p:spPr bwMode="auto">
              <a:xfrm>
                <a:off x="6971368" y="4511287"/>
                <a:ext cx="460218" cy="460338"/>
              </a:xfrm>
              <a:prstGeom prst="rect">
                <a:avLst/>
              </a:prstGeom>
              <a:noFill/>
            </p:spPr>
          </p:pic>
          <p:pic>
            <p:nvPicPr>
              <p:cNvPr id="60" name="Picture 12" descr="http://static.electronicsweekly.com/eyes-on-android/wp-content/uploads/sites/8/2013/09/Samsung-Galaxy-Gear-smart-watch.jpg"/>
              <p:cNvPicPr>
                <a:picLocks noChangeAspect="1" noChangeArrowheads="1"/>
              </p:cNvPicPr>
              <p:nvPr/>
            </p:nvPicPr>
            <p:blipFill>
              <a:blip r:embed="rId7" cstate="print">
                <a:extLst>
                  <a:ext uri="{BEBA8EAE-BF5A-486C-A8C5-ECC9F3942E4B}">
                    <a14:imgProps xmlns:a14="http://schemas.microsoft.com/office/drawing/2010/main">
                      <a14:imgLayer r:embed="rId8">
                        <a14:imgEffect>
                          <a14:backgroundRemoval t="10000" b="90000" l="10000" r="90000"/>
                        </a14:imgEffect>
                      </a14:imgLayer>
                    </a14:imgProps>
                  </a:ext>
                  <a:ext uri="{28A0092B-C50C-407E-A947-70E740481C1C}">
                    <a14:useLocalDpi xmlns:a14="http://schemas.microsoft.com/office/drawing/2010/main"/>
                  </a:ext>
                </a:extLst>
              </a:blip>
              <a:srcRect/>
              <a:stretch>
                <a:fillRect/>
              </a:stretch>
            </p:blipFill>
            <p:spPr bwMode="auto">
              <a:xfrm>
                <a:off x="6935232" y="5105400"/>
                <a:ext cx="738394" cy="721353"/>
              </a:xfrm>
              <a:prstGeom prst="rect">
                <a:avLst/>
              </a:prstGeom>
              <a:noFill/>
            </p:spPr>
          </p:pic>
          <p:pic>
            <p:nvPicPr>
              <p:cNvPr id="61" name="Picture 14" descr="http://cdn3.sbnation.com/entry_photo_images/8036507/google-glass-hands-on-stock5_2040_large_verge_medium_landscape.jpg"/>
              <p:cNvPicPr>
                <a:picLocks noChangeAspect="1" noChangeArrowheads="1"/>
              </p:cNvPicPr>
              <p:nvPr/>
            </p:nvPicPr>
            <p:blipFill>
              <a:blip r:embed="rId9" cstate="print">
                <a:extLst>
                  <a:ext uri="{BEBA8EAE-BF5A-486C-A8C5-ECC9F3942E4B}">
                    <a14:imgProps xmlns:a14="http://schemas.microsoft.com/office/drawing/2010/main">
                      <a14:imgLayer r:embed="rId10">
                        <a14:imgEffect>
                          <a14:backgroundRemoval t="9783" b="93478" l="4372" r="95082">
                            <a14:foregroundMark x1="5464" y1="35870" x2="5464" y2="35870"/>
                            <a14:foregroundMark x1="10383" y1="38043" x2="10383" y2="38043"/>
                            <a14:foregroundMark x1="91803" y1="28261" x2="91803" y2="28261"/>
                            <a14:foregroundMark x1="95082" y1="32609" x2="95082" y2="32609"/>
                            <a14:foregroundMark x1="85246" y1="17391" x2="85246" y2="17391"/>
                            <a14:foregroundMark x1="74863" y1="15217" x2="74863" y2="15217"/>
                            <a14:foregroundMark x1="42077" y1="93478" x2="42077" y2="93478"/>
                          </a14:backgroundRemoval>
                        </a14:imgEffect>
                      </a14:imgLayer>
                    </a14:imgProps>
                  </a:ext>
                  <a:ext uri="{28A0092B-C50C-407E-A947-70E740481C1C}">
                    <a14:useLocalDpi xmlns:a14="http://schemas.microsoft.com/office/drawing/2010/main"/>
                  </a:ext>
                </a:extLst>
              </a:blip>
              <a:srcRect/>
              <a:stretch>
                <a:fillRect/>
              </a:stretch>
            </p:blipFill>
            <p:spPr bwMode="auto">
              <a:xfrm rot="21448638">
                <a:off x="5761355" y="5130634"/>
                <a:ext cx="1159373" cy="579838"/>
              </a:xfrm>
              <a:prstGeom prst="rect">
                <a:avLst/>
              </a:prstGeom>
              <a:noFill/>
            </p:spPr>
          </p:pic>
          <p:pic>
            <p:nvPicPr>
              <p:cNvPr id="3" name="Picture 2" descr="Apple-iOS-Logo_02.png"/>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789612" y="4114800"/>
                <a:ext cx="562658" cy="444500"/>
              </a:xfrm>
              <a:prstGeom prst="rect">
                <a:avLst/>
              </a:prstGeom>
            </p:spPr>
          </p:pic>
        </p:grpSp>
        <p:pic>
          <p:nvPicPr>
            <p:cNvPr id="4" name="Picture 3" descr="iphoneplus-all-models-extrawide copy.png"/>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5575301" y="2568395"/>
              <a:ext cx="2133599" cy="1059687"/>
            </a:xfrm>
            <a:prstGeom prst="rect">
              <a:avLst/>
            </a:prstGeom>
          </p:spPr>
        </p:pic>
      </p:grpSp>
      <p:grpSp>
        <p:nvGrpSpPr>
          <p:cNvPr id="71" name="Group 70"/>
          <p:cNvGrpSpPr/>
          <p:nvPr/>
        </p:nvGrpSpPr>
        <p:grpSpPr>
          <a:xfrm>
            <a:off x="8075612" y="1524000"/>
            <a:ext cx="3866418" cy="4673453"/>
            <a:chOff x="8075612" y="1524000"/>
            <a:chExt cx="3866418" cy="4673453"/>
          </a:xfrm>
        </p:grpSpPr>
        <p:sp>
          <p:nvSpPr>
            <p:cNvPr id="25" name="Rectangle 8"/>
            <p:cNvSpPr>
              <a:spLocks noChangeArrowheads="1"/>
            </p:cNvSpPr>
            <p:nvPr/>
          </p:nvSpPr>
          <p:spPr bwMode="gray">
            <a:xfrm>
              <a:off x="8126121" y="2395043"/>
              <a:ext cx="3669882" cy="3487482"/>
            </a:xfrm>
            <a:prstGeom prst="rect">
              <a:avLst/>
            </a:prstGeom>
            <a:solidFill>
              <a:srgbClr val="F2F2F2"/>
            </a:solidFill>
            <a:ln w="19050">
              <a:noFill/>
              <a:miter lim="800000"/>
              <a:headEnd/>
              <a:tailEnd/>
            </a:ln>
            <a:effectLst/>
          </p:spPr>
          <p:txBody>
            <a:bodyPr wrap="none" anchor="ctr"/>
            <a:lstStyle/>
            <a:p>
              <a:pPr defTabSz="1218987"/>
              <a:endParaRPr lang="en-US" sz="3200" dirty="0">
                <a:solidFill>
                  <a:srgbClr val="000000"/>
                </a:solidFill>
              </a:endParaRPr>
            </a:p>
          </p:txBody>
        </p:sp>
        <p:sp>
          <p:nvSpPr>
            <p:cNvPr id="26" name="Rectangle 8"/>
            <p:cNvSpPr>
              <a:spLocks noChangeArrowheads="1"/>
            </p:cNvSpPr>
            <p:nvPr/>
          </p:nvSpPr>
          <p:spPr bwMode="gray">
            <a:xfrm>
              <a:off x="8122762" y="1524000"/>
              <a:ext cx="3675913" cy="795790"/>
            </a:xfrm>
            <a:prstGeom prst="rect">
              <a:avLst/>
            </a:prstGeom>
            <a:gradFill flip="none" rotWithShape="1">
              <a:gsLst>
                <a:gs pos="0">
                  <a:srgbClr val="C80000"/>
                </a:gs>
                <a:gs pos="100000">
                  <a:srgbClr val="FF1414"/>
                </a:gs>
              </a:gsLst>
              <a:lin ang="16200000" scaled="1"/>
              <a:tileRect/>
            </a:gradFill>
            <a:ln>
              <a:noFill/>
            </a:ln>
            <a:effectLst/>
          </p:spPr>
          <p:txBody>
            <a:bodyPr wrap="square" rIns="0" anchor="b"/>
            <a:lstStyle/>
            <a:p>
              <a:pPr defTabSz="1218987"/>
              <a:endParaRPr lang="en-US" sz="900" kern="0" dirty="0">
                <a:solidFill>
                  <a:srgbClr val="FFFFFF"/>
                </a:solidFill>
                <a:ea typeface="ヒラギノ角ゴ Pro W3"/>
                <a:cs typeface="ヒラギノ角ゴ Pro W3"/>
              </a:endParaRPr>
            </a:p>
          </p:txBody>
        </p:sp>
        <p:sp>
          <p:nvSpPr>
            <p:cNvPr id="27" name="Text Box 19"/>
            <p:cNvSpPr txBox="1">
              <a:spLocks noChangeArrowheads="1"/>
            </p:cNvSpPr>
            <p:nvPr/>
          </p:nvSpPr>
          <p:spPr bwMode="gray">
            <a:xfrm flipH="1">
              <a:off x="8404556" y="1615767"/>
              <a:ext cx="3177693" cy="62019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a14:hiddenLine>
              </a:ext>
            </a:extLst>
          </p:spPr>
          <p:txBody>
            <a:bodyPr anchor="ctr"/>
            <a:lstStyle>
              <a:defPPr>
                <a:defRPr lang="en-US"/>
              </a:defPPr>
              <a:lvl1pPr algn="ctr" defTabSz="914400">
                <a:lnSpc>
                  <a:spcPct val="85000"/>
                </a:lnSpc>
                <a:defRPr b="1">
                  <a:solidFill>
                    <a:srgbClr val="FFFFFF"/>
                  </a:solidFill>
                  <a:effectLst>
                    <a:outerShdw blurRad="38100" dist="38100" dir="2700000" algn="tl">
                      <a:srgbClr val="000000">
                        <a:alpha val="43137"/>
                      </a:srgbClr>
                    </a:outerShdw>
                  </a:effectLst>
                  <a:latin typeface="Arial" pitchFamily="34" charset="0"/>
                  <a:ea typeface="MS PGothic" pitchFamily="34" charset="-128"/>
                </a:defRPr>
              </a:lvl1pPr>
              <a:lvl2pPr marL="742950" indent="-285750" eaLnBrk="0" hangingPunct="0">
                <a:defRPr sz="1600">
                  <a:latin typeface="Arial" pitchFamily="34" charset="0"/>
                  <a:ea typeface="MS PGothic" pitchFamily="34" charset="-128"/>
                </a:defRPr>
              </a:lvl2pPr>
              <a:lvl3pPr marL="1143000" indent="-228600" eaLnBrk="0" hangingPunct="0">
                <a:defRPr sz="1600">
                  <a:latin typeface="Arial" pitchFamily="34" charset="0"/>
                  <a:ea typeface="MS PGothic" pitchFamily="34" charset="-128"/>
                </a:defRPr>
              </a:lvl3pPr>
              <a:lvl4pPr marL="1600200" indent="-228600" eaLnBrk="0" hangingPunct="0">
                <a:defRPr sz="1600">
                  <a:latin typeface="Arial" pitchFamily="34" charset="0"/>
                  <a:ea typeface="MS PGothic" pitchFamily="34" charset="-128"/>
                </a:defRPr>
              </a:lvl4pPr>
              <a:lvl5pPr marL="2057400" indent="-228600" eaLnBrk="0" hangingPunct="0">
                <a:defRPr sz="1600">
                  <a:latin typeface="Arial" pitchFamily="34" charset="0"/>
                  <a:ea typeface="MS PGothic" pitchFamily="34" charset="-128"/>
                </a:defRPr>
              </a:lvl5pPr>
              <a:lvl6pPr marL="2514600" indent="-228600" algn="ctr" eaLnBrk="0" fontAlgn="base" hangingPunct="0">
                <a:spcBef>
                  <a:spcPct val="0"/>
                </a:spcBef>
                <a:spcAft>
                  <a:spcPct val="0"/>
                </a:spcAft>
                <a:defRPr sz="1600">
                  <a:latin typeface="Arial" pitchFamily="34" charset="0"/>
                  <a:ea typeface="MS PGothic" pitchFamily="34" charset="-128"/>
                </a:defRPr>
              </a:lvl6pPr>
              <a:lvl7pPr marL="2971800" indent="-228600" algn="ctr" eaLnBrk="0" fontAlgn="base" hangingPunct="0">
                <a:spcBef>
                  <a:spcPct val="0"/>
                </a:spcBef>
                <a:spcAft>
                  <a:spcPct val="0"/>
                </a:spcAft>
                <a:defRPr sz="1600">
                  <a:latin typeface="Arial" pitchFamily="34" charset="0"/>
                  <a:ea typeface="MS PGothic" pitchFamily="34" charset="-128"/>
                </a:defRPr>
              </a:lvl7pPr>
              <a:lvl8pPr marL="3429000" indent="-228600" algn="ctr" eaLnBrk="0" fontAlgn="base" hangingPunct="0">
                <a:spcBef>
                  <a:spcPct val="0"/>
                </a:spcBef>
                <a:spcAft>
                  <a:spcPct val="0"/>
                </a:spcAft>
                <a:defRPr sz="1600">
                  <a:latin typeface="Arial" pitchFamily="34" charset="0"/>
                  <a:ea typeface="MS PGothic" pitchFamily="34" charset="-128"/>
                </a:defRPr>
              </a:lvl8pPr>
              <a:lvl9pPr marL="3886200" indent="-228600" algn="ctr" eaLnBrk="0" fontAlgn="base" hangingPunct="0">
                <a:spcBef>
                  <a:spcPct val="0"/>
                </a:spcBef>
                <a:spcAft>
                  <a:spcPct val="0"/>
                </a:spcAft>
                <a:defRPr sz="1600">
                  <a:latin typeface="Arial" pitchFamily="34" charset="0"/>
                  <a:ea typeface="MS PGothic" pitchFamily="34" charset="-128"/>
                </a:defRPr>
              </a:lvl9pPr>
            </a:lstStyle>
            <a:p>
              <a:r>
                <a:rPr lang="en-US" dirty="0" smtClean="0">
                  <a:effectLst/>
                </a:rPr>
                <a:t>Enterprise Integration &amp; Security</a:t>
              </a:r>
              <a:endParaRPr lang="en-US" dirty="0">
                <a:effectLst/>
              </a:endParaRPr>
            </a:p>
          </p:txBody>
        </p:sp>
        <p:sp>
          <p:nvSpPr>
            <p:cNvPr id="15" name="TextBox 14"/>
            <p:cNvSpPr txBox="1"/>
            <p:nvPr/>
          </p:nvSpPr>
          <p:spPr>
            <a:xfrm>
              <a:off x="8075612" y="5998741"/>
              <a:ext cx="3866418" cy="198712"/>
            </a:xfrm>
            <a:prstGeom prst="rect">
              <a:avLst/>
            </a:prstGeom>
            <a:noFill/>
          </p:spPr>
          <p:txBody>
            <a:bodyPr wrap="square" lIns="34232" tIns="17115" rIns="34232" bIns="17115" rtlCol="0">
              <a:spAutoFit/>
            </a:bodyPr>
            <a:lstStyle/>
            <a:p>
              <a:r>
                <a:rPr lang="en-US" sz="1600" baseline="30000" dirty="0"/>
                <a:t>Source: 2014 Triangle Research Survey</a:t>
              </a:r>
            </a:p>
          </p:txBody>
        </p:sp>
        <p:pic>
          <p:nvPicPr>
            <p:cNvPr id="84" name="Picture 83" descr="Integrationchallenge.png"/>
            <p:cNvPicPr>
              <a:picLocks noChangeAspect="1"/>
            </p:cNvPicPr>
            <p:nvPr/>
          </p:nvPicPr>
          <p:blipFill>
            <a:blip r:embed="rId13" cstate="print"/>
            <a:stretch>
              <a:fillRect/>
            </a:stretch>
          </p:blipFill>
          <p:spPr>
            <a:xfrm>
              <a:off x="8341894" y="4799782"/>
              <a:ext cx="1036332" cy="1028894"/>
            </a:xfrm>
            <a:prstGeom prst="rect">
              <a:avLst/>
            </a:prstGeom>
          </p:spPr>
        </p:pic>
        <p:pic>
          <p:nvPicPr>
            <p:cNvPr id="85" name="Picture 84" descr="agility.png"/>
            <p:cNvPicPr>
              <a:picLocks noChangeAspect="1"/>
            </p:cNvPicPr>
            <p:nvPr/>
          </p:nvPicPr>
          <p:blipFill>
            <a:blip r:embed="rId14" cstate="print"/>
            <a:stretch>
              <a:fillRect/>
            </a:stretch>
          </p:blipFill>
          <p:spPr>
            <a:xfrm>
              <a:off x="8351837" y="3625134"/>
              <a:ext cx="1036332" cy="1036332"/>
            </a:xfrm>
            <a:prstGeom prst="rect">
              <a:avLst/>
            </a:prstGeom>
          </p:spPr>
        </p:pic>
        <p:pic>
          <p:nvPicPr>
            <p:cNvPr id="86" name="Picture 85" descr="securitybreach.png"/>
            <p:cNvPicPr>
              <a:picLocks noChangeAspect="1"/>
            </p:cNvPicPr>
            <p:nvPr/>
          </p:nvPicPr>
          <p:blipFill>
            <a:blip r:embed="rId15" cstate="print"/>
            <a:stretch>
              <a:fillRect/>
            </a:stretch>
          </p:blipFill>
          <p:spPr>
            <a:xfrm>
              <a:off x="8351837" y="2514601"/>
              <a:ext cx="1001472" cy="994301"/>
            </a:xfrm>
            <a:prstGeom prst="rect">
              <a:avLst/>
            </a:prstGeom>
          </p:spPr>
        </p:pic>
        <p:sp>
          <p:nvSpPr>
            <p:cNvPr id="87" name="Rectangle 86"/>
            <p:cNvSpPr/>
            <p:nvPr/>
          </p:nvSpPr>
          <p:spPr>
            <a:xfrm>
              <a:off x="9404625" y="3823266"/>
              <a:ext cx="2404787" cy="692497"/>
            </a:xfrm>
            <a:prstGeom prst="rect">
              <a:avLst/>
            </a:prstGeom>
          </p:spPr>
          <p:txBody>
            <a:bodyPr wrap="square">
              <a:spAutoFit/>
            </a:bodyPr>
            <a:lstStyle/>
            <a:p>
              <a:pPr algn="ctr"/>
              <a:r>
                <a:rPr lang="en-US" sz="1300" b="1" dirty="0" smtClean="0">
                  <a:solidFill>
                    <a:srgbClr val="FF1414"/>
                  </a:solidFill>
                </a:rPr>
                <a:t>87% of enterprises are updating or releasing</a:t>
              </a:r>
              <a:r>
                <a:rPr lang="en-US" sz="1300" dirty="0" smtClean="0"/>
                <a:t> mobile apps every 6 months or less</a:t>
              </a:r>
              <a:endParaRPr lang="en-US" sz="1300" dirty="0"/>
            </a:p>
          </p:txBody>
        </p:sp>
        <p:sp>
          <p:nvSpPr>
            <p:cNvPr id="88" name="Rectangle 87"/>
            <p:cNvSpPr/>
            <p:nvPr/>
          </p:nvSpPr>
          <p:spPr>
            <a:xfrm>
              <a:off x="9336195" y="5042392"/>
              <a:ext cx="2463274" cy="692497"/>
            </a:xfrm>
            <a:prstGeom prst="rect">
              <a:avLst/>
            </a:prstGeom>
          </p:spPr>
          <p:txBody>
            <a:bodyPr wrap="square">
              <a:spAutoFit/>
            </a:bodyPr>
            <a:lstStyle/>
            <a:p>
              <a:pPr algn="ctr"/>
              <a:r>
                <a:rPr lang="en-US" sz="1300" b="1" dirty="0" smtClean="0">
                  <a:solidFill>
                    <a:srgbClr val="FF1414"/>
                  </a:solidFill>
                </a:rPr>
                <a:t>2/3 of the time spent</a:t>
              </a:r>
              <a:r>
                <a:rPr lang="en-US" sz="1300" dirty="0" smtClean="0"/>
                <a:t> on mobility projects is securely integrating to back-end systems</a:t>
              </a:r>
              <a:endParaRPr lang="en-US" sz="1300" dirty="0"/>
            </a:p>
          </p:txBody>
        </p:sp>
        <p:sp>
          <p:nvSpPr>
            <p:cNvPr id="89" name="Text Box 15"/>
            <p:cNvSpPr txBox="1">
              <a:spLocks noChangeArrowheads="1"/>
            </p:cNvSpPr>
            <p:nvPr/>
          </p:nvSpPr>
          <p:spPr bwMode="auto">
            <a:xfrm>
              <a:off x="9447212" y="2667000"/>
              <a:ext cx="2234674" cy="646309"/>
            </a:xfrm>
            <a:prstGeom prst="rect">
              <a:avLst/>
            </a:prstGeom>
            <a:noFill/>
            <a:ln w="9525">
              <a:noFill/>
              <a:miter lim="800000"/>
              <a:headEnd/>
              <a:tailEnd/>
            </a:ln>
          </p:spPr>
          <p:txBody>
            <a:bodyPr wrap="square" lIns="45700" tIns="22849" rIns="45700" bIns="22849">
              <a:spAutoFit/>
            </a:bodyPr>
            <a:lstStyle/>
            <a:p>
              <a:pPr algn="ctr"/>
              <a:r>
                <a:rPr lang="en-US" sz="1300" b="1" dirty="0" smtClean="0">
                  <a:solidFill>
                    <a:srgbClr val="FF1414"/>
                  </a:solidFill>
                </a:rPr>
                <a:t>93% of enterprises are concerned </a:t>
              </a:r>
              <a:r>
                <a:rPr lang="en-US" sz="1300" dirty="0" smtClean="0"/>
                <a:t>with data loss and security breaches  </a:t>
              </a:r>
              <a:endParaRPr lang="en-US" sz="1300" dirty="0"/>
            </a:p>
          </p:txBody>
        </p:sp>
      </p:grpSp>
    </p:spTree>
    <p:extLst>
      <p:ext uri="{BB962C8B-B14F-4D97-AF65-F5344CB8AC3E}">
        <p14:creationId xmlns:p14="http://schemas.microsoft.com/office/powerpoint/2010/main" val="4064974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1000"/>
                                        <p:tgtEl>
                                          <p:spTgt spid="5"/>
                                        </p:tgtEl>
                                      </p:cBhvr>
                                    </p:animEffect>
                                  </p:childTnLst>
                                </p:cTn>
                              </p:par>
                            </p:childTnLst>
                          </p:cTn>
                        </p:par>
                        <p:par>
                          <p:cTn id="8" fill="hold">
                            <p:stCondLst>
                              <p:cond delay="1000"/>
                            </p:stCondLst>
                            <p:childTnLst>
                              <p:par>
                                <p:cTn id="9" presetID="22" presetClass="entr" presetSubtype="1"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up)">
                                      <p:cBhvr>
                                        <p:cTn id="1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19"/>
          <p:cNvGrpSpPr/>
          <p:nvPr/>
        </p:nvGrpSpPr>
        <p:grpSpPr>
          <a:xfrm>
            <a:off x="335404" y="603389"/>
            <a:ext cx="2928368" cy="1730665"/>
            <a:chOff x="356260" y="603389"/>
            <a:chExt cx="2928368" cy="1730665"/>
          </a:xfrm>
        </p:grpSpPr>
        <p:pic>
          <p:nvPicPr>
            <p:cNvPr id="167" name="Picture 166"/>
            <p:cNvPicPr>
              <a:picLocks noChangeAspect="1"/>
            </p:cNvPicPr>
            <p:nvPr/>
          </p:nvPicPr>
          <p:blipFill>
            <a:blip r:embed="rId3" cstate="print"/>
            <a:stretch>
              <a:fillRect/>
            </a:stretch>
          </p:blipFill>
          <p:spPr>
            <a:xfrm>
              <a:off x="356260" y="603389"/>
              <a:ext cx="2928368" cy="1730665"/>
            </a:xfrm>
            <a:prstGeom prst="rect">
              <a:avLst/>
            </a:prstGeom>
          </p:spPr>
        </p:pic>
        <p:sp>
          <p:nvSpPr>
            <p:cNvPr id="179" name="TextBox 178"/>
            <p:cNvSpPr txBox="1"/>
            <p:nvPr/>
          </p:nvSpPr>
          <p:spPr>
            <a:xfrm>
              <a:off x="498004" y="1320746"/>
              <a:ext cx="1259555" cy="292361"/>
            </a:xfrm>
            <a:prstGeom prst="rect">
              <a:avLst/>
            </a:prstGeom>
            <a:noFill/>
          </p:spPr>
          <p:txBody>
            <a:bodyPr wrap="square" lIns="121893" tIns="60947" rIns="121893" bIns="60947" rtlCol="0">
              <a:spAutoFit/>
            </a:bodyPr>
            <a:lstStyle/>
            <a:p>
              <a:r>
                <a:rPr lang="en-US" sz="1100" dirty="0" smtClean="0">
                  <a:solidFill>
                    <a:srgbClr val="424545"/>
                  </a:solidFill>
                </a:rPr>
                <a:t>Secure Container</a:t>
              </a:r>
              <a:endParaRPr lang="en-US" sz="1100" dirty="0">
                <a:solidFill>
                  <a:srgbClr val="424545"/>
                </a:solidFill>
              </a:endParaRPr>
            </a:p>
          </p:txBody>
        </p:sp>
        <p:sp>
          <p:nvSpPr>
            <p:cNvPr id="168" name="TextBox 167"/>
            <p:cNvSpPr txBox="1"/>
            <p:nvPr/>
          </p:nvSpPr>
          <p:spPr>
            <a:xfrm>
              <a:off x="423569" y="670402"/>
              <a:ext cx="663782" cy="307750"/>
            </a:xfrm>
            <a:prstGeom prst="rect">
              <a:avLst/>
            </a:prstGeom>
            <a:noFill/>
          </p:spPr>
          <p:txBody>
            <a:bodyPr wrap="none" lIns="121893" tIns="60947" rIns="121893" bIns="60947" rtlCol="0">
              <a:spAutoFit/>
            </a:bodyPr>
            <a:lstStyle/>
            <a:p>
              <a:r>
                <a:rPr lang="en-US" sz="1200" dirty="0">
                  <a:solidFill>
                    <a:srgbClr val="424545"/>
                  </a:solidFill>
                </a:rPr>
                <a:t>Device</a:t>
              </a:r>
            </a:p>
          </p:txBody>
        </p:sp>
        <p:sp>
          <p:nvSpPr>
            <p:cNvPr id="178" name="Rounded Rectangle 177"/>
            <p:cNvSpPr/>
            <p:nvPr/>
          </p:nvSpPr>
          <p:spPr>
            <a:xfrm>
              <a:off x="558142" y="1333713"/>
              <a:ext cx="2281783" cy="795217"/>
            </a:xfrm>
            <a:prstGeom prst="roundRect">
              <a:avLst/>
            </a:prstGeom>
            <a:noFill/>
            <a:ln>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121893" tIns="60947" rIns="121893" bIns="60947" rtlCol="0" anchor="ctr"/>
            <a:lstStyle/>
            <a:p>
              <a:pPr algn="ctr"/>
              <a:endParaRPr lang="en-US" dirty="0">
                <a:solidFill>
                  <a:prstClr val="white"/>
                </a:solidFill>
              </a:endParaRPr>
            </a:p>
          </p:txBody>
        </p:sp>
        <p:pic>
          <p:nvPicPr>
            <p:cNvPr id="193" name="Picture 192"/>
            <p:cNvPicPr>
              <a:picLocks noChangeAspect="1"/>
            </p:cNvPicPr>
            <p:nvPr/>
          </p:nvPicPr>
          <p:blipFill>
            <a:blip r:embed="rId4" cstate="print"/>
            <a:stretch>
              <a:fillRect/>
            </a:stretch>
          </p:blipFill>
          <p:spPr>
            <a:xfrm>
              <a:off x="933668" y="1249833"/>
              <a:ext cx="569225" cy="426567"/>
            </a:xfrm>
            <a:prstGeom prst="rect">
              <a:avLst/>
            </a:prstGeom>
          </p:spPr>
        </p:pic>
        <p:grpSp>
          <p:nvGrpSpPr>
            <p:cNvPr id="3" name="Group 88"/>
            <p:cNvGrpSpPr/>
            <p:nvPr/>
          </p:nvGrpSpPr>
          <p:grpSpPr>
            <a:xfrm>
              <a:off x="1787908" y="1375974"/>
              <a:ext cx="965952" cy="322196"/>
              <a:chOff x="-1454056" y="1079083"/>
              <a:chExt cx="965952" cy="322196"/>
            </a:xfrm>
          </p:grpSpPr>
          <p:sp>
            <p:nvSpPr>
              <p:cNvPr id="196" name="Rounded Rectangle 195"/>
              <p:cNvSpPr/>
              <p:nvPr/>
            </p:nvSpPr>
            <p:spPr>
              <a:xfrm>
                <a:off x="-1365663" y="1151183"/>
                <a:ext cx="877559" cy="250096"/>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21893" tIns="60947" rIns="121893" bIns="60947" rtlCol="0" anchor="ctr"/>
              <a:lstStyle/>
              <a:p>
                <a:pPr algn="ctr"/>
                <a:endParaRPr lang="en-US" dirty="0">
                  <a:solidFill>
                    <a:prstClr val="white"/>
                  </a:solidFill>
                </a:endParaRPr>
              </a:p>
            </p:txBody>
          </p:sp>
          <p:sp>
            <p:nvSpPr>
              <p:cNvPr id="195" name="TextBox 194"/>
              <p:cNvSpPr txBox="1"/>
              <p:nvPr/>
            </p:nvSpPr>
            <p:spPr>
              <a:xfrm>
                <a:off x="-1454056" y="1079083"/>
                <a:ext cx="761116" cy="307750"/>
              </a:xfrm>
              <a:prstGeom prst="rect">
                <a:avLst/>
              </a:prstGeom>
              <a:noFill/>
            </p:spPr>
            <p:txBody>
              <a:bodyPr wrap="none" lIns="121893" tIns="60947" rIns="121893" bIns="60947" rtlCol="0">
                <a:spAutoFit/>
              </a:bodyPr>
              <a:lstStyle/>
              <a:p>
                <a:r>
                  <a:rPr lang="en-US" sz="1200" dirty="0">
                    <a:solidFill>
                      <a:srgbClr val="424545"/>
                    </a:solidFill>
                  </a:rPr>
                  <a:t>Browser</a:t>
                </a:r>
              </a:p>
            </p:txBody>
          </p:sp>
        </p:grpSp>
      </p:grpSp>
      <p:sp>
        <p:nvSpPr>
          <p:cNvPr id="102" name="Rounded Rectangle 101"/>
          <p:cNvSpPr/>
          <p:nvPr/>
        </p:nvSpPr>
        <p:spPr>
          <a:xfrm>
            <a:off x="5617524" y="3598370"/>
            <a:ext cx="3660774" cy="811705"/>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3" tIns="60947" rIns="121893" bIns="60947" rtlCol="0" anchor="ctr"/>
          <a:lstStyle/>
          <a:p>
            <a:pPr algn="ctr"/>
            <a:endParaRPr lang="en-US" dirty="0">
              <a:solidFill>
                <a:prstClr val="white"/>
              </a:solidFill>
            </a:endParaRPr>
          </a:p>
        </p:txBody>
      </p:sp>
      <p:sp>
        <p:nvSpPr>
          <p:cNvPr id="104" name="Rounded Rectangle 103"/>
          <p:cNvSpPr/>
          <p:nvPr/>
        </p:nvSpPr>
        <p:spPr>
          <a:xfrm>
            <a:off x="8747538" y="814397"/>
            <a:ext cx="3192484" cy="893815"/>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3" tIns="60947" rIns="121893" bIns="60947" rtlCol="0" anchor="ctr"/>
          <a:lstStyle/>
          <a:p>
            <a:pPr algn="ctr"/>
            <a:endParaRPr lang="en-US" dirty="0">
              <a:solidFill>
                <a:prstClr val="white"/>
              </a:solidFill>
            </a:endParaRPr>
          </a:p>
        </p:txBody>
      </p:sp>
      <p:sp>
        <p:nvSpPr>
          <p:cNvPr id="94" name="Rounded Rectangle 93"/>
          <p:cNvSpPr/>
          <p:nvPr/>
        </p:nvSpPr>
        <p:spPr>
          <a:xfrm>
            <a:off x="10677524" y="823441"/>
            <a:ext cx="1264475" cy="534241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3" tIns="60947" rIns="121893" bIns="60947" rtlCol="0" anchor="ctr"/>
          <a:lstStyle/>
          <a:p>
            <a:pPr algn="ctr"/>
            <a:endParaRPr lang="en-US" dirty="0">
              <a:solidFill>
                <a:prstClr val="white"/>
              </a:solidFill>
            </a:endParaRPr>
          </a:p>
        </p:txBody>
      </p:sp>
      <p:pic>
        <p:nvPicPr>
          <p:cNvPr id="159" name="Picture 158"/>
          <p:cNvPicPr>
            <a:picLocks noChangeAspect="1"/>
          </p:cNvPicPr>
          <p:nvPr/>
        </p:nvPicPr>
        <p:blipFill>
          <a:blip r:embed="rId5" cstate="print"/>
          <a:stretch>
            <a:fillRect/>
          </a:stretch>
        </p:blipFill>
        <p:spPr>
          <a:xfrm>
            <a:off x="11241356" y="905257"/>
            <a:ext cx="647802" cy="647970"/>
          </a:xfrm>
          <a:prstGeom prst="rect">
            <a:avLst/>
          </a:prstGeom>
        </p:spPr>
      </p:pic>
      <p:sp>
        <p:nvSpPr>
          <p:cNvPr id="95" name="Rectangle 94"/>
          <p:cNvSpPr/>
          <p:nvPr/>
        </p:nvSpPr>
        <p:spPr>
          <a:xfrm>
            <a:off x="10448514" y="758795"/>
            <a:ext cx="1854486" cy="307750"/>
          </a:xfrm>
          <a:prstGeom prst="rect">
            <a:avLst/>
          </a:prstGeom>
        </p:spPr>
        <p:txBody>
          <a:bodyPr wrap="square" lIns="121893" tIns="60947" rIns="121893" bIns="60947">
            <a:spAutoFit/>
          </a:bodyPr>
          <a:lstStyle/>
          <a:p>
            <a:pPr algn="ctr"/>
            <a:r>
              <a:rPr lang="en-US" sz="1200" dirty="0" smtClean="0">
                <a:solidFill>
                  <a:srgbClr val="000000"/>
                </a:solidFill>
              </a:rPr>
              <a:t>Cloud Services</a:t>
            </a:r>
            <a:endParaRPr lang="en-US" sz="1200" dirty="0">
              <a:solidFill>
                <a:srgbClr val="000000"/>
              </a:solidFill>
            </a:endParaRPr>
          </a:p>
        </p:txBody>
      </p:sp>
      <p:sp>
        <p:nvSpPr>
          <p:cNvPr id="110" name="Rounded Rectangle 109"/>
          <p:cNvSpPr/>
          <p:nvPr/>
        </p:nvSpPr>
        <p:spPr>
          <a:xfrm>
            <a:off x="1945201" y="3598370"/>
            <a:ext cx="5629273" cy="1531899"/>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3" tIns="60947" rIns="121893" bIns="60947" rtlCol="0" anchor="ctr"/>
          <a:lstStyle/>
          <a:p>
            <a:pPr algn="ctr"/>
            <a:endParaRPr lang="en-US" dirty="0">
              <a:solidFill>
                <a:prstClr val="white"/>
              </a:solidFill>
            </a:endParaRPr>
          </a:p>
        </p:txBody>
      </p:sp>
      <p:sp>
        <p:nvSpPr>
          <p:cNvPr id="4" name="Title 3"/>
          <p:cNvSpPr>
            <a:spLocks noGrp="1"/>
          </p:cNvSpPr>
          <p:nvPr>
            <p:ph type="title"/>
          </p:nvPr>
        </p:nvSpPr>
        <p:spPr>
          <a:xfrm>
            <a:off x="228208" y="232726"/>
            <a:ext cx="10969924" cy="379967"/>
          </a:xfrm>
        </p:spPr>
        <p:txBody>
          <a:bodyPr/>
          <a:lstStyle/>
          <a:p>
            <a:r>
              <a:rPr lang="en-US" sz="2400" dirty="0" smtClean="0"/>
              <a:t>Standard Mobile Reference Architecture &gt;&gt; </a:t>
            </a:r>
            <a:r>
              <a:rPr lang="en-US" sz="2400" dirty="0" smtClean="0">
                <a:solidFill>
                  <a:schemeClr val="accent1"/>
                </a:solidFill>
              </a:rPr>
              <a:t>Full FMW Stack + Management</a:t>
            </a:r>
            <a:endParaRPr lang="en-US" sz="2400" dirty="0">
              <a:solidFill>
                <a:schemeClr val="accent1"/>
              </a:solidFill>
            </a:endParaRPr>
          </a:p>
        </p:txBody>
      </p:sp>
      <p:sp>
        <p:nvSpPr>
          <p:cNvPr id="122" name="Isosceles Triangle 121"/>
          <p:cNvSpPr/>
          <p:nvPr/>
        </p:nvSpPr>
        <p:spPr>
          <a:xfrm>
            <a:off x="688850" y="2854611"/>
            <a:ext cx="325910" cy="488968"/>
          </a:xfrm>
          <a:prstGeom prst="triangl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21893" tIns="60947" rIns="121893" bIns="60947" rtlCol="0" anchor="ctr"/>
          <a:lstStyle/>
          <a:p>
            <a:pPr algn="ctr" defTabSz="1218408"/>
            <a:endParaRPr lang="en-US" dirty="0">
              <a:solidFill>
                <a:prstClr val="white"/>
              </a:solidFill>
            </a:endParaRPr>
          </a:p>
        </p:txBody>
      </p:sp>
      <p:grpSp>
        <p:nvGrpSpPr>
          <p:cNvPr id="6" name="Group 149"/>
          <p:cNvGrpSpPr/>
          <p:nvPr/>
        </p:nvGrpSpPr>
        <p:grpSpPr>
          <a:xfrm>
            <a:off x="186992" y="2442891"/>
            <a:ext cx="10089330" cy="757351"/>
            <a:chOff x="-591278" y="2442891"/>
            <a:chExt cx="10819975" cy="757351"/>
          </a:xfrm>
        </p:grpSpPr>
        <p:sp>
          <p:nvSpPr>
            <p:cNvPr id="90" name="Rounded Rectangle 89"/>
            <p:cNvSpPr/>
            <p:nvPr/>
          </p:nvSpPr>
          <p:spPr>
            <a:xfrm>
              <a:off x="-501256" y="2494067"/>
              <a:ext cx="10729953" cy="706175"/>
            </a:xfrm>
            <a:prstGeom prst="roundRect">
              <a:avLst/>
            </a:prstGeom>
            <a:solidFill>
              <a:schemeClr val="accent5">
                <a:lumMod val="75000"/>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3" tIns="60947" rIns="121893" bIns="60947" rtlCol="0" anchor="ctr"/>
            <a:lstStyle/>
            <a:p>
              <a:pPr algn="ctr"/>
              <a:endParaRPr lang="en-US" dirty="0">
                <a:solidFill>
                  <a:prstClr val="white"/>
                </a:solidFill>
              </a:endParaRPr>
            </a:p>
          </p:txBody>
        </p:sp>
        <p:sp>
          <p:nvSpPr>
            <p:cNvPr id="93" name="TextBox 92"/>
            <p:cNvSpPr txBox="1"/>
            <p:nvPr/>
          </p:nvSpPr>
          <p:spPr>
            <a:xfrm>
              <a:off x="-591278" y="2442891"/>
              <a:ext cx="1299367" cy="307750"/>
            </a:xfrm>
            <a:prstGeom prst="rect">
              <a:avLst/>
            </a:prstGeom>
            <a:noFill/>
          </p:spPr>
          <p:txBody>
            <a:bodyPr wrap="none" lIns="121893" tIns="60947" rIns="121893" bIns="60947" rtlCol="0">
              <a:spAutoFit/>
            </a:bodyPr>
            <a:lstStyle/>
            <a:p>
              <a:pPr defTabSz="1218408"/>
              <a:r>
                <a:rPr lang="en-US" sz="1200" dirty="0">
                  <a:solidFill>
                    <a:schemeClr val="tx1">
                      <a:lumMod val="50000"/>
                    </a:schemeClr>
                  </a:solidFill>
                  <a:cs typeface="Calibri"/>
                </a:rPr>
                <a:t>Secure </a:t>
              </a:r>
              <a:r>
                <a:rPr lang="en-US" sz="1200" dirty="0" smtClean="0">
                  <a:solidFill>
                    <a:schemeClr val="tx1">
                      <a:lumMod val="50000"/>
                    </a:schemeClr>
                  </a:solidFill>
                  <a:cs typeface="Calibri"/>
                </a:rPr>
                <a:t>Delivery</a:t>
              </a:r>
              <a:endParaRPr lang="en-US" sz="1200" dirty="0">
                <a:solidFill>
                  <a:schemeClr val="tx1">
                    <a:lumMod val="50000"/>
                  </a:schemeClr>
                </a:solidFill>
                <a:cs typeface="Calibri"/>
              </a:endParaRPr>
            </a:p>
          </p:txBody>
        </p:sp>
        <p:pic>
          <p:nvPicPr>
            <p:cNvPr id="129" name="Picture 128"/>
            <p:cNvPicPr>
              <a:picLocks noChangeAspect="1"/>
            </p:cNvPicPr>
            <p:nvPr/>
          </p:nvPicPr>
          <p:blipFill>
            <a:blip r:embed="rId6" cstate="print"/>
            <a:stretch>
              <a:fillRect/>
            </a:stretch>
          </p:blipFill>
          <p:spPr>
            <a:xfrm>
              <a:off x="-405659" y="2664384"/>
              <a:ext cx="468598" cy="468719"/>
            </a:xfrm>
            <a:prstGeom prst="rect">
              <a:avLst/>
            </a:prstGeom>
          </p:spPr>
        </p:pic>
      </p:grpSp>
      <p:grpSp>
        <p:nvGrpSpPr>
          <p:cNvPr id="7" name="Group 143"/>
          <p:cNvGrpSpPr/>
          <p:nvPr/>
        </p:nvGrpSpPr>
        <p:grpSpPr>
          <a:xfrm>
            <a:off x="1859475" y="5468189"/>
            <a:ext cx="6048376" cy="697662"/>
            <a:chOff x="2835401" y="5526678"/>
            <a:chExt cx="6048376" cy="719871"/>
          </a:xfrm>
        </p:grpSpPr>
        <p:sp>
          <p:nvSpPr>
            <p:cNvPr id="97" name="Rounded Rectangle 96"/>
            <p:cNvSpPr/>
            <p:nvPr/>
          </p:nvSpPr>
          <p:spPr>
            <a:xfrm>
              <a:off x="2895599" y="5591098"/>
              <a:ext cx="5988178" cy="655451"/>
            </a:xfrm>
            <a:prstGeom prst="roundRect">
              <a:avLst/>
            </a:prstGeom>
            <a:solidFill>
              <a:schemeClr val="bg1">
                <a:lumMod val="6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defTabSz="457181"/>
              <a:endParaRPr lang="en-US" dirty="0">
                <a:solidFill>
                  <a:prstClr val="white"/>
                </a:solidFill>
              </a:endParaRPr>
            </a:p>
          </p:txBody>
        </p:sp>
        <p:sp>
          <p:nvSpPr>
            <p:cNvPr id="145" name="TextBox 144"/>
            <p:cNvSpPr txBox="1"/>
            <p:nvPr/>
          </p:nvSpPr>
          <p:spPr>
            <a:xfrm>
              <a:off x="2835401" y="5526678"/>
              <a:ext cx="4076990" cy="307750"/>
            </a:xfrm>
            <a:prstGeom prst="rect">
              <a:avLst/>
            </a:prstGeom>
            <a:noFill/>
          </p:spPr>
          <p:txBody>
            <a:bodyPr wrap="square" lIns="121893" tIns="60947" rIns="121893" bIns="60947" rtlCol="0">
              <a:spAutoFit/>
            </a:bodyPr>
            <a:lstStyle/>
            <a:p>
              <a:pPr defTabSz="1218408"/>
              <a:r>
                <a:rPr lang="en-US" sz="1200" dirty="0">
                  <a:solidFill>
                    <a:srgbClr val="000000"/>
                  </a:solidFill>
                  <a:latin typeface="Calibri"/>
                  <a:cs typeface="Calibri"/>
                </a:rPr>
                <a:t>System of </a:t>
              </a:r>
              <a:r>
                <a:rPr lang="en-US" sz="1200" dirty="0" smtClean="0">
                  <a:solidFill>
                    <a:srgbClr val="000000"/>
                  </a:solidFill>
                  <a:latin typeface="Calibri"/>
                  <a:cs typeface="Calibri"/>
                </a:rPr>
                <a:t>Record (Applications</a:t>
              </a:r>
              <a:r>
                <a:rPr lang="en-US" sz="1200" dirty="0">
                  <a:solidFill>
                    <a:srgbClr val="000000"/>
                  </a:solidFill>
                  <a:latin typeface="Calibri"/>
                  <a:cs typeface="Calibri"/>
                </a:rPr>
                <a:t>)</a:t>
              </a:r>
            </a:p>
          </p:txBody>
        </p:sp>
        <p:pic>
          <p:nvPicPr>
            <p:cNvPr id="134" name="Picture 133"/>
            <p:cNvPicPr>
              <a:picLocks noChangeAspect="1"/>
            </p:cNvPicPr>
            <p:nvPr/>
          </p:nvPicPr>
          <p:blipFill>
            <a:blip r:embed="rId7" cstate="print">
              <a:lum bright="-100000"/>
            </a:blip>
            <a:stretch>
              <a:fillRect/>
            </a:stretch>
          </p:blipFill>
          <p:spPr>
            <a:xfrm>
              <a:off x="2930693" y="5829300"/>
              <a:ext cx="366039" cy="366135"/>
            </a:xfrm>
            <a:prstGeom prst="rect">
              <a:avLst/>
            </a:prstGeom>
          </p:spPr>
        </p:pic>
      </p:grpSp>
      <p:grpSp>
        <p:nvGrpSpPr>
          <p:cNvPr id="8" name="Group 70"/>
          <p:cNvGrpSpPr/>
          <p:nvPr/>
        </p:nvGrpSpPr>
        <p:grpSpPr>
          <a:xfrm>
            <a:off x="7796896" y="4397353"/>
            <a:ext cx="1471883" cy="1768497"/>
            <a:chOff x="10648040" y="4035527"/>
            <a:chExt cx="1725187" cy="2200279"/>
          </a:xfrm>
        </p:grpSpPr>
        <p:sp>
          <p:nvSpPr>
            <p:cNvPr id="109" name="Rounded Rectangle 108"/>
            <p:cNvSpPr/>
            <p:nvPr/>
          </p:nvSpPr>
          <p:spPr>
            <a:xfrm>
              <a:off x="10868570" y="4096666"/>
              <a:ext cx="1504657" cy="2139140"/>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3" tIns="60947" rIns="121893" bIns="60947" rtlCol="0" anchor="ctr"/>
            <a:lstStyle/>
            <a:p>
              <a:pPr algn="ctr"/>
              <a:endParaRPr lang="en-US" sz="1600" dirty="0">
                <a:solidFill>
                  <a:prstClr val="white"/>
                </a:solidFill>
              </a:endParaRPr>
            </a:p>
          </p:txBody>
        </p:sp>
        <p:sp>
          <p:nvSpPr>
            <p:cNvPr id="115" name="Rectangle 114"/>
            <p:cNvSpPr/>
            <p:nvPr/>
          </p:nvSpPr>
          <p:spPr>
            <a:xfrm>
              <a:off x="10648040" y="4035527"/>
              <a:ext cx="1698171" cy="377450"/>
            </a:xfrm>
            <a:prstGeom prst="rect">
              <a:avLst/>
            </a:prstGeom>
          </p:spPr>
          <p:txBody>
            <a:bodyPr wrap="square" lIns="121893" tIns="60947" rIns="121893" bIns="60947">
              <a:spAutoFit/>
            </a:bodyPr>
            <a:lstStyle/>
            <a:p>
              <a:pPr algn="ctr"/>
              <a:r>
                <a:rPr lang="en-US" sz="1200" dirty="0" smtClean="0">
                  <a:solidFill>
                    <a:srgbClr val="000000"/>
                  </a:solidFill>
                </a:rPr>
                <a:t>Development</a:t>
              </a:r>
              <a:endParaRPr lang="en-US" sz="1200" dirty="0">
                <a:solidFill>
                  <a:srgbClr val="000000"/>
                </a:solidFill>
              </a:endParaRPr>
            </a:p>
          </p:txBody>
        </p:sp>
        <p:pic>
          <p:nvPicPr>
            <p:cNvPr id="149" name="Picture 148"/>
            <p:cNvPicPr>
              <a:picLocks noChangeAspect="1"/>
            </p:cNvPicPr>
            <p:nvPr/>
          </p:nvPicPr>
          <p:blipFill>
            <a:blip r:embed="rId8" cstate="print"/>
            <a:stretch>
              <a:fillRect/>
            </a:stretch>
          </p:blipFill>
          <p:spPr>
            <a:xfrm>
              <a:off x="10947181" y="4327769"/>
              <a:ext cx="356507" cy="356601"/>
            </a:xfrm>
            <a:prstGeom prst="rect">
              <a:avLst/>
            </a:prstGeom>
          </p:spPr>
        </p:pic>
      </p:grpSp>
      <p:grpSp>
        <p:nvGrpSpPr>
          <p:cNvPr id="9" name="Group 104"/>
          <p:cNvGrpSpPr/>
          <p:nvPr/>
        </p:nvGrpSpPr>
        <p:grpSpPr>
          <a:xfrm>
            <a:off x="8763000" y="908516"/>
            <a:ext cx="1643952" cy="628043"/>
            <a:chOff x="8696325" y="620778"/>
            <a:chExt cx="1643952" cy="628043"/>
          </a:xfrm>
        </p:grpSpPr>
        <p:sp>
          <p:nvSpPr>
            <p:cNvPr id="184" name="Rounded Rectangle 183"/>
            <p:cNvSpPr/>
            <p:nvPr/>
          </p:nvSpPr>
          <p:spPr>
            <a:xfrm>
              <a:off x="8761418" y="675998"/>
              <a:ext cx="1578859" cy="572823"/>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3" tIns="60947" rIns="121893" bIns="60947" rtlCol="0" anchor="ctr"/>
            <a:lstStyle/>
            <a:p>
              <a:pPr algn="ctr"/>
              <a:endParaRPr lang="en-US" dirty="0">
                <a:solidFill>
                  <a:prstClr val="white"/>
                </a:solidFill>
              </a:endParaRPr>
            </a:p>
          </p:txBody>
        </p:sp>
        <p:pic>
          <p:nvPicPr>
            <p:cNvPr id="185" name="Picture 184"/>
            <p:cNvPicPr>
              <a:picLocks noChangeAspect="1"/>
            </p:cNvPicPr>
            <p:nvPr/>
          </p:nvPicPr>
          <p:blipFill>
            <a:blip r:embed="rId9" cstate="print"/>
            <a:stretch>
              <a:fillRect/>
            </a:stretch>
          </p:blipFill>
          <p:spPr>
            <a:xfrm>
              <a:off x="8804413" y="870233"/>
              <a:ext cx="349111" cy="313372"/>
            </a:xfrm>
            <a:prstGeom prst="rect">
              <a:avLst/>
            </a:prstGeom>
          </p:spPr>
        </p:pic>
        <p:sp>
          <p:nvSpPr>
            <p:cNvPr id="186" name="TextBox 185"/>
            <p:cNvSpPr txBox="1"/>
            <p:nvPr/>
          </p:nvSpPr>
          <p:spPr>
            <a:xfrm>
              <a:off x="8696325" y="620778"/>
              <a:ext cx="1570069" cy="307750"/>
            </a:xfrm>
            <a:prstGeom prst="rect">
              <a:avLst/>
            </a:prstGeom>
            <a:noFill/>
          </p:spPr>
          <p:txBody>
            <a:bodyPr wrap="square" lIns="121893" tIns="60947" rIns="121893" bIns="60947" rtlCol="0">
              <a:spAutoFit/>
            </a:bodyPr>
            <a:lstStyle/>
            <a:p>
              <a:r>
                <a:rPr lang="en-US" sz="1200" dirty="0" smtClean="0">
                  <a:solidFill>
                    <a:srgbClr val="424545"/>
                  </a:solidFill>
                </a:rPr>
                <a:t>Public App </a:t>
              </a:r>
              <a:r>
                <a:rPr lang="en-US" sz="1200" dirty="0">
                  <a:solidFill>
                    <a:srgbClr val="424545"/>
                  </a:solidFill>
                </a:rPr>
                <a:t>Store</a:t>
              </a:r>
            </a:p>
          </p:txBody>
        </p:sp>
      </p:grpSp>
      <p:cxnSp>
        <p:nvCxnSpPr>
          <p:cNvPr id="192" name="Shape 191"/>
          <p:cNvCxnSpPr/>
          <p:nvPr/>
        </p:nvCxnSpPr>
        <p:spPr>
          <a:xfrm>
            <a:off x="3001365" y="1789239"/>
            <a:ext cx="6331140" cy="909422"/>
          </a:xfrm>
          <a:prstGeom prst="bentConnector2">
            <a:avLst/>
          </a:prstGeom>
          <a:ln>
            <a:solidFill>
              <a:schemeClr val="accent4"/>
            </a:solidFill>
            <a:prstDash val="dash"/>
          </a:ln>
        </p:spPr>
        <p:style>
          <a:lnRef idx="2">
            <a:schemeClr val="accent1"/>
          </a:lnRef>
          <a:fillRef idx="0">
            <a:schemeClr val="accent1"/>
          </a:fillRef>
          <a:effectRef idx="1">
            <a:schemeClr val="accent1"/>
          </a:effectRef>
          <a:fontRef idx="minor">
            <a:schemeClr val="tx1"/>
          </a:fontRef>
        </p:style>
      </p:cxnSp>
      <p:sp>
        <p:nvSpPr>
          <p:cNvPr id="58" name="Rectangle 57"/>
          <p:cNvSpPr/>
          <p:nvPr/>
        </p:nvSpPr>
        <p:spPr>
          <a:xfrm>
            <a:off x="1922248" y="3565808"/>
            <a:ext cx="1416552" cy="492416"/>
          </a:xfrm>
          <a:prstGeom prst="rect">
            <a:avLst/>
          </a:prstGeom>
        </p:spPr>
        <p:txBody>
          <a:bodyPr wrap="none" lIns="121893" tIns="60947" rIns="121893" bIns="60947">
            <a:spAutoFit/>
          </a:bodyPr>
          <a:lstStyle/>
          <a:p>
            <a:r>
              <a:rPr lang="en-US" sz="1200" dirty="0" smtClean="0">
                <a:solidFill>
                  <a:schemeClr val="tx1">
                    <a:lumMod val="50000"/>
                  </a:schemeClr>
                </a:solidFill>
              </a:rPr>
              <a:t>Presentation &amp;</a:t>
            </a:r>
          </a:p>
          <a:p>
            <a:r>
              <a:rPr lang="en-US" sz="1200" dirty="0" smtClean="0">
                <a:solidFill>
                  <a:schemeClr val="tx1">
                    <a:lumMod val="50000"/>
                  </a:schemeClr>
                </a:solidFill>
              </a:rPr>
              <a:t>Service Integration</a:t>
            </a:r>
          </a:p>
        </p:txBody>
      </p:sp>
      <p:sp>
        <p:nvSpPr>
          <p:cNvPr id="165" name="TextBox 164"/>
          <p:cNvSpPr txBox="1"/>
          <p:nvPr/>
        </p:nvSpPr>
        <p:spPr>
          <a:xfrm>
            <a:off x="5007211" y="737663"/>
            <a:ext cx="1355958" cy="307750"/>
          </a:xfrm>
          <a:prstGeom prst="rect">
            <a:avLst/>
          </a:prstGeom>
          <a:noFill/>
        </p:spPr>
        <p:txBody>
          <a:bodyPr wrap="none" lIns="121893" tIns="60947" rIns="121893" bIns="60947" rtlCol="0">
            <a:spAutoFit/>
          </a:bodyPr>
          <a:lstStyle/>
          <a:p>
            <a:pPr algn="ctr"/>
            <a:r>
              <a:rPr lang="en-US" sz="1200" dirty="0">
                <a:solidFill>
                  <a:srgbClr val="424545"/>
                </a:solidFill>
              </a:rPr>
              <a:t>Wireless Network</a:t>
            </a:r>
          </a:p>
        </p:txBody>
      </p:sp>
      <p:grpSp>
        <p:nvGrpSpPr>
          <p:cNvPr id="10" name="Group 136"/>
          <p:cNvGrpSpPr/>
          <p:nvPr/>
        </p:nvGrpSpPr>
        <p:grpSpPr>
          <a:xfrm>
            <a:off x="6069526" y="3606944"/>
            <a:ext cx="3152775" cy="730149"/>
            <a:chOff x="3429000" y="3625994"/>
            <a:chExt cx="3609975" cy="730149"/>
          </a:xfrm>
        </p:grpSpPr>
        <p:sp>
          <p:nvSpPr>
            <p:cNvPr id="205" name="Rounded Rectangle 204"/>
            <p:cNvSpPr/>
            <p:nvPr/>
          </p:nvSpPr>
          <p:spPr>
            <a:xfrm>
              <a:off x="3476429" y="3684687"/>
              <a:ext cx="3562546" cy="671456"/>
            </a:xfrm>
            <a:prstGeom prst="roundRect">
              <a:avLst/>
            </a:prstGeom>
            <a:solidFill>
              <a:srgbClr val="5B698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3" tIns="60947" rIns="121893" bIns="60947" rtlCol="0" anchor="ctr"/>
            <a:lstStyle/>
            <a:p>
              <a:pPr algn="ctr"/>
              <a:endParaRPr lang="en-US" sz="1200" dirty="0">
                <a:solidFill>
                  <a:prstClr val="white"/>
                </a:solidFill>
              </a:endParaRPr>
            </a:p>
          </p:txBody>
        </p:sp>
        <p:pic>
          <p:nvPicPr>
            <p:cNvPr id="121" name="Picture 120"/>
            <p:cNvPicPr>
              <a:picLocks noChangeAspect="1"/>
            </p:cNvPicPr>
            <p:nvPr/>
          </p:nvPicPr>
          <p:blipFill>
            <a:blip r:embed="rId10" cstate="print"/>
            <a:stretch>
              <a:fillRect/>
            </a:stretch>
          </p:blipFill>
          <p:spPr>
            <a:xfrm>
              <a:off x="3553463" y="3886199"/>
              <a:ext cx="430922" cy="388323"/>
            </a:xfrm>
            <a:prstGeom prst="rect">
              <a:avLst/>
            </a:prstGeom>
          </p:spPr>
        </p:pic>
        <p:sp>
          <p:nvSpPr>
            <p:cNvPr id="62" name="TextBox 61"/>
            <p:cNvSpPr txBox="1"/>
            <p:nvPr/>
          </p:nvSpPr>
          <p:spPr>
            <a:xfrm>
              <a:off x="3429000" y="3625994"/>
              <a:ext cx="2784554" cy="307750"/>
            </a:xfrm>
            <a:prstGeom prst="rect">
              <a:avLst/>
            </a:prstGeom>
            <a:noFill/>
          </p:spPr>
          <p:txBody>
            <a:bodyPr wrap="none" lIns="121893" tIns="60947" rIns="121893" bIns="60947" rtlCol="0">
              <a:spAutoFit/>
            </a:bodyPr>
            <a:lstStyle/>
            <a:p>
              <a:pPr defTabSz="1218408"/>
              <a:r>
                <a:rPr lang="en-US" sz="1200" dirty="0" smtClean="0">
                  <a:solidFill>
                    <a:schemeClr val="bg1"/>
                  </a:solidFill>
                  <a:cs typeface="Calibri"/>
                </a:rPr>
                <a:t>Service, Data &amp; Process Integration</a:t>
              </a:r>
              <a:endParaRPr lang="en-US" sz="1200" dirty="0">
                <a:solidFill>
                  <a:schemeClr val="bg1"/>
                </a:solidFill>
                <a:cs typeface="Calibri"/>
              </a:endParaRPr>
            </a:p>
          </p:txBody>
        </p:sp>
      </p:grpSp>
      <p:grpSp>
        <p:nvGrpSpPr>
          <p:cNvPr id="11" name="Group 64"/>
          <p:cNvGrpSpPr/>
          <p:nvPr/>
        </p:nvGrpSpPr>
        <p:grpSpPr>
          <a:xfrm>
            <a:off x="4321344" y="4372168"/>
            <a:ext cx="3178278" cy="686852"/>
            <a:chOff x="5393601" y="5436250"/>
            <a:chExt cx="3538051" cy="818247"/>
          </a:xfrm>
        </p:grpSpPr>
        <p:grpSp>
          <p:nvGrpSpPr>
            <p:cNvPr id="12" name="Group 63"/>
            <p:cNvGrpSpPr/>
            <p:nvPr/>
          </p:nvGrpSpPr>
          <p:grpSpPr>
            <a:xfrm>
              <a:off x="5393601" y="5436250"/>
              <a:ext cx="3538051" cy="818247"/>
              <a:chOff x="5393601" y="5436250"/>
              <a:chExt cx="3538051" cy="818247"/>
            </a:xfrm>
          </p:grpSpPr>
          <p:sp>
            <p:nvSpPr>
              <p:cNvPr id="55" name="Rounded Rectangle 54"/>
              <p:cNvSpPr/>
              <p:nvPr/>
            </p:nvSpPr>
            <p:spPr>
              <a:xfrm>
                <a:off x="5446674" y="5508013"/>
                <a:ext cx="3484978" cy="746484"/>
              </a:xfrm>
              <a:prstGeom prst="roundRect">
                <a:avLst/>
              </a:prstGeom>
              <a:solidFill>
                <a:srgbClr val="5B698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3" tIns="60947" rIns="121893" bIns="60947" rtlCol="0" anchor="ctr"/>
              <a:lstStyle/>
              <a:p>
                <a:pPr algn="ctr"/>
                <a:endParaRPr lang="en-US" sz="1200" dirty="0">
                  <a:solidFill>
                    <a:prstClr val="white"/>
                  </a:solidFill>
                </a:endParaRPr>
              </a:p>
            </p:txBody>
          </p:sp>
          <p:sp>
            <p:nvSpPr>
              <p:cNvPr id="63" name="TextBox 62"/>
              <p:cNvSpPr txBox="1"/>
              <p:nvPr/>
            </p:nvSpPr>
            <p:spPr>
              <a:xfrm>
                <a:off x="5393601" y="5436250"/>
                <a:ext cx="1543282" cy="366623"/>
              </a:xfrm>
              <a:prstGeom prst="rect">
                <a:avLst/>
              </a:prstGeom>
              <a:noFill/>
            </p:spPr>
            <p:txBody>
              <a:bodyPr wrap="none" lIns="121893" tIns="60947" rIns="121893" bIns="60947" rtlCol="0">
                <a:spAutoFit/>
              </a:bodyPr>
              <a:lstStyle/>
              <a:p>
                <a:pPr defTabSz="1218408"/>
                <a:r>
                  <a:rPr lang="en-US" sz="1200" dirty="0" smtClean="0">
                    <a:solidFill>
                      <a:schemeClr val="bg1"/>
                    </a:solidFill>
                    <a:cs typeface="Calibri"/>
                  </a:rPr>
                  <a:t>Application Server</a:t>
                </a:r>
                <a:endParaRPr lang="en-US" sz="1200" dirty="0">
                  <a:solidFill>
                    <a:schemeClr val="bg1"/>
                  </a:solidFill>
                  <a:cs typeface="Calibri"/>
                </a:endParaRPr>
              </a:p>
            </p:txBody>
          </p:sp>
        </p:grpSp>
        <p:pic>
          <p:nvPicPr>
            <p:cNvPr id="124" name="Picture 123"/>
            <p:cNvPicPr>
              <a:picLocks noChangeAspect="1"/>
            </p:cNvPicPr>
            <p:nvPr/>
          </p:nvPicPr>
          <p:blipFill>
            <a:blip r:embed="rId11" cstate="print"/>
            <a:stretch>
              <a:fillRect/>
            </a:stretch>
          </p:blipFill>
          <p:spPr>
            <a:xfrm>
              <a:off x="5533931" y="5819983"/>
              <a:ext cx="471594" cy="301263"/>
            </a:xfrm>
            <a:prstGeom prst="rect">
              <a:avLst/>
            </a:prstGeom>
          </p:spPr>
        </p:pic>
      </p:grpSp>
      <p:grpSp>
        <p:nvGrpSpPr>
          <p:cNvPr id="13" name="Group 137"/>
          <p:cNvGrpSpPr/>
          <p:nvPr/>
        </p:nvGrpSpPr>
        <p:grpSpPr>
          <a:xfrm>
            <a:off x="9316991" y="3553679"/>
            <a:ext cx="1307729" cy="2612171"/>
            <a:chOff x="12169775" y="3792008"/>
            <a:chExt cx="1307729" cy="2637845"/>
          </a:xfrm>
        </p:grpSpPr>
        <p:sp>
          <p:nvSpPr>
            <p:cNvPr id="69" name="Rounded Rectangle 68"/>
            <p:cNvSpPr/>
            <p:nvPr/>
          </p:nvSpPr>
          <p:spPr>
            <a:xfrm>
              <a:off x="12188825" y="3827319"/>
              <a:ext cx="1288679" cy="2602534"/>
            </a:xfrm>
            <a:prstGeom prst="round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3" tIns="60947" rIns="121893" bIns="60947" rtlCol="0" anchor="ctr"/>
            <a:lstStyle/>
            <a:p>
              <a:pPr algn="ctr"/>
              <a:endParaRPr lang="en-US" sz="1600" dirty="0">
                <a:solidFill>
                  <a:prstClr val="white"/>
                </a:solidFill>
              </a:endParaRPr>
            </a:p>
          </p:txBody>
        </p:sp>
        <p:pic>
          <p:nvPicPr>
            <p:cNvPr id="70" name="Picture 69"/>
            <p:cNvPicPr>
              <a:picLocks noChangeAspect="1"/>
            </p:cNvPicPr>
            <p:nvPr/>
          </p:nvPicPr>
          <p:blipFill>
            <a:blip r:embed="rId12" cstate="print"/>
            <a:stretch>
              <a:fillRect/>
            </a:stretch>
          </p:blipFill>
          <p:spPr>
            <a:xfrm>
              <a:off x="12294104" y="4092575"/>
              <a:ext cx="332352" cy="334221"/>
            </a:xfrm>
            <a:prstGeom prst="rect">
              <a:avLst/>
            </a:prstGeom>
          </p:spPr>
        </p:pic>
        <p:sp>
          <p:nvSpPr>
            <p:cNvPr id="72" name="Rectangle 71"/>
            <p:cNvSpPr/>
            <p:nvPr/>
          </p:nvSpPr>
          <p:spPr>
            <a:xfrm>
              <a:off x="12169775" y="3792008"/>
              <a:ext cx="1219201" cy="216828"/>
            </a:xfrm>
            <a:prstGeom prst="rect">
              <a:avLst/>
            </a:prstGeom>
          </p:spPr>
          <p:txBody>
            <a:bodyPr wrap="square" lIns="121893" tIns="60947" rIns="121893" bIns="60947">
              <a:spAutoFit/>
            </a:bodyPr>
            <a:lstStyle/>
            <a:p>
              <a:r>
                <a:rPr lang="en-US" sz="1200" dirty="0" smtClean="0">
                  <a:solidFill>
                    <a:schemeClr val="bg1"/>
                  </a:solidFill>
                </a:rPr>
                <a:t>Management</a:t>
              </a:r>
              <a:endParaRPr lang="en-US" sz="1200" dirty="0">
                <a:solidFill>
                  <a:schemeClr val="bg1"/>
                </a:solidFill>
              </a:endParaRPr>
            </a:p>
          </p:txBody>
        </p:sp>
      </p:grpSp>
      <p:cxnSp>
        <p:nvCxnSpPr>
          <p:cNvPr id="181" name="Straight Connector 180"/>
          <p:cNvCxnSpPr/>
          <p:nvPr/>
        </p:nvCxnSpPr>
        <p:spPr>
          <a:xfrm flipV="1">
            <a:off x="3185327" y="1146460"/>
            <a:ext cx="5713412" cy="9100"/>
          </a:xfrm>
          <a:prstGeom prst="line">
            <a:avLst/>
          </a:prstGeom>
          <a:ln>
            <a:solidFill>
              <a:schemeClr val="accent4"/>
            </a:solidFill>
            <a:prstDash val="dash"/>
          </a:ln>
        </p:spPr>
        <p:style>
          <a:lnRef idx="2">
            <a:schemeClr val="accent1"/>
          </a:lnRef>
          <a:fillRef idx="0">
            <a:schemeClr val="accent1"/>
          </a:fillRef>
          <a:effectRef idx="1">
            <a:schemeClr val="accent1"/>
          </a:effectRef>
          <a:fontRef idx="minor">
            <a:schemeClr val="tx1"/>
          </a:fontRef>
        </p:style>
      </p:cxnSp>
      <p:sp>
        <p:nvSpPr>
          <p:cNvPr id="117" name="Up-Down Arrow 116"/>
          <p:cNvSpPr/>
          <p:nvPr/>
        </p:nvSpPr>
        <p:spPr>
          <a:xfrm rot="5400000">
            <a:off x="7245095" y="200627"/>
            <a:ext cx="416437" cy="2581278"/>
          </a:xfrm>
          <a:prstGeom prst="upDownArrow">
            <a:avLst>
              <a:gd name="adj1" fmla="val 50000"/>
              <a:gd name="adj2" fmla="val 33656"/>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3" tIns="60947" rIns="121893" bIns="60947" rtlCol="0" anchor="ctr"/>
          <a:lstStyle/>
          <a:p>
            <a:pPr algn="ctr"/>
            <a:endParaRPr lang="en-US" sz="1300" dirty="0">
              <a:solidFill>
                <a:prstClr val="white"/>
              </a:solidFill>
            </a:endParaRPr>
          </a:p>
        </p:txBody>
      </p:sp>
      <p:sp>
        <p:nvSpPr>
          <p:cNvPr id="118" name="Up-Down Arrow 117"/>
          <p:cNvSpPr/>
          <p:nvPr/>
        </p:nvSpPr>
        <p:spPr>
          <a:xfrm rot="5400000">
            <a:off x="4025643" y="514956"/>
            <a:ext cx="416437" cy="1952624"/>
          </a:xfrm>
          <a:prstGeom prst="upDownArrow">
            <a:avLst>
              <a:gd name="adj1" fmla="val 50000"/>
              <a:gd name="adj2" fmla="val 33656"/>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3" tIns="60947" rIns="121893" bIns="60947" rtlCol="0" anchor="ctr"/>
          <a:lstStyle/>
          <a:p>
            <a:pPr algn="ctr"/>
            <a:endParaRPr lang="en-US" sz="1300" dirty="0">
              <a:solidFill>
                <a:prstClr val="white"/>
              </a:solidFill>
            </a:endParaRPr>
          </a:p>
        </p:txBody>
      </p:sp>
      <p:sp>
        <p:nvSpPr>
          <p:cNvPr id="128" name="Up-Down Arrow 127"/>
          <p:cNvSpPr/>
          <p:nvPr/>
        </p:nvSpPr>
        <p:spPr>
          <a:xfrm>
            <a:off x="5476972" y="2096060"/>
            <a:ext cx="416437" cy="383233"/>
          </a:xfrm>
          <a:prstGeom prst="upDownArrow">
            <a:avLst>
              <a:gd name="adj1" fmla="val 50000"/>
              <a:gd name="adj2" fmla="val 33656"/>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3" tIns="60947" rIns="121893" bIns="60947" rtlCol="0" anchor="ctr"/>
          <a:lstStyle/>
          <a:p>
            <a:pPr algn="ctr"/>
            <a:endParaRPr lang="en-US" sz="1300" dirty="0">
              <a:solidFill>
                <a:prstClr val="white"/>
              </a:solidFill>
            </a:endParaRPr>
          </a:p>
        </p:txBody>
      </p:sp>
      <p:grpSp>
        <p:nvGrpSpPr>
          <p:cNvPr id="14" name="Group 135"/>
          <p:cNvGrpSpPr/>
          <p:nvPr/>
        </p:nvGrpSpPr>
        <p:grpSpPr>
          <a:xfrm>
            <a:off x="2292113" y="4385232"/>
            <a:ext cx="2037840" cy="674837"/>
            <a:chOff x="1214564" y="4000470"/>
            <a:chExt cx="2037840" cy="674837"/>
          </a:xfrm>
        </p:grpSpPr>
        <p:sp>
          <p:nvSpPr>
            <p:cNvPr id="57" name="Rounded Rectangle 56"/>
            <p:cNvSpPr/>
            <p:nvPr/>
          </p:nvSpPr>
          <p:spPr>
            <a:xfrm>
              <a:off x="1296457" y="4048125"/>
              <a:ext cx="1955947" cy="627182"/>
            </a:xfrm>
            <a:prstGeom prst="roundRect">
              <a:avLst/>
            </a:prstGeom>
            <a:solidFill>
              <a:srgbClr val="5B698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3" tIns="60947" rIns="121893" bIns="60947" rtlCol="0" anchor="ctr"/>
            <a:lstStyle/>
            <a:p>
              <a:pPr algn="ctr"/>
              <a:endParaRPr lang="en-US" sz="1200" dirty="0">
                <a:solidFill>
                  <a:prstClr val="white"/>
                </a:solidFill>
              </a:endParaRPr>
            </a:p>
          </p:txBody>
        </p:sp>
        <p:sp>
          <p:nvSpPr>
            <p:cNvPr id="130" name="Rectangle 129"/>
            <p:cNvSpPr/>
            <p:nvPr/>
          </p:nvSpPr>
          <p:spPr>
            <a:xfrm>
              <a:off x="1214564" y="4000470"/>
              <a:ext cx="1174691" cy="307750"/>
            </a:xfrm>
            <a:prstGeom prst="rect">
              <a:avLst/>
            </a:prstGeom>
            <a:noFill/>
          </p:spPr>
          <p:txBody>
            <a:bodyPr wrap="none" lIns="121893" tIns="60947" rIns="121893" bIns="60947" rtlCol="0">
              <a:spAutoFit/>
            </a:bodyPr>
            <a:lstStyle/>
            <a:p>
              <a:pPr defTabSz="1218408"/>
              <a:r>
                <a:rPr lang="en-US" sz="1200" dirty="0" smtClean="0">
                  <a:solidFill>
                    <a:schemeClr val="bg1"/>
                  </a:solidFill>
                  <a:cs typeface="Calibri"/>
                </a:rPr>
                <a:t>Identity Mgmt </a:t>
              </a:r>
            </a:p>
          </p:txBody>
        </p:sp>
        <p:pic>
          <p:nvPicPr>
            <p:cNvPr id="89090" name="Picture 2" descr="http://www.clipartbest.com/cliparts/dT8/zBr/dT8zBrxTe.png"/>
            <p:cNvPicPr>
              <a:picLocks noChangeAspect="1" noChangeArrowheads="1"/>
            </p:cNvPicPr>
            <p:nvPr/>
          </p:nvPicPr>
          <p:blipFill>
            <a:blip r:embed="rId13" cstate="print"/>
            <a:srcRect/>
            <a:stretch>
              <a:fillRect/>
            </a:stretch>
          </p:blipFill>
          <p:spPr bwMode="auto">
            <a:xfrm>
              <a:off x="1344595" y="4305072"/>
              <a:ext cx="482600" cy="226017"/>
            </a:xfrm>
            <a:prstGeom prst="rect">
              <a:avLst/>
            </a:prstGeom>
            <a:noFill/>
          </p:spPr>
        </p:pic>
      </p:grpSp>
      <p:grpSp>
        <p:nvGrpSpPr>
          <p:cNvPr id="15" name="Group 126"/>
          <p:cNvGrpSpPr/>
          <p:nvPr/>
        </p:nvGrpSpPr>
        <p:grpSpPr>
          <a:xfrm>
            <a:off x="3269177" y="3606850"/>
            <a:ext cx="2790824" cy="730243"/>
            <a:chOff x="7029451" y="3625900"/>
            <a:chExt cx="3019424" cy="730243"/>
          </a:xfrm>
        </p:grpSpPr>
        <p:sp>
          <p:nvSpPr>
            <p:cNvPr id="113" name="Rounded Rectangle 112"/>
            <p:cNvSpPr/>
            <p:nvPr/>
          </p:nvSpPr>
          <p:spPr>
            <a:xfrm>
              <a:off x="7095852" y="3684687"/>
              <a:ext cx="2953023" cy="671456"/>
            </a:xfrm>
            <a:prstGeom prst="roundRect">
              <a:avLst/>
            </a:prstGeom>
            <a:solidFill>
              <a:srgbClr val="5B698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3" tIns="60947" rIns="121893" bIns="60947" rtlCol="0" anchor="ctr"/>
            <a:lstStyle/>
            <a:p>
              <a:pPr algn="ctr"/>
              <a:endParaRPr lang="en-US" sz="1200" dirty="0">
                <a:solidFill>
                  <a:prstClr val="white"/>
                </a:solidFill>
              </a:endParaRPr>
            </a:p>
          </p:txBody>
        </p:sp>
        <p:sp>
          <p:nvSpPr>
            <p:cNvPr id="112" name="TextBox 111"/>
            <p:cNvSpPr txBox="1"/>
            <p:nvPr/>
          </p:nvSpPr>
          <p:spPr>
            <a:xfrm>
              <a:off x="7029451" y="3625900"/>
              <a:ext cx="1696440" cy="307750"/>
            </a:xfrm>
            <a:prstGeom prst="rect">
              <a:avLst/>
            </a:prstGeom>
            <a:noFill/>
          </p:spPr>
          <p:txBody>
            <a:bodyPr wrap="none" lIns="121893" tIns="60947" rIns="121893" bIns="60947" rtlCol="0">
              <a:spAutoFit/>
            </a:bodyPr>
            <a:lstStyle/>
            <a:p>
              <a:pPr defTabSz="1218408"/>
              <a:r>
                <a:rPr lang="en-US" sz="1200" dirty="0" smtClean="0">
                  <a:solidFill>
                    <a:schemeClr val="bg1"/>
                  </a:solidFill>
                  <a:cs typeface="Calibri"/>
                </a:rPr>
                <a:t>Web Content / Portal</a:t>
              </a:r>
              <a:endParaRPr lang="en-US" sz="1200" dirty="0">
                <a:solidFill>
                  <a:schemeClr val="bg1"/>
                </a:solidFill>
                <a:cs typeface="Calibri"/>
              </a:endParaRPr>
            </a:p>
          </p:txBody>
        </p:sp>
      </p:grpSp>
      <p:sp>
        <p:nvSpPr>
          <p:cNvPr id="141" name="Up-Down Arrow 140"/>
          <p:cNvSpPr/>
          <p:nvPr/>
        </p:nvSpPr>
        <p:spPr>
          <a:xfrm rot="5400000">
            <a:off x="10268050" y="2653218"/>
            <a:ext cx="416437" cy="402284"/>
          </a:xfrm>
          <a:prstGeom prst="upDownArrow">
            <a:avLst>
              <a:gd name="adj1" fmla="val 50000"/>
              <a:gd name="adj2" fmla="val 33656"/>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3" tIns="60947" rIns="121893" bIns="60947" rtlCol="0" anchor="ctr"/>
          <a:lstStyle/>
          <a:p>
            <a:pPr algn="ctr"/>
            <a:endParaRPr lang="en-US" sz="1300" dirty="0">
              <a:solidFill>
                <a:prstClr val="white"/>
              </a:solidFill>
            </a:endParaRPr>
          </a:p>
        </p:txBody>
      </p:sp>
      <p:sp>
        <p:nvSpPr>
          <p:cNvPr id="143" name="Up-Down Arrow 142"/>
          <p:cNvSpPr/>
          <p:nvPr/>
        </p:nvSpPr>
        <p:spPr>
          <a:xfrm rot="5400000">
            <a:off x="7567261" y="4623451"/>
            <a:ext cx="416437" cy="402284"/>
          </a:xfrm>
          <a:prstGeom prst="upDownArrow">
            <a:avLst>
              <a:gd name="adj1" fmla="val 50000"/>
              <a:gd name="adj2" fmla="val 33656"/>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3" tIns="60947" rIns="121893" bIns="60947" rtlCol="0" anchor="ctr"/>
          <a:lstStyle/>
          <a:p>
            <a:pPr algn="ctr"/>
            <a:endParaRPr lang="en-US" sz="1300" dirty="0">
              <a:solidFill>
                <a:prstClr val="white"/>
              </a:solidFill>
            </a:endParaRPr>
          </a:p>
        </p:txBody>
      </p:sp>
      <p:sp>
        <p:nvSpPr>
          <p:cNvPr id="148" name="Up-Down Arrow 147"/>
          <p:cNvSpPr/>
          <p:nvPr/>
        </p:nvSpPr>
        <p:spPr>
          <a:xfrm>
            <a:off x="5476973" y="3200400"/>
            <a:ext cx="416437" cy="383233"/>
          </a:xfrm>
          <a:prstGeom prst="upDownArrow">
            <a:avLst>
              <a:gd name="adj1" fmla="val 50000"/>
              <a:gd name="adj2" fmla="val 33656"/>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3" tIns="60947" rIns="121893" bIns="60947" rtlCol="0" anchor="ctr"/>
          <a:lstStyle/>
          <a:p>
            <a:pPr algn="ctr"/>
            <a:endParaRPr lang="en-US" sz="1300" dirty="0">
              <a:solidFill>
                <a:prstClr val="white"/>
              </a:solidFill>
            </a:endParaRPr>
          </a:p>
        </p:txBody>
      </p:sp>
      <p:sp>
        <p:nvSpPr>
          <p:cNvPr id="107522" name="AutoShape 2" descr="http://mediamgr1.us.oracle.com:11090/teams/do/StreamAssetContent?stream_id=20130148&amp;stream_id_type=asset&amp;content_kind=master"/>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GB" dirty="0"/>
          </a:p>
        </p:txBody>
      </p:sp>
      <p:sp>
        <p:nvSpPr>
          <p:cNvPr id="107524" name="AutoShape 4" descr="http://mediamgr1.us.oracle.com:11090/teams/do/StreamAssetContent?stream_id=20130148&amp;stream_id_type=asset&amp;content_kind=master"/>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GB" dirty="0"/>
          </a:p>
        </p:txBody>
      </p:sp>
      <p:sp>
        <p:nvSpPr>
          <p:cNvPr id="107527" name="AutoShape 7" descr="http://mediamgr1.us.oracle.com:11090/teams/do/StreamAssetContent?stream_id=20130375&amp;stream_id_type=asset&amp;content_kind=thumbnail"/>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GB" dirty="0"/>
          </a:p>
        </p:txBody>
      </p:sp>
      <p:grpSp>
        <p:nvGrpSpPr>
          <p:cNvPr id="16" name="Group 145"/>
          <p:cNvGrpSpPr/>
          <p:nvPr/>
        </p:nvGrpSpPr>
        <p:grpSpPr>
          <a:xfrm>
            <a:off x="212344" y="3571569"/>
            <a:ext cx="1349245" cy="1263986"/>
            <a:chOff x="293888" y="3580034"/>
            <a:chExt cx="1349245" cy="1558171"/>
          </a:xfrm>
        </p:grpSpPr>
        <p:sp>
          <p:nvSpPr>
            <p:cNvPr id="81" name="Rounded Rectangle 80"/>
            <p:cNvSpPr/>
            <p:nvPr/>
          </p:nvSpPr>
          <p:spPr>
            <a:xfrm>
              <a:off x="354454" y="3598370"/>
              <a:ext cx="1288679" cy="1539835"/>
            </a:xfrm>
            <a:prstGeom prst="round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3" tIns="60947" rIns="121893" bIns="60947" rtlCol="0" anchor="ctr"/>
            <a:lstStyle/>
            <a:p>
              <a:pPr algn="ctr"/>
              <a:endParaRPr lang="en-US" sz="1600" dirty="0">
                <a:solidFill>
                  <a:prstClr val="white"/>
                </a:solidFill>
              </a:endParaRPr>
            </a:p>
          </p:txBody>
        </p:sp>
        <p:sp>
          <p:nvSpPr>
            <p:cNvPr id="82" name="Rectangle 81"/>
            <p:cNvSpPr/>
            <p:nvPr/>
          </p:nvSpPr>
          <p:spPr>
            <a:xfrm>
              <a:off x="293888" y="3580034"/>
              <a:ext cx="1334887" cy="379377"/>
            </a:xfrm>
            <a:prstGeom prst="rect">
              <a:avLst/>
            </a:prstGeom>
          </p:spPr>
          <p:txBody>
            <a:bodyPr wrap="square" lIns="121893" tIns="60947" rIns="121893" bIns="60947">
              <a:spAutoFit/>
            </a:bodyPr>
            <a:lstStyle/>
            <a:p>
              <a:r>
                <a:rPr lang="en-US" sz="1200" dirty="0" smtClean="0">
                  <a:solidFill>
                    <a:schemeClr val="tx1">
                      <a:lumMod val="50000"/>
                    </a:schemeClr>
                  </a:solidFill>
                </a:rPr>
                <a:t>Data Reservoir</a:t>
              </a:r>
              <a:endParaRPr lang="en-US" sz="1200" dirty="0">
                <a:solidFill>
                  <a:schemeClr val="tx1">
                    <a:lumMod val="50000"/>
                  </a:schemeClr>
                </a:solidFill>
              </a:endParaRPr>
            </a:p>
          </p:txBody>
        </p:sp>
      </p:grpSp>
      <p:grpSp>
        <p:nvGrpSpPr>
          <p:cNvPr id="17" name="Group 146"/>
          <p:cNvGrpSpPr/>
          <p:nvPr/>
        </p:nvGrpSpPr>
        <p:grpSpPr>
          <a:xfrm>
            <a:off x="181368" y="5143527"/>
            <a:ext cx="1366532" cy="986393"/>
            <a:chOff x="272437" y="5467393"/>
            <a:chExt cx="1366532" cy="760184"/>
          </a:xfrm>
        </p:grpSpPr>
        <p:sp>
          <p:nvSpPr>
            <p:cNvPr id="85" name="Rounded Rectangle 84"/>
            <p:cNvSpPr/>
            <p:nvPr/>
          </p:nvSpPr>
          <p:spPr>
            <a:xfrm>
              <a:off x="354454" y="5538652"/>
              <a:ext cx="1284515" cy="688925"/>
            </a:xfrm>
            <a:prstGeom prst="roundRect">
              <a:avLst/>
            </a:prstGeom>
            <a:solidFill>
              <a:schemeClr val="accent5">
                <a:lumMod val="75000"/>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3" tIns="60947" rIns="121893" bIns="60947" rtlCol="0" anchor="ctr"/>
            <a:lstStyle/>
            <a:p>
              <a:pPr algn="ctr"/>
              <a:endParaRPr lang="en-US" dirty="0">
                <a:solidFill>
                  <a:prstClr val="white"/>
                </a:solidFill>
              </a:endParaRPr>
            </a:p>
          </p:txBody>
        </p:sp>
        <p:sp>
          <p:nvSpPr>
            <p:cNvPr id="86" name="TextBox 85"/>
            <p:cNvSpPr txBox="1"/>
            <p:nvPr/>
          </p:nvSpPr>
          <p:spPr>
            <a:xfrm>
              <a:off x="272437" y="5474725"/>
              <a:ext cx="1308713" cy="237174"/>
            </a:xfrm>
            <a:prstGeom prst="rect">
              <a:avLst/>
            </a:prstGeom>
            <a:noFill/>
          </p:spPr>
          <p:txBody>
            <a:bodyPr wrap="square" lIns="121893" tIns="60947" rIns="121893" bIns="60947" rtlCol="0">
              <a:spAutoFit/>
            </a:bodyPr>
            <a:lstStyle/>
            <a:p>
              <a:pPr defTabSz="1218408"/>
              <a:r>
                <a:rPr lang="en-US" sz="1200" dirty="0" smtClean="0">
                  <a:solidFill>
                    <a:srgbClr val="000000"/>
                  </a:solidFill>
                  <a:latin typeface="Calibri"/>
                  <a:cs typeface="Calibri"/>
                </a:rPr>
                <a:t>Analytics</a:t>
              </a:r>
              <a:endParaRPr lang="en-US" sz="1200" dirty="0">
                <a:solidFill>
                  <a:srgbClr val="000000"/>
                </a:solidFill>
                <a:latin typeface="Calibri"/>
                <a:cs typeface="Calibri"/>
              </a:endParaRPr>
            </a:p>
          </p:txBody>
        </p:sp>
        <p:pic>
          <p:nvPicPr>
            <p:cNvPr id="91" name="Picture 90"/>
            <p:cNvPicPr>
              <a:picLocks noChangeAspect="1"/>
            </p:cNvPicPr>
            <p:nvPr/>
          </p:nvPicPr>
          <p:blipFill>
            <a:blip r:embed="rId14" cstate="screen">
              <a:lum bright="-100000"/>
              <a:extLst>
                <a:ext uri="{28A0092B-C50C-407E-A947-70E740481C1C}">
                  <a14:useLocalDpi xmlns:a14="http://schemas.microsoft.com/office/drawing/2010/main" val="0"/>
                </a:ext>
              </a:extLst>
            </a:blip>
            <a:stretch>
              <a:fillRect/>
            </a:stretch>
          </p:blipFill>
          <p:spPr>
            <a:xfrm>
              <a:off x="1034616" y="5467393"/>
              <a:ext cx="597064" cy="488753"/>
            </a:xfrm>
            <a:prstGeom prst="rect">
              <a:avLst/>
            </a:prstGeom>
          </p:spPr>
        </p:pic>
      </p:grpSp>
      <p:sp>
        <p:nvSpPr>
          <p:cNvPr id="125" name="Up-Down Arrow 124"/>
          <p:cNvSpPr/>
          <p:nvPr/>
        </p:nvSpPr>
        <p:spPr>
          <a:xfrm>
            <a:off x="701252" y="4840148"/>
            <a:ext cx="416437" cy="402284"/>
          </a:xfrm>
          <a:prstGeom prst="upDownArrow">
            <a:avLst>
              <a:gd name="adj1" fmla="val 50000"/>
              <a:gd name="adj2" fmla="val 33656"/>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3" tIns="60947" rIns="121893" bIns="60947" rtlCol="0" anchor="ctr"/>
          <a:lstStyle/>
          <a:p>
            <a:pPr algn="ctr"/>
            <a:endParaRPr lang="en-US" sz="1300" dirty="0">
              <a:solidFill>
                <a:prstClr val="white"/>
              </a:solidFill>
            </a:endParaRPr>
          </a:p>
        </p:txBody>
      </p:sp>
      <p:sp>
        <p:nvSpPr>
          <p:cNvPr id="151" name="Up-Down Arrow 150"/>
          <p:cNvSpPr/>
          <p:nvPr/>
        </p:nvSpPr>
        <p:spPr>
          <a:xfrm>
            <a:off x="701252" y="3200400"/>
            <a:ext cx="416437" cy="383233"/>
          </a:xfrm>
          <a:prstGeom prst="upDownArrow">
            <a:avLst>
              <a:gd name="adj1" fmla="val 50000"/>
              <a:gd name="adj2" fmla="val 33656"/>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3" tIns="60947" rIns="121893" bIns="60947" rtlCol="0" anchor="ctr"/>
          <a:lstStyle/>
          <a:p>
            <a:pPr algn="ctr"/>
            <a:endParaRPr lang="en-US" sz="1300" dirty="0">
              <a:solidFill>
                <a:prstClr val="white"/>
              </a:solidFill>
            </a:endParaRPr>
          </a:p>
        </p:txBody>
      </p:sp>
      <p:pic>
        <p:nvPicPr>
          <p:cNvPr id="103" name="Picture 102" descr="ic-DataIntegration-gray.png"/>
          <p:cNvPicPr>
            <a:picLocks noChangeAspect="1"/>
          </p:cNvPicPr>
          <p:nvPr/>
        </p:nvPicPr>
        <p:blipFill>
          <a:blip r:embed="rId15" cstate="print">
            <a:duotone>
              <a:prstClr val="black"/>
              <a:schemeClr val="tx2">
                <a:tint val="45000"/>
                <a:satMod val="400000"/>
              </a:schemeClr>
            </a:duotone>
            <a:lum bright="-100000"/>
          </a:blip>
          <a:stretch>
            <a:fillRect/>
          </a:stretch>
        </p:blipFill>
        <p:spPr>
          <a:xfrm>
            <a:off x="183042" y="3568746"/>
            <a:ext cx="836528" cy="836528"/>
          </a:xfrm>
          <a:prstGeom prst="rect">
            <a:avLst/>
          </a:prstGeom>
        </p:spPr>
      </p:pic>
      <p:pic>
        <p:nvPicPr>
          <p:cNvPr id="107" name="Picture 106" descr="ic-Spreadsheet-gray-S-T.png"/>
          <p:cNvPicPr>
            <a:picLocks noChangeAspect="1"/>
          </p:cNvPicPr>
          <p:nvPr/>
        </p:nvPicPr>
        <p:blipFill>
          <a:blip r:embed="rId16" cstate="print">
            <a:lum bright="-100000"/>
          </a:blip>
          <a:stretch>
            <a:fillRect/>
          </a:stretch>
        </p:blipFill>
        <p:spPr>
          <a:xfrm>
            <a:off x="3312697" y="3828689"/>
            <a:ext cx="441386" cy="441386"/>
          </a:xfrm>
          <a:prstGeom prst="rect">
            <a:avLst/>
          </a:prstGeom>
        </p:spPr>
      </p:pic>
      <p:sp>
        <p:nvSpPr>
          <p:cNvPr id="135" name="Up-Down Arrow 134"/>
          <p:cNvSpPr/>
          <p:nvPr/>
        </p:nvSpPr>
        <p:spPr>
          <a:xfrm rot="16200000">
            <a:off x="1535733" y="4159263"/>
            <a:ext cx="416437" cy="383233"/>
          </a:xfrm>
          <a:prstGeom prst="upDownArrow">
            <a:avLst>
              <a:gd name="adj1" fmla="val 50000"/>
              <a:gd name="adj2" fmla="val 33656"/>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3" tIns="60947" rIns="121893" bIns="60947" rtlCol="0" anchor="ctr"/>
          <a:lstStyle/>
          <a:p>
            <a:pPr algn="ctr"/>
            <a:endParaRPr lang="en-US" sz="1300" dirty="0">
              <a:solidFill>
                <a:prstClr val="white"/>
              </a:solidFill>
            </a:endParaRPr>
          </a:p>
        </p:txBody>
      </p:sp>
      <p:sp>
        <p:nvSpPr>
          <p:cNvPr id="139" name="TextBox 138"/>
          <p:cNvSpPr txBox="1"/>
          <p:nvPr/>
        </p:nvSpPr>
        <p:spPr>
          <a:xfrm>
            <a:off x="0" y="6206252"/>
            <a:ext cx="12188825" cy="914400"/>
          </a:xfrm>
          <a:prstGeom prst="rect">
            <a:avLst/>
          </a:prstGeom>
          <a:noFill/>
        </p:spPr>
        <p:txBody>
          <a:bodyPr wrap="none" lIns="0" tIns="0" rIns="0" bIns="0" rtlCol="0">
            <a:noAutofit/>
          </a:bodyPr>
          <a:lstStyle/>
          <a:p>
            <a:pPr algn="ctr">
              <a:lnSpc>
                <a:spcPct val="90000"/>
              </a:lnSpc>
            </a:pPr>
            <a:r>
              <a:rPr lang="en-GB" sz="1400" dirty="0" smtClean="0"/>
              <a:t>Some relationships between components have been simplified </a:t>
            </a:r>
            <a:endParaRPr lang="en-GB" sz="1400" dirty="0"/>
          </a:p>
        </p:txBody>
      </p:sp>
      <p:pic>
        <p:nvPicPr>
          <p:cNvPr id="5" name="Picture 2"/>
          <p:cNvPicPr>
            <a:picLocks noChangeAspect="1" noChangeArrowheads="1"/>
          </p:cNvPicPr>
          <p:nvPr/>
        </p:nvPicPr>
        <p:blipFill>
          <a:blip r:embed="rId17" cstate="print"/>
          <a:srcRect/>
          <a:stretch>
            <a:fillRect/>
          </a:stretch>
        </p:blipFill>
        <p:spPr bwMode="auto">
          <a:xfrm>
            <a:off x="5183921" y="1021977"/>
            <a:ext cx="1002539" cy="1021977"/>
          </a:xfrm>
          <a:prstGeom prst="rect">
            <a:avLst/>
          </a:prstGeom>
          <a:noFill/>
          <a:ln w="9525">
            <a:noFill/>
            <a:miter lim="800000"/>
            <a:headEnd/>
            <a:tailEnd/>
          </a:ln>
        </p:spPr>
      </p:pic>
      <p:grpSp>
        <p:nvGrpSpPr>
          <p:cNvPr id="18" name="Group 66"/>
          <p:cNvGrpSpPr/>
          <p:nvPr/>
        </p:nvGrpSpPr>
        <p:grpSpPr>
          <a:xfrm>
            <a:off x="8355106" y="2512291"/>
            <a:ext cx="1903319" cy="618521"/>
            <a:chOff x="10275825" y="2559541"/>
            <a:chExt cx="1752600" cy="618521"/>
          </a:xfrm>
        </p:grpSpPr>
        <p:sp>
          <p:nvSpPr>
            <p:cNvPr id="100" name="Rounded Rectangle 99"/>
            <p:cNvSpPr/>
            <p:nvPr/>
          </p:nvSpPr>
          <p:spPr>
            <a:xfrm>
              <a:off x="10370956" y="2605239"/>
              <a:ext cx="1609843" cy="572823"/>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3" tIns="60947" rIns="121893" bIns="60947" rtlCol="0" anchor="ctr"/>
            <a:lstStyle/>
            <a:p>
              <a:pPr algn="ctr"/>
              <a:endParaRPr lang="en-US" dirty="0">
                <a:solidFill>
                  <a:prstClr val="white"/>
                </a:solidFill>
              </a:endParaRPr>
            </a:p>
          </p:txBody>
        </p:sp>
        <p:sp>
          <p:nvSpPr>
            <p:cNvPr id="101" name="TextBox 100"/>
            <p:cNvSpPr txBox="1"/>
            <p:nvPr/>
          </p:nvSpPr>
          <p:spPr>
            <a:xfrm>
              <a:off x="10275825" y="2559541"/>
              <a:ext cx="1752600" cy="307750"/>
            </a:xfrm>
            <a:prstGeom prst="rect">
              <a:avLst/>
            </a:prstGeom>
            <a:noFill/>
          </p:spPr>
          <p:txBody>
            <a:bodyPr wrap="square" lIns="121893" tIns="60947" rIns="121893" bIns="60947" rtlCol="0">
              <a:spAutoFit/>
            </a:bodyPr>
            <a:lstStyle/>
            <a:p>
              <a:r>
                <a:rPr lang="en-US" sz="1200" dirty="0" smtClean="0">
                  <a:solidFill>
                    <a:srgbClr val="424545"/>
                  </a:solidFill>
                </a:rPr>
                <a:t>App Store</a:t>
              </a:r>
              <a:endParaRPr lang="en-US" sz="1200" dirty="0">
                <a:solidFill>
                  <a:srgbClr val="424545"/>
                </a:solidFill>
              </a:endParaRPr>
            </a:p>
          </p:txBody>
        </p:sp>
        <p:pic>
          <p:nvPicPr>
            <p:cNvPr id="106" name="Picture 105"/>
            <p:cNvPicPr>
              <a:picLocks noChangeAspect="1"/>
            </p:cNvPicPr>
            <p:nvPr/>
          </p:nvPicPr>
          <p:blipFill>
            <a:blip r:embed="rId18" cstate="print"/>
            <a:stretch>
              <a:fillRect/>
            </a:stretch>
          </p:blipFill>
          <p:spPr>
            <a:xfrm>
              <a:off x="10381487" y="2790958"/>
              <a:ext cx="408688" cy="360700"/>
            </a:xfrm>
            <a:prstGeom prst="rect">
              <a:avLst/>
            </a:prstGeom>
          </p:spPr>
        </p:pic>
      </p:grpSp>
      <p:sp>
        <p:nvSpPr>
          <p:cNvPr id="108" name="Rounded Rectangle 107"/>
          <p:cNvSpPr/>
          <p:nvPr/>
        </p:nvSpPr>
        <p:spPr>
          <a:xfrm>
            <a:off x="8075612" y="4876800"/>
            <a:ext cx="1143000" cy="304799"/>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r>
              <a:rPr lang="en-US" sz="1300" dirty="0">
                <a:solidFill>
                  <a:prstClr val="white"/>
                </a:solidFill>
              </a:rPr>
              <a:t>MAF</a:t>
            </a:r>
          </a:p>
        </p:txBody>
      </p:sp>
      <p:grpSp>
        <p:nvGrpSpPr>
          <p:cNvPr id="19" name="Group 118"/>
          <p:cNvGrpSpPr/>
          <p:nvPr/>
        </p:nvGrpSpPr>
        <p:grpSpPr>
          <a:xfrm>
            <a:off x="2208212" y="762000"/>
            <a:ext cx="520593" cy="406400"/>
            <a:chOff x="2974005" y="733413"/>
            <a:chExt cx="520593" cy="406400"/>
          </a:xfrm>
        </p:grpSpPr>
        <p:pic>
          <p:nvPicPr>
            <p:cNvPr id="111" name="Picture 110"/>
            <p:cNvPicPr>
              <a:picLocks noChangeAspect="1"/>
            </p:cNvPicPr>
            <p:nvPr/>
          </p:nvPicPr>
          <p:blipFill>
            <a:blip r:embed="rId19" cstate="print"/>
            <a:stretch>
              <a:fillRect/>
            </a:stretch>
          </p:blipFill>
          <p:spPr>
            <a:xfrm>
              <a:off x="3016845" y="733413"/>
              <a:ext cx="406294" cy="406400"/>
            </a:xfrm>
            <a:prstGeom prst="rect">
              <a:avLst/>
            </a:prstGeom>
          </p:spPr>
        </p:pic>
        <p:sp>
          <p:nvSpPr>
            <p:cNvPr id="114" name="Rounded Rectangle 113"/>
            <p:cNvSpPr/>
            <p:nvPr/>
          </p:nvSpPr>
          <p:spPr>
            <a:xfrm>
              <a:off x="3068191" y="826400"/>
              <a:ext cx="302724" cy="205317"/>
            </a:xfrm>
            <a:prstGeom prst="roundRect">
              <a:avLst/>
            </a:prstGeom>
            <a:solidFill>
              <a:schemeClr val="bg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lang="en-US">
                <a:solidFill>
                  <a:prstClr val="white"/>
                </a:solidFill>
              </a:endParaRPr>
            </a:p>
          </p:txBody>
        </p:sp>
        <p:sp>
          <p:nvSpPr>
            <p:cNvPr id="116" name="TextBox 115"/>
            <p:cNvSpPr txBox="1"/>
            <p:nvPr/>
          </p:nvSpPr>
          <p:spPr>
            <a:xfrm>
              <a:off x="2974005" y="773348"/>
              <a:ext cx="520593" cy="292366"/>
            </a:xfrm>
            <a:prstGeom prst="rect">
              <a:avLst/>
            </a:prstGeom>
            <a:noFill/>
          </p:spPr>
          <p:txBody>
            <a:bodyPr wrap="none" lIns="121899" tIns="60949" rIns="121899" bIns="60949" rtlCol="0">
              <a:spAutoFit/>
            </a:bodyPr>
            <a:lstStyle/>
            <a:p>
              <a:r>
                <a:rPr lang="en-US" sz="1100" dirty="0">
                  <a:solidFill>
                    <a:srgbClr val="424545"/>
                  </a:solidFill>
                </a:rPr>
                <a:t>B2C</a:t>
              </a:r>
            </a:p>
          </p:txBody>
        </p:sp>
      </p:grpSp>
      <p:grpSp>
        <p:nvGrpSpPr>
          <p:cNvPr id="20" name="Group 99"/>
          <p:cNvGrpSpPr/>
          <p:nvPr/>
        </p:nvGrpSpPr>
        <p:grpSpPr>
          <a:xfrm>
            <a:off x="1674812" y="1727200"/>
            <a:ext cx="451298" cy="406400"/>
            <a:chOff x="3412790" y="1288210"/>
            <a:chExt cx="338561" cy="304800"/>
          </a:xfrm>
        </p:grpSpPr>
        <p:pic>
          <p:nvPicPr>
            <p:cNvPr id="126" name="Picture 125"/>
            <p:cNvPicPr>
              <a:picLocks noChangeAspect="1"/>
            </p:cNvPicPr>
            <p:nvPr/>
          </p:nvPicPr>
          <p:blipFill>
            <a:blip r:embed="rId19" cstate="print"/>
            <a:stretch>
              <a:fillRect/>
            </a:stretch>
          </p:blipFill>
          <p:spPr>
            <a:xfrm>
              <a:off x="3444928" y="1288210"/>
              <a:ext cx="304800" cy="304800"/>
            </a:xfrm>
            <a:prstGeom prst="rect">
              <a:avLst/>
            </a:prstGeom>
          </p:spPr>
        </p:pic>
        <p:sp>
          <p:nvSpPr>
            <p:cNvPr id="127" name="Rounded Rectangle 126"/>
            <p:cNvSpPr/>
            <p:nvPr/>
          </p:nvSpPr>
          <p:spPr>
            <a:xfrm>
              <a:off x="3483448" y="1357950"/>
              <a:ext cx="227102" cy="153988"/>
            </a:xfrm>
            <a:prstGeom prst="roundRect">
              <a:avLst/>
            </a:prstGeom>
            <a:solidFill>
              <a:schemeClr val="bg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31" name="TextBox 130"/>
            <p:cNvSpPr txBox="1"/>
            <p:nvPr/>
          </p:nvSpPr>
          <p:spPr>
            <a:xfrm>
              <a:off x="3412790" y="1318161"/>
              <a:ext cx="338561" cy="196208"/>
            </a:xfrm>
            <a:prstGeom prst="rect">
              <a:avLst/>
            </a:prstGeom>
            <a:noFill/>
          </p:spPr>
          <p:txBody>
            <a:bodyPr wrap="none" rtlCol="0">
              <a:spAutoFit/>
            </a:bodyPr>
            <a:lstStyle/>
            <a:p>
              <a:r>
                <a:rPr lang="en-US" sz="1100" dirty="0">
                  <a:solidFill>
                    <a:srgbClr val="424545"/>
                  </a:solidFill>
                </a:rPr>
                <a:t>B2E</a:t>
              </a:r>
            </a:p>
          </p:txBody>
        </p:sp>
      </p:grpSp>
      <p:grpSp>
        <p:nvGrpSpPr>
          <p:cNvPr id="21" name="Group 99"/>
          <p:cNvGrpSpPr/>
          <p:nvPr/>
        </p:nvGrpSpPr>
        <p:grpSpPr>
          <a:xfrm>
            <a:off x="2208211" y="1727200"/>
            <a:ext cx="451297" cy="406400"/>
            <a:chOff x="3412787" y="1288210"/>
            <a:chExt cx="338560" cy="304800"/>
          </a:xfrm>
        </p:grpSpPr>
        <p:pic>
          <p:nvPicPr>
            <p:cNvPr id="137" name="Picture 136"/>
            <p:cNvPicPr>
              <a:picLocks noChangeAspect="1"/>
            </p:cNvPicPr>
            <p:nvPr/>
          </p:nvPicPr>
          <p:blipFill>
            <a:blip r:embed="rId19" cstate="print"/>
            <a:stretch>
              <a:fillRect/>
            </a:stretch>
          </p:blipFill>
          <p:spPr>
            <a:xfrm>
              <a:off x="3444928" y="1288210"/>
              <a:ext cx="304800" cy="304800"/>
            </a:xfrm>
            <a:prstGeom prst="rect">
              <a:avLst/>
            </a:prstGeom>
          </p:spPr>
        </p:pic>
        <p:sp>
          <p:nvSpPr>
            <p:cNvPr id="138" name="Rounded Rectangle 137"/>
            <p:cNvSpPr/>
            <p:nvPr/>
          </p:nvSpPr>
          <p:spPr>
            <a:xfrm>
              <a:off x="3483448" y="1357950"/>
              <a:ext cx="227102" cy="153988"/>
            </a:xfrm>
            <a:prstGeom prst="roundRect">
              <a:avLst/>
            </a:prstGeom>
            <a:solidFill>
              <a:schemeClr val="bg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40" name="TextBox 139"/>
            <p:cNvSpPr txBox="1"/>
            <p:nvPr/>
          </p:nvSpPr>
          <p:spPr>
            <a:xfrm>
              <a:off x="3412787" y="1318161"/>
              <a:ext cx="338560" cy="196208"/>
            </a:xfrm>
            <a:prstGeom prst="rect">
              <a:avLst/>
            </a:prstGeom>
            <a:noFill/>
          </p:spPr>
          <p:txBody>
            <a:bodyPr wrap="none" rtlCol="0">
              <a:spAutoFit/>
            </a:bodyPr>
            <a:lstStyle/>
            <a:p>
              <a:r>
                <a:rPr lang="en-US" sz="1100" dirty="0" smtClean="0">
                  <a:solidFill>
                    <a:srgbClr val="424545"/>
                  </a:solidFill>
                </a:rPr>
                <a:t>B2B</a:t>
              </a:r>
              <a:endParaRPr lang="en-US" sz="1100" dirty="0">
                <a:solidFill>
                  <a:srgbClr val="424545"/>
                </a:solidFill>
              </a:endParaRPr>
            </a:p>
          </p:txBody>
        </p:sp>
      </p:grpSp>
      <p:sp>
        <p:nvSpPr>
          <p:cNvPr id="142" name="Rounded Rectangle 141"/>
          <p:cNvSpPr/>
          <p:nvPr/>
        </p:nvSpPr>
        <p:spPr>
          <a:xfrm>
            <a:off x="9066212" y="2743200"/>
            <a:ext cx="1066800" cy="3048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r>
              <a:rPr lang="en-US" sz="1300" dirty="0" smtClean="0">
                <a:solidFill>
                  <a:prstClr val="white"/>
                </a:solidFill>
              </a:rPr>
              <a:t>OMSS</a:t>
            </a:r>
            <a:endParaRPr lang="en-US" sz="1300" dirty="0">
              <a:solidFill>
                <a:prstClr val="white"/>
              </a:solidFill>
            </a:endParaRPr>
          </a:p>
        </p:txBody>
      </p:sp>
      <p:sp>
        <p:nvSpPr>
          <p:cNvPr id="144" name="Rounded Rectangle 143"/>
          <p:cNvSpPr/>
          <p:nvPr/>
        </p:nvSpPr>
        <p:spPr>
          <a:xfrm>
            <a:off x="4951412" y="4637163"/>
            <a:ext cx="2438400" cy="392037"/>
          </a:xfrm>
          <a:prstGeom prst="roundRect">
            <a:avLst/>
          </a:prstGeom>
          <a:solidFill>
            <a:schemeClr val="accent1">
              <a:lumMod val="60000"/>
              <a:lumOff val="40000"/>
            </a:schemeClr>
          </a:solidFill>
          <a:ln w="38100">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r>
              <a:rPr lang="en-US" sz="1300" dirty="0">
                <a:solidFill>
                  <a:prstClr val="white"/>
                </a:solidFill>
              </a:rPr>
              <a:t>Cloud Application</a:t>
            </a:r>
            <a:r>
              <a:rPr lang="en-US" sz="1300" dirty="0" smtClean="0">
                <a:solidFill>
                  <a:prstClr val="white"/>
                </a:solidFill>
              </a:rPr>
              <a:t> Foundation</a:t>
            </a:r>
            <a:endParaRPr lang="en-US" sz="1300" dirty="0">
              <a:solidFill>
                <a:prstClr val="white"/>
              </a:solidFill>
            </a:endParaRPr>
          </a:p>
          <a:p>
            <a:pPr algn="ctr"/>
            <a:r>
              <a:rPr lang="en-US" sz="1300" dirty="0">
                <a:solidFill>
                  <a:prstClr val="white"/>
                </a:solidFill>
              </a:rPr>
              <a:t>(</a:t>
            </a:r>
            <a:r>
              <a:rPr lang="en-US" sz="1300" dirty="0" err="1">
                <a:solidFill>
                  <a:prstClr val="white"/>
                </a:solidFill>
              </a:rPr>
              <a:t>Weblogic</a:t>
            </a:r>
            <a:r>
              <a:rPr lang="en-US" sz="1300" dirty="0">
                <a:solidFill>
                  <a:prstClr val="white"/>
                </a:solidFill>
              </a:rPr>
              <a:t>, Coherence, etc.)</a:t>
            </a:r>
          </a:p>
        </p:txBody>
      </p:sp>
      <p:sp>
        <p:nvSpPr>
          <p:cNvPr id="146" name="Rounded Rectangle 145"/>
          <p:cNvSpPr/>
          <p:nvPr/>
        </p:nvSpPr>
        <p:spPr>
          <a:xfrm>
            <a:off x="2970212" y="2590800"/>
            <a:ext cx="1885885" cy="53348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r>
              <a:rPr lang="en-US" sz="1300" dirty="0">
                <a:solidFill>
                  <a:prstClr val="white"/>
                </a:solidFill>
              </a:rPr>
              <a:t>Mobile Security</a:t>
            </a:r>
          </a:p>
          <a:p>
            <a:pPr algn="ctr"/>
            <a:r>
              <a:rPr lang="en-US" sz="1300" dirty="0">
                <a:solidFill>
                  <a:prstClr val="white"/>
                </a:solidFill>
              </a:rPr>
              <a:t>Access Server</a:t>
            </a:r>
          </a:p>
        </p:txBody>
      </p:sp>
      <p:grpSp>
        <p:nvGrpSpPr>
          <p:cNvPr id="22" name="Group 17"/>
          <p:cNvGrpSpPr/>
          <p:nvPr/>
        </p:nvGrpSpPr>
        <p:grpSpPr>
          <a:xfrm>
            <a:off x="4646611" y="5562600"/>
            <a:ext cx="1066801" cy="638701"/>
            <a:chOff x="1704595" y="3433965"/>
            <a:chExt cx="1350306" cy="992236"/>
          </a:xfrm>
        </p:grpSpPr>
        <p:sp>
          <p:nvSpPr>
            <p:cNvPr id="150" name="Rounded Rectangle 149"/>
            <p:cNvSpPr/>
            <p:nvPr/>
          </p:nvSpPr>
          <p:spPr>
            <a:xfrm>
              <a:off x="1897497" y="3433965"/>
              <a:ext cx="972541" cy="864025"/>
            </a:xfrm>
            <a:prstGeom prst="roundRect">
              <a:avLst/>
            </a:prstGeom>
            <a:solidFill>
              <a:schemeClr val="bg1"/>
            </a:solidFill>
            <a:ln>
              <a:solidFill>
                <a:schemeClr val="bg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459"/>
              <a:endParaRPr lang="en-US" sz="1900" dirty="0">
                <a:solidFill>
                  <a:srgbClr val="A3A3A3"/>
                </a:solidFill>
              </a:endParaRPr>
            </a:p>
          </p:txBody>
        </p:sp>
        <p:sp>
          <p:nvSpPr>
            <p:cNvPr id="152" name="Rectangle 151"/>
            <p:cNvSpPr/>
            <p:nvPr/>
          </p:nvSpPr>
          <p:spPr>
            <a:xfrm>
              <a:off x="1704595" y="3917834"/>
              <a:ext cx="1350306" cy="508367"/>
            </a:xfrm>
            <a:prstGeom prst="rect">
              <a:avLst/>
            </a:prstGeom>
            <a:ln>
              <a:noFill/>
            </a:ln>
          </p:spPr>
          <p:txBody>
            <a:bodyPr wrap="square" lIns="34259" tIns="17128" rIns="34259" bIns="17128">
              <a:spAutoFit/>
            </a:bodyPr>
            <a:lstStyle/>
            <a:p>
              <a:pPr marL="59492" indent="-59492" algn="ctr" defTabSz="456999" fontAlgn="base">
                <a:lnSpc>
                  <a:spcPct val="90000"/>
                </a:lnSpc>
                <a:spcBef>
                  <a:spcPct val="50000"/>
                </a:spcBef>
                <a:spcAft>
                  <a:spcPct val="0"/>
                </a:spcAft>
                <a:buClr>
                  <a:srgbClr val="667263"/>
                </a:buClr>
                <a:defRPr/>
              </a:pPr>
              <a:r>
                <a:rPr lang="en-US" sz="700" b="1" cap="all" dirty="0">
                  <a:solidFill>
                    <a:srgbClr val="000000"/>
                  </a:solidFill>
                  <a:ea typeface="ＭＳ Ｐゴシック" pitchFamily="1" charset="-128"/>
                  <a:cs typeface="Arial" pitchFamily="34" charset="0"/>
                </a:rPr>
                <a:t>On-Premise</a:t>
              </a:r>
              <a:br>
                <a:rPr lang="en-US" sz="700" b="1" cap="all" dirty="0">
                  <a:solidFill>
                    <a:srgbClr val="000000"/>
                  </a:solidFill>
                  <a:ea typeface="ＭＳ Ｐゴシック" pitchFamily="1" charset="-128"/>
                  <a:cs typeface="Arial" pitchFamily="34" charset="0"/>
                </a:rPr>
              </a:br>
              <a:r>
                <a:rPr lang="en-US" sz="700" b="1" cap="all" dirty="0">
                  <a:solidFill>
                    <a:srgbClr val="000000"/>
                  </a:solidFill>
                  <a:ea typeface="ＭＳ Ｐゴシック" pitchFamily="1" charset="-128"/>
                  <a:cs typeface="Arial" pitchFamily="34" charset="0"/>
                </a:rPr>
                <a:t>Packaged</a:t>
              </a:r>
              <a:br>
                <a:rPr lang="en-US" sz="700" b="1" cap="all" dirty="0">
                  <a:solidFill>
                    <a:srgbClr val="000000"/>
                  </a:solidFill>
                  <a:ea typeface="ＭＳ Ｐゴシック" pitchFamily="1" charset="-128"/>
                  <a:cs typeface="Arial" pitchFamily="34" charset="0"/>
                </a:rPr>
              </a:br>
              <a:r>
                <a:rPr lang="en-US" sz="700" b="1" cap="all" dirty="0">
                  <a:solidFill>
                    <a:srgbClr val="000000"/>
                  </a:solidFill>
                  <a:ea typeface="ＭＳ Ｐゴシック" pitchFamily="1" charset="-128"/>
                  <a:cs typeface="Arial" pitchFamily="34" charset="0"/>
                </a:rPr>
                <a:t>Applications</a:t>
              </a:r>
            </a:p>
          </p:txBody>
        </p:sp>
        <p:grpSp>
          <p:nvGrpSpPr>
            <p:cNvPr id="23" name="Group 85"/>
            <p:cNvGrpSpPr/>
            <p:nvPr/>
          </p:nvGrpSpPr>
          <p:grpSpPr>
            <a:xfrm>
              <a:off x="1972988" y="3522980"/>
              <a:ext cx="817456" cy="425325"/>
              <a:chOff x="997037" y="2043031"/>
              <a:chExt cx="1378775" cy="717382"/>
            </a:xfrm>
            <a:effectLst/>
          </p:grpSpPr>
          <p:pic>
            <p:nvPicPr>
              <p:cNvPr id="154" name="Picture 10" descr="CycleArrow_Grey.png"/>
              <p:cNvPicPr>
                <a:picLocks noChangeAspect="1"/>
              </p:cNvPicPr>
              <p:nvPr/>
            </p:nvPicPr>
            <p:blipFill>
              <a:blip r:embed="rId20" cstate="email">
                <a:extLst>
                  <a:ext uri="{28A0092B-C50C-407E-A947-70E740481C1C}">
                    <a14:useLocalDpi xmlns:a14="http://schemas.microsoft.com/office/drawing/2010/main"/>
                  </a:ext>
                </a:extLst>
              </a:blip>
              <a:stretch>
                <a:fillRect/>
              </a:stretch>
            </p:blipFill>
            <p:spPr>
              <a:xfrm>
                <a:off x="1332879" y="2406869"/>
                <a:ext cx="707088" cy="353544"/>
              </a:xfrm>
              <a:prstGeom prst="rect">
                <a:avLst/>
              </a:prstGeom>
              <a:effectLst/>
            </p:spPr>
          </p:pic>
          <p:pic>
            <p:nvPicPr>
              <p:cNvPr id="155" name="Picture 11" descr="CycleArrow_Red.png"/>
              <p:cNvPicPr>
                <a:picLocks noChangeAspect="1"/>
              </p:cNvPicPr>
              <p:nvPr/>
            </p:nvPicPr>
            <p:blipFill>
              <a:blip r:embed="rId21" cstate="email">
                <a:extLst>
                  <a:ext uri="{28A0092B-C50C-407E-A947-70E740481C1C}">
                    <a14:useLocalDpi xmlns:a14="http://schemas.microsoft.com/office/drawing/2010/main"/>
                  </a:ext>
                </a:extLst>
              </a:blip>
              <a:stretch>
                <a:fillRect/>
              </a:stretch>
            </p:blipFill>
            <p:spPr>
              <a:xfrm>
                <a:off x="1332879" y="2043031"/>
                <a:ext cx="707088" cy="353544"/>
              </a:xfrm>
              <a:prstGeom prst="rect">
                <a:avLst/>
              </a:prstGeom>
            </p:spPr>
          </p:pic>
          <p:pic>
            <p:nvPicPr>
              <p:cNvPr id="156" name="Picture 12" descr="Database_Grey.png"/>
              <p:cNvPicPr>
                <a:picLocks noChangeAspect="1"/>
              </p:cNvPicPr>
              <p:nvPr/>
            </p:nvPicPr>
            <p:blipFill>
              <a:blip r:embed="rId22" cstate="email">
                <a:extLst>
                  <a:ext uri="{28A0092B-C50C-407E-A947-70E740481C1C}">
                    <a14:useLocalDpi xmlns:a14="http://schemas.microsoft.com/office/drawing/2010/main"/>
                  </a:ext>
                </a:extLst>
              </a:blip>
              <a:stretch>
                <a:fillRect/>
              </a:stretch>
            </p:blipFill>
            <p:spPr>
              <a:xfrm>
                <a:off x="997037" y="2200239"/>
                <a:ext cx="280397" cy="329162"/>
              </a:xfrm>
              <a:prstGeom prst="rect">
                <a:avLst/>
              </a:prstGeom>
              <a:effectLst/>
            </p:spPr>
          </p:pic>
          <p:pic>
            <p:nvPicPr>
              <p:cNvPr id="157" name="Picture 13" descr="Database_Red.png"/>
              <p:cNvPicPr>
                <a:picLocks noChangeAspect="1"/>
              </p:cNvPicPr>
              <p:nvPr/>
            </p:nvPicPr>
            <p:blipFill>
              <a:blip r:embed="rId23" cstate="email">
                <a:extLst>
                  <a:ext uri="{28A0092B-C50C-407E-A947-70E740481C1C}">
                    <a14:useLocalDpi xmlns:a14="http://schemas.microsoft.com/office/drawing/2010/main"/>
                  </a:ext>
                </a:extLst>
              </a:blip>
              <a:stretch>
                <a:fillRect/>
              </a:stretch>
            </p:blipFill>
            <p:spPr>
              <a:xfrm>
                <a:off x="2095415" y="2200239"/>
                <a:ext cx="280397" cy="329162"/>
              </a:xfrm>
              <a:prstGeom prst="rect">
                <a:avLst/>
              </a:prstGeom>
              <a:effectLst/>
            </p:spPr>
          </p:pic>
          <p:pic>
            <p:nvPicPr>
              <p:cNvPr id="158" name="Picture 14" descr="Gear_Grey.png"/>
              <p:cNvPicPr>
                <a:picLocks noChangeAspect="1"/>
              </p:cNvPicPr>
              <p:nvPr/>
            </p:nvPicPr>
            <p:blipFill>
              <a:blip r:embed="rId24" cstate="email">
                <a:extLst>
                  <a:ext uri="{28A0092B-C50C-407E-A947-70E740481C1C}">
                    <a14:useLocalDpi xmlns:a14="http://schemas.microsoft.com/office/drawing/2010/main"/>
                  </a:ext>
                </a:extLst>
              </a:blip>
              <a:stretch>
                <a:fillRect/>
              </a:stretch>
            </p:blipFill>
            <p:spPr>
              <a:xfrm>
                <a:off x="1527939" y="2243237"/>
                <a:ext cx="316971" cy="316970"/>
              </a:xfrm>
              <a:prstGeom prst="rect">
                <a:avLst/>
              </a:prstGeom>
            </p:spPr>
          </p:pic>
        </p:grpSp>
      </p:grpSp>
      <p:grpSp>
        <p:nvGrpSpPr>
          <p:cNvPr id="24" name="Group 172"/>
          <p:cNvGrpSpPr/>
          <p:nvPr/>
        </p:nvGrpSpPr>
        <p:grpSpPr>
          <a:xfrm>
            <a:off x="5865813" y="5566586"/>
            <a:ext cx="838199" cy="561070"/>
            <a:chOff x="-54491" y="3238410"/>
            <a:chExt cx="1274111" cy="1011352"/>
          </a:xfrm>
        </p:grpSpPr>
        <p:grpSp>
          <p:nvGrpSpPr>
            <p:cNvPr id="25" name="Group 146"/>
            <p:cNvGrpSpPr/>
            <p:nvPr/>
          </p:nvGrpSpPr>
          <p:grpSpPr>
            <a:xfrm>
              <a:off x="-54491" y="3238410"/>
              <a:ext cx="1274111" cy="1011352"/>
              <a:chOff x="611493" y="3433966"/>
              <a:chExt cx="1274111" cy="1011352"/>
            </a:xfrm>
          </p:grpSpPr>
          <p:sp>
            <p:nvSpPr>
              <p:cNvPr id="166" name="Rounded Rectangle 165"/>
              <p:cNvSpPr/>
              <p:nvPr/>
            </p:nvSpPr>
            <p:spPr>
              <a:xfrm>
                <a:off x="797237" y="3433966"/>
                <a:ext cx="972541" cy="941587"/>
              </a:xfrm>
              <a:prstGeom prst="roundRect">
                <a:avLst/>
              </a:prstGeom>
              <a:solidFill>
                <a:schemeClr val="bg1"/>
              </a:solidFill>
              <a:ln>
                <a:solidFill>
                  <a:schemeClr val="bg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459"/>
                <a:endParaRPr lang="en-US" sz="1900" dirty="0">
                  <a:solidFill>
                    <a:srgbClr val="A3A3A3"/>
                  </a:solidFill>
                </a:endParaRPr>
              </a:p>
            </p:txBody>
          </p:sp>
          <p:sp>
            <p:nvSpPr>
              <p:cNvPr id="169" name="Rectangle 21"/>
              <p:cNvSpPr/>
              <p:nvPr/>
            </p:nvSpPr>
            <p:spPr>
              <a:xfrm>
                <a:off x="611493" y="4030220"/>
                <a:ext cx="1274111" cy="415098"/>
              </a:xfrm>
              <a:prstGeom prst="rect">
                <a:avLst/>
              </a:prstGeom>
              <a:ln>
                <a:noFill/>
              </a:ln>
            </p:spPr>
            <p:txBody>
              <a:bodyPr wrap="square" lIns="34259" tIns="17128" rIns="34259" bIns="17128">
                <a:spAutoFit/>
              </a:bodyPr>
              <a:lstStyle/>
              <a:p>
                <a:pPr marL="59492" indent="-59492" algn="ctr" defTabSz="456999" fontAlgn="base">
                  <a:lnSpc>
                    <a:spcPct val="90000"/>
                  </a:lnSpc>
                  <a:spcBef>
                    <a:spcPct val="50000"/>
                  </a:spcBef>
                  <a:spcAft>
                    <a:spcPct val="0"/>
                  </a:spcAft>
                  <a:buClr>
                    <a:srgbClr val="667263"/>
                  </a:buClr>
                  <a:defRPr/>
                </a:pPr>
                <a:r>
                  <a:rPr lang="en-US" sz="700" b="1" cap="all" dirty="0">
                    <a:solidFill>
                      <a:srgbClr val="000000"/>
                    </a:solidFill>
                    <a:ea typeface="ＭＳ Ｐゴシック" pitchFamily="1" charset="-128"/>
                    <a:cs typeface="Arial" pitchFamily="34" charset="0"/>
                  </a:rPr>
                  <a:t>CUSTOM Applications</a:t>
                </a:r>
              </a:p>
            </p:txBody>
          </p:sp>
          <p:pic>
            <p:nvPicPr>
              <p:cNvPr id="172" name="Picture 171" descr="Database_Grey.png"/>
              <p:cNvPicPr>
                <a:picLocks noChangeAspect="1"/>
              </p:cNvPicPr>
              <p:nvPr/>
            </p:nvPicPr>
            <p:blipFill>
              <a:blip r:embed="rId22" cstate="email">
                <a:extLst>
                  <a:ext uri="{28A0092B-C50C-407E-A947-70E740481C1C}">
                    <a14:useLocalDpi xmlns:a14="http://schemas.microsoft.com/office/drawing/2010/main"/>
                  </a:ext>
                </a:extLst>
              </a:blip>
              <a:stretch>
                <a:fillRect/>
              </a:stretch>
            </p:blipFill>
            <p:spPr>
              <a:xfrm>
                <a:off x="929991" y="3751007"/>
                <a:ext cx="166243" cy="195155"/>
              </a:xfrm>
              <a:prstGeom prst="rect">
                <a:avLst/>
              </a:prstGeom>
              <a:effectLst/>
            </p:spPr>
          </p:pic>
        </p:grpSp>
        <p:grpSp>
          <p:nvGrpSpPr>
            <p:cNvPr id="26" name="Group 176"/>
            <p:cNvGrpSpPr/>
            <p:nvPr/>
          </p:nvGrpSpPr>
          <p:grpSpPr>
            <a:xfrm>
              <a:off x="451584" y="3365960"/>
              <a:ext cx="542754" cy="444800"/>
              <a:chOff x="7562647" y="1604775"/>
              <a:chExt cx="893311" cy="732090"/>
            </a:xfrm>
          </p:grpSpPr>
          <p:pic>
            <p:nvPicPr>
              <p:cNvPr id="163" name="Picture 162" descr="BarChartUp_Grey.png"/>
              <p:cNvPicPr>
                <a:picLocks noChangeAspect="1"/>
              </p:cNvPicPr>
              <p:nvPr/>
            </p:nvPicPr>
            <p:blipFill>
              <a:blip r:embed="rId25" cstate="email">
                <a:extLst>
                  <a:ext uri="{28A0092B-C50C-407E-A947-70E740481C1C}">
                    <a14:useLocalDpi xmlns:a14="http://schemas.microsoft.com/office/drawing/2010/main"/>
                  </a:ext>
                </a:extLst>
              </a:blip>
              <a:stretch>
                <a:fillRect/>
              </a:stretch>
            </p:blipFill>
            <p:spPr>
              <a:xfrm>
                <a:off x="7562647" y="1604775"/>
                <a:ext cx="661072" cy="534946"/>
              </a:xfrm>
              <a:prstGeom prst="rect">
                <a:avLst/>
              </a:prstGeom>
            </p:spPr>
          </p:pic>
          <p:pic>
            <p:nvPicPr>
              <p:cNvPr id="164" name="Picture 19" descr="Bulb_Red.png"/>
              <p:cNvPicPr>
                <a:picLocks noChangeAspect="1"/>
              </p:cNvPicPr>
              <p:nvPr/>
            </p:nvPicPr>
            <p:blipFill>
              <a:blip r:embed="rId26" cstate="email">
                <a:extLst>
                  <a:ext uri="{28A0092B-C50C-407E-A947-70E740481C1C}">
                    <a14:useLocalDpi xmlns:a14="http://schemas.microsoft.com/office/drawing/2010/main"/>
                  </a:ext>
                </a:extLst>
              </a:blip>
              <a:stretch>
                <a:fillRect/>
              </a:stretch>
            </p:blipFill>
            <p:spPr>
              <a:xfrm>
                <a:off x="7825936" y="1693985"/>
                <a:ext cx="630022" cy="642880"/>
              </a:xfrm>
              <a:prstGeom prst="rect">
                <a:avLst/>
              </a:prstGeom>
              <a:effectLst/>
            </p:spPr>
          </p:pic>
        </p:grpSp>
      </p:grpSp>
      <p:sp>
        <p:nvSpPr>
          <p:cNvPr id="136" name="Rounded Rectangle 135"/>
          <p:cNvSpPr/>
          <p:nvPr/>
        </p:nvSpPr>
        <p:spPr>
          <a:xfrm>
            <a:off x="3808412" y="3886200"/>
            <a:ext cx="2133599" cy="3810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r>
              <a:rPr lang="en-US" sz="1300" dirty="0" err="1" smtClean="0">
                <a:solidFill>
                  <a:prstClr val="white"/>
                </a:solidFill>
              </a:rPr>
              <a:t>Webcenter</a:t>
            </a:r>
            <a:endParaRPr lang="en-US" sz="1300" dirty="0">
              <a:solidFill>
                <a:prstClr val="white"/>
              </a:solidFill>
            </a:endParaRPr>
          </a:p>
        </p:txBody>
      </p:sp>
      <p:sp>
        <p:nvSpPr>
          <p:cNvPr id="147" name="Rounded Rectangle 146"/>
          <p:cNvSpPr/>
          <p:nvPr/>
        </p:nvSpPr>
        <p:spPr>
          <a:xfrm>
            <a:off x="8075612" y="5257800"/>
            <a:ext cx="1143000" cy="4572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r>
              <a:rPr lang="en-US" sz="1300" dirty="0" err="1" smtClean="0">
                <a:solidFill>
                  <a:prstClr val="white"/>
                </a:solidFill>
              </a:rPr>
              <a:t>Webcenter</a:t>
            </a:r>
            <a:r>
              <a:rPr lang="en-US" sz="1300" dirty="0" smtClean="0">
                <a:solidFill>
                  <a:prstClr val="white"/>
                </a:solidFill>
              </a:rPr>
              <a:t> Tools</a:t>
            </a:r>
            <a:endParaRPr lang="en-US" sz="1300" dirty="0">
              <a:solidFill>
                <a:prstClr val="white"/>
              </a:solidFill>
            </a:endParaRPr>
          </a:p>
        </p:txBody>
      </p:sp>
      <p:sp>
        <p:nvSpPr>
          <p:cNvPr id="153" name="Rounded Rectangle 152"/>
          <p:cNvSpPr/>
          <p:nvPr/>
        </p:nvSpPr>
        <p:spPr>
          <a:xfrm>
            <a:off x="8075612" y="5791200"/>
            <a:ext cx="1143000" cy="304799"/>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r>
              <a:rPr lang="en-US" sz="1300" dirty="0" smtClean="0">
                <a:solidFill>
                  <a:prstClr val="white"/>
                </a:solidFill>
              </a:rPr>
              <a:t>ADF Faces</a:t>
            </a:r>
            <a:endParaRPr lang="en-US" sz="1300" dirty="0">
              <a:solidFill>
                <a:prstClr val="white"/>
              </a:solidFill>
            </a:endParaRPr>
          </a:p>
        </p:txBody>
      </p:sp>
      <p:sp>
        <p:nvSpPr>
          <p:cNvPr id="160" name="Rounded Rectangle 159"/>
          <p:cNvSpPr/>
          <p:nvPr/>
        </p:nvSpPr>
        <p:spPr>
          <a:xfrm>
            <a:off x="4951412" y="2590800"/>
            <a:ext cx="1480497" cy="533480"/>
          </a:xfrm>
          <a:prstGeom prst="roundRect">
            <a:avLst/>
          </a:prstGeom>
          <a:solidFill>
            <a:schemeClr val="accent1"/>
          </a:solidFill>
          <a:ln w="38100">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r>
              <a:rPr lang="en-US" sz="1300" dirty="0" smtClean="0">
                <a:solidFill>
                  <a:prstClr val="white"/>
                </a:solidFill>
              </a:rPr>
              <a:t>API</a:t>
            </a:r>
          </a:p>
          <a:p>
            <a:pPr algn="ctr"/>
            <a:r>
              <a:rPr lang="en-US" sz="1300" dirty="0">
                <a:solidFill>
                  <a:prstClr val="white"/>
                </a:solidFill>
              </a:rPr>
              <a:t>Gateway</a:t>
            </a:r>
          </a:p>
        </p:txBody>
      </p:sp>
      <p:sp>
        <p:nvSpPr>
          <p:cNvPr id="162" name="Rounded Rectangle 161"/>
          <p:cNvSpPr/>
          <p:nvPr/>
        </p:nvSpPr>
        <p:spPr>
          <a:xfrm>
            <a:off x="3046412" y="4648200"/>
            <a:ext cx="1181191" cy="336732"/>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r>
              <a:rPr lang="en-US" sz="1300" dirty="0" smtClean="0">
                <a:solidFill>
                  <a:prstClr val="white"/>
                </a:solidFill>
              </a:rPr>
              <a:t>Oracle IDM</a:t>
            </a:r>
            <a:endParaRPr lang="en-US" sz="1300" dirty="0">
              <a:solidFill>
                <a:prstClr val="white"/>
              </a:solidFill>
            </a:endParaRPr>
          </a:p>
        </p:txBody>
      </p:sp>
      <p:sp>
        <p:nvSpPr>
          <p:cNvPr id="171" name="Rounded Rectangle 170"/>
          <p:cNvSpPr/>
          <p:nvPr/>
        </p:nvSpPr>
        <p:spPr>
          <a:xfrm>
            <a:off x="9371012" y="4267200"/>
            <a:ext cx="1219200" cy="797596"/>
          </a:xfrm>
          <a:prstGeom prst="roundRect">
            <a:avLst/>
          </a:prstGeom>
          <a:ln w="38100">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r>
              <a:rPr lang="en-US" sz="1300" dirty="0">
                <a:solidFill>
                  <a:prstClr val="white"/>
                </a:solidFill>
              </a:rPr>
              <a:t>Enterprise</a:t>
            </a:r>
          </a:p>
          <a:p>
            <a:pPr algn="ctr"/>
            <a:r>
              <a:rPr lang="en-US" sz="1300" dirty="0">
                <a:solidFill>
                  <a:prstClr val="white"/>
                </a:solidFill>
              </a:rPr>
              <a:t>Manager</a:t>
            </a:r>
          </a:p>
        </p:txBody>
      </p:sp>
      <p:sp>
        <p:nvSpPr>
          <p:cNvPr id="173" name="Rounded Rectangle 172"/>
          <p:cNvSpPr/>
          <p:nvPr/>
        </p:nvSpPr>
        <p:spPr>
          <a:xfrm>
            <a:off x="316845" y="4153417"/>
            <a:ext cx="1181191" cy="645504"/>
          </a:xfrm>
          <a:prstGeom prst="roundRect">
            <a:avLst/>
          </a:prstGeom>
          <a:solidFill>
            <a:schemeClr val="accent1"/>
          </a:solidFill>
          <a:ln w="38100">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r>
              <a:rPr lang="en-US" sz="1300" dirty="0" smtClean="0">
                <a:solidFill>
                  <a:prstClr val="white"/>
                </a:solidFill>
              </a:rPr>
              <a:t>Oracle Big Data Appliance</a:t>
            </a:r>
            <a:endParaRPr lang="en-US" sz="1300" dirty="0">
              <a:solidFill>
                <a:prstClr val="white"/>
              </a:solidFill>
            </a:endParaRPr>
          </a:p>
        </p:txBody>
      </p:sp>
      <p:sp>
        <p:nvSpPr>
          <p:cNvPr id="174" name="Rounded Rectangle 173"/>
          <p:cNvSpPr/>
          <p:nvPr/>
        </p:nvSpPr>
        <p:spPr>
          <a:xfrm>
            <a:off x="329057" y="5704213"/>
            <a:ext cx="1181191" cy="336732"/>
          </a:xfrm>
          <a:prstGeom prst="roundRect">
            <a:avLst/>
          </a:prstGeom>
          <a:solidFill>
            <a:schemeClr val="accent1"/>
          </a:solidFill>
          <a:ln w="38100">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r>
              <a:rPr lang="en-US" sz="1300" dirty="0" smtClean="0">
                <a:solidFill>
                  <a:prstClr val="white"/>
                </a:solidFill>
              </a:rPr>
              <a:t>Oracle BI</a:t>
            </a:r>
            <a:endParaRPr lang="en-US" sz="1300" dirty="0">
              <a:solidFill>
                <a:prstClr val="white"/>
              </a:solidFill>
            </a:endParaRPr>
          </a:p>
        </p:txBody>
      </p:sp>
      <p:grpSp>
        <p:nvGrpSpPr>
          <p:cNvPr id="27" name="Group 130"/>
          <p:cNvGrpSpPr/>
          <p:nvPr/>
        </p:nvGrpSpPr>
        <p:grpSpPr>
          <a:xfrm>
            <a:off x="10939588" y="4388260"/>
            <a:ext cx="760090" cy="727695"/>
            <a:chOff x="3836738" y="3876675"/>
            <a:chExt cx="915988" cy="955120"/>
          </a:xfrm>
        </p:grpSpPr>
        <p:pic>
          <p:nvPicPr>
            <p:cNvPr id="176" name="Picture 175"/>
            <p:cNvPicPr>
              <a:picLocks noChangeAspect="1"/>
            </p:cNvPicPr>
            <p:nvPr/>
          </p:nvPicPr>
          <p:blipFill>
            <a:blip r:embed="rId27" cstate="print">
              <a:grayscl/>
              <a:extLst>
                <a:ext uri="{28A0092B-C50C-407E-A947-70E740481C1C}">
                  <a14:useLocalDpi xmlns:a14="http://schemas.microsoft.com/office/drawing/2010/main" val="0"/>
                </a:ext>
              </a:extLst>
            </a:blip>
            <a:stretch>
              <a:fillRect/>
            </a:stretch>
          </p:blipFill>
          <p:spPr>
            <a:xfrm>
              <a:off x="3883433" y="3876675"/>
              <a:ext cx="822598" cy="822598"/>
            </a:xfrm>
            <a:prstGeom prst="rect">
              <a:avLst/>
            </a:prstGeom>
          </p:spPr>
        </p:pic>
        <p:sp>
          <p:nvSpPr>
            <p:cNvPr id="182" name="TextBox 181"/>
            <p:cNvSpPr txBox="1"/>
            <p:nvPr/>
          </p:nvSpPr>
          <p:spPr>
            <a:xfrm>
              <a:off x="3836738" y="4699273"/>
              <a:ext cx="915988" cy="132522"/>
            </a:xfrm>
            <a:prstGeom prst="rect">
              <a:avLst/>
            </a:prstGeom>
            <a:noFill/>
          </p:spPr>
          <p:txBody>
            <a:bodyPr wrap="square" lIns="0" tIns="0" rIns="0" bIns="0" rtlCol="0">
              <a:noAutofit/>
            </a:bodyPr>
            <a:lstStyle/>
            <a:p>
              <a:pPr algn="ctr">
                <a:lnSpc>
                  <a:spcPct val="90000"/>
                </a:lnSpc>
              </a:pPr>
              <a:r>
                <a:rPr lang="en-US" sz="800" dirty="0" smtClean="0"/>
                <a:t>Application</a:t>
              </a:r>
              <a:endParaRPr lang="en-US" sz="800" dirty="0"/>
            </a:p>
          </p:txBody>
        </p:sp>
      </p:grpSp>
      <p:grpSp>
        <p:nvGrpSpPr>
          <p:cNvPr id="28" name="Group 69"/>
          <p:cNvGrpSpPr/>
          <p:nvPr/>
        </p:nvGrpSpPr>
        <p:grpSpPr>
          <a:xfrm>
            <a:off x="11029400" y="5379435"/>
            <a:ext cx="609599" cy="547060"/>
            <a:chOff x="3532165" y="3490417"/>
            <a:chExt cx="972541" cy="965701"/>
          </a:xfrm>
        </p:grpSpPr>
        <p:grpSp>
          <p:nvGrpSpPr>
            <p:cNvPr id="29" name="Group 66"/>
            <p:cNvGrpSpPr/>
            <p:nvPr/>
          </p:nvGrpSpPr>
          <p:grpSpPr>
            <a:xfrm>
              <a:off x="3532165" y="3490417"/>
              <a:ext cx="972541" cy="941587"/>
              <a:chOff x="2204068" y="3403157"/>
              <a:chExt cx="972541" cy="941587"/>
            </a:xfrm>
          </p:grpSpPr>
          <p:sp>
            <p:nvSpPr>
              <p:cNvPr id="198" name="Rounded Rectangle 197"/>
              <p:cNvSpPr/>
              <p:nvPr/>
            </p:nvSpPr>
            <p:spPr>
              <a:xfrm>
                <a:off x="2204068" y="3403157"/>
                <a:ext cx="972541" cy="941587"/>
              </a:xfrm>
              <a:prstGeom prst="roundRect">
                <a:avLst/>
              </a:prstGeom>
              <a:solidFill>
                <a:schemeClr val="bg1"/>
              </a:solidFill>
              <a:ln>
                <a:solidFill>
                  <a:schemeClr val="bg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459"/>
                <a:endParaRPr lang="en-US" sz="1900" dirty="0">
                  <a:solidFill>
                    <a:srgbClr val="A3A3A3"/>
                  </a:solidFill>
                </a:endParaRPr>
              </a:p>
            </p:txBody>
          </p:sp>
          <p:grpSp>
            <p:nvGrpSpPr>
              <p:cNvPr id="30" name="Group 91"/>
              <p:cNvGrpSpPr/>
              <p:nvPr/>
            </p:nvGrpSpPr>
            <p:grpSpPr>
              <a:xfrm>
                <a:off x="2280728" y="3622627"/>
                <a:ext cx="817454" cy="425325"/>
                <a:chOff x="2941429" y="2043031"/>
                <a:chExt cx="1378775" cy="717382"/>
              </a:xfrm>
              <a:effectLst/>
            </p:grpSpPr>
            <p:pic>
              <p:nvPicPr>
                <p:cNvPr id="200" name="Picture 199" descr="Cloud_Grey.png"/>
                <p:cNvPicPr>
                  <a:picLocks noChangeAspect="1"/>
                </p:cNvPicPr>
                <p:nvPr/>
              </p:nvPicPr>
              <p:blipFill>
                <a:blip r:embed="rId28" cstate="email">
                  <a:extLst>
                    <a:ext uri="{28A0092B-C50C-407E-A947-70E740481C1C}">
                      <a14:useLocalDpi xmlns:a14="http://schemas.microsoft.com/office/drawing/2010/main"/>
                    </a:ext>
                  </a:extLst>
                </a:blip>
                <a:stretch>
                  <a:fillRect/>
                </a:stretch>
              </p:blipFill>
              <p:spPr>
                <a:xfrm>
                  <a:off x="3415407" y="2241461"/>
                  <a:ext cx="426690" cy="280396"/>
                </a:xfrm>
                <a:prstGeom prst="rect">
                  <a:avLst/>
                </a:prstGeom>
              </p:spPr>
            </p:pic>
            <p:grpSp>
              <p:nvGrpSpPr>
                <p:cNvPr id="31" name="Group 93"/>
                <p:cNvGrpSpPr/>
                <p:nvPr/>
              </p:nvGrpSpPr>
              <p:grpSpPr>
                <a:xfrm>
                  <a:off x="2941429" y="2043031"/>
                  <a:ext cx="1378775" cy="717382"/>
                  <a:chOff x="2941429" y="2043031"/>
                  <a:chExt cx="1378775" cy="717382"/>
                </a:xfrm>
              </p:grpSpPr>
              <p:pic>
                <p:nvPicPr>
                  <p:cNvPr id="202" name="Picture 201" descr="CycleArrow_Red.png"/>
                  <p:cNvPicPr>
                    <a:picLocks noChangeAspect="1"/>
                  </p:cNvPicPr>
                  <p:nvPr/>
                </p:nvPicPr>
                <p:blipFill>
                  <a:blip r:embed="rId21" cstate="email">
                    <a:extLst>
                      <a:ext uri="{28A0092B-C50C-407E-A947-70E740481C1C}">
                        <a14:useLocalDpi xmlns:a14="http://schemas.microsoft.com/office/drawing/2010/main"/>
                      </a:ext>
                    </a:extLst>
                  </a:blip>
                  <a:stretch>
                    <a:fillRect/>
                  </a:stretch>
                </p:blipFill>
                <p:spPr>
                  <a:xfrm>
                    <a:off x="3277272" y="2043031"/>
                    <a:ext cx="707089" cy="353544"/>
                  </a:xfrm>
                  <a:prstGeom prst="rect">
                    <a:avLst/>
                  </a:prstGeom>
                </p:spPr>
              </p:pic>
              <p:pic>
                <p:nvPicPr>
                  <p:cNvPr id="203" name="Picture 202" descr="Database_Grey.png"/>
                  <p:cNvPicPr>
                    <a:picLocks noChangeAspect="1"/>
                  </p:cNvPicPr>
                  <p:nvPr/>
                </p:nvPicPr>
                <p:blipFill>
                  <a:blip r:embed="rId22" cstate="email">
                    <a:extLst>
                      <a:ext uri="{28A0092B-C50C-407E-A947-70E740481C1C}">
                        <a14:useLocalDpi xmlns:a14="http://schemas.microsoft.com/office/drawing/2010/main"/>
                      </a:ext>
                    </a:extLst>
                  </a:blip>
                  <a:stretch>
                    <a:fillRect/>
                  </a:stretch>
                </p:blipFill>
                <p:spPr>
                  <a:xfrm>
                    <a:off x="2941429" y="2200238"/>
                    <a:ext cx="280397" cy="329162"/>
                  </a:xfrm>
                  <a:prstGeom prst="rect">
                    <a:avLst/>
                  </a:prstGeom>
                  <a:effectLst/>
                </p:spPr>
              </p:pic>
              <p:pic>
                <p:nvPicPr>
                  <p:cNvPr id="204" name="Picture 203" descr="Database_Red.png"/>
                  <p:cNvPicPr>
                    <a:picLocks noChangeAspect="1"/>
                  </p:cNvPicPr>
                  <p:nvPr/>
                </p:nvPicPr>
                <p:blipFill>
                  <a:blip r:embed="rId23" cstate="email">
                    <a:extLst>
                      <a:ext uri="{28A0092B-C50C-407E-A947-70E740481C1C}">
                        <a14:useLocalDpi xmlns:a14="http://schemas.microsoft.com/office/drawing/2010/main"/>
                      </a:ext>
                    </a:extLst>
                  </a:blip>
                  <a:stretch>
                    <a:fillRect/>
                  </a:stretch>
                </p:blipFill>
                <p:spPr>
                  <a:xfrm>
                    <a:off x="4039807" y="2200238"/>
                    <a:ext cx="280397" cy="329162"/>
                  </a:xfrm>
                  <a:prstGeom prst="rect">
                    <a:avLst/>
                  </a:prstGeom>
                  <a:effectLst/>
                </p:spPr>
              </p:pic>
              <p:pic>
                <p:nvPicPr>
                  <p:cNvPr id="206" name="Picture 205" descr="CycleArrow_Grey.png"/>
                  <p:cNvPicPr>
                    <a:picLocks noChangeAspect="1"/>
                  </p:cNvPicPr>
                  <p:nvPr/>
                </p:nvPicPr>
                <p:blipFill>
                  <a:blip r:embed="rId20" cstate="email">
                    <a:extLst>
                      <a:ext uri="{28A0092B-C50C-407E-A947-70E740481C1C}">
                        <a14:useLocalDpi xmlns:a14="http://schemas.microsoft.com/office/drawing/2010/main"/>
                      </a:ext>
                    </a:extLst>
                  </a:blip>
                  <a:stretch>
                    <a:fillRect/>
                  </a:stretch>
                </p:blipFill>
                <p:spPr>
                  <a:xfrm>
                    <a:off x="3277272" y="2406869"/>
                    <a:ext cx="707089" cy="353544"/>
                  </a:xfrm>
                  <a:prstGeom prst="rect">
                    <a:avLst/>
                  </a:prstGeom>
                  <a:effectLst/>
                </p:spPr>
              </p:pic>
            </p:grpSp>
          </p:grpSp>
        </p:grpSp>
        <p:sp>
          <p:nvSpPr>
            <p:cNvPr id="197" name="Rectangle 196"/>
            <p:cNvSpPr/>
            <p:nvPr/>
          </p:nvSpPr>
          <p:spPr>
            <a:xfrm>
              <a:off x="3552075" y="4195845"/>
              <a:ext cx="951460" cy="260273"/>
            </a:xfrm>
            <a:prstGeom prst="rect">
              <a:avLst/>
            </a:prstGeom>
            <a:ln>
              <a:noFill/>
            </a:ln>
          </p:spPr>
          <p:txBody>
            <a:bodyPr wrap="square" lIns="34259" tIns="17128" rIns="34259" bIns="17128">
              <a:spAutoFit/>
            </a:bodyPr>
            <a:lstStyle/>
            <a:p>
              <a:pPr marL="59492" indent="-59492" algn="ctr" defTabSz="456999" fontAlgn="base">
                <a:lnSpc>
                  <a:spcPct val="90000"/>
                </a:lnSpc>
                <a:spcBef>
                  <a:spcPct val="50000"/>
                </a:spcBef>
                <a:spcAft>
                  <a:spcPct val="0"/>
                </a:spcAft>
                <a:buClr>
                  <a:srgbClr val="667263"/>
                </a:buClr>
                <a:defRPr/>
              </a:pPr>
              <a:r>
                <a:rPr lang="en-US" sz="800" b="1" cap="all" dirty="0">
                  <a:solidFill>
                    <a:srgbClr val="000000"/>
                  </a:solidFill>
                  <a:ea typeface="ＭＳ Ｐゴシック" pitchFamily="1" charset="-128"/>
                  <a:cs typeface="Arial" pitchFamily="34" charset="0"/>
                </a:rPr>
                <a:t>Cloud</a:t>
              </a:r>
            </a:p>
          </p:txBody>
        </p:sp>
      </p:grpSp>
      <p:sp>
        <p:nvSpPr>
          <p:cNvPr id="207" name="Rounded Rectangle 206"/>
          <p:cNvSpPr/>
          <p:nvPr/>
        </p:nvSpPr>
        <p:spPr>
          <a:xfrm>
            <a:off x="10783191" y="1698532"/>
            <a:ext cx="1066800" cy="658189"/>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r>
              <a:rPr lang="en-US" sz="1300" dirty="0" smtClean="0">
                <a:solidFill>
                  <a:prstClr val="white"/>
                </a:solidFill>
              </a:rPr>
              <a:t>Mobile Cloud Service</a:t>
            </a:r>
            <a:endParaRPr lang="en-US" sz="1300" dirty="0">
              <a:solidFill>
                <a:prstClr val="white"/>
              </a:solidFill>
            </a:endParaRPr>
          </a:p>
        </p:txBody>
      </p:sp>
      <p:sp>
        <p:nvSpPr>
          <p:cNvPr id="180" name="Up-Down Arrow 179"/>
          <p:cNvSpPr/>
          <p:nvPr/>
        </p:nvSpPr>
        <p:spPr>
          <a:xfrm>
            <a:off x="5476973" y="5131951"/>
            <a:ext cx="416437" cy="402284"/>
          </a:xfrm>
          <a:prstGeom prst="upDownArrow">
            <a:avLst>
              <a:gd name="adj1" fmla="val 50000"/>
              <a:gd name="adj2" fmla="val 33656"/>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3" tIns="60947" rIns="121893" bIns="60947" rtlCol="0" anchor="ctr"/>
          <a:lstStyle/>
          <a:p>
            <a:pPr algn="ctr"/>
            <a:endParaRPr lang="en-US" sz="1300" dirty="0">
              <a:solidFill>
                <a:prstClr val="white"/>
              </a:solidFill>
            </a:endParaRPr>
          </a:p>
        </p:txBody>
      </p:sp>
      <p:sp>
        <p:nvSpPr>
          <p:cNvPr id="183" name="Rounded Rectangle 182"/>
          <p:cNvSpPr/>
          <p:nvPr/>
        </p:nvSpPr>
        <p:spPr>
          <a:xfrm>
            <a:off x="6780212" y="3886200"/>
            <a:ext cx="2133599" cy="381000"/>
          </a:xfrm>
          <a:prstGeom prst="roundRect">
            <a:avLst/>
          </a:prstGeom>
          <a:solidFill>
            <a:schemeClr val="accent1"/>
          </a:solidFill>
          <a:ln w="38100">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r>
              <a:rPr lang="en-US" sz="1300" dirty="0" smtClean="0">
                <a:solidFill>
                  <a:prstClr val="white"/>
                </a:solidFill>
              </a:rPr>
              <a:t>Service Bus, SOA, Adapters</a:t>
            </a:r>
            <a:endParaRPr lang="en-US" sz="1300" dirty="0">
              <a:solidFill>
                <a:prstClr val="white"/>
              </a:solidFill>
            </a:endParaRPr>
          </a:p>
        </p:txBody>
      </p:sp>
    </p:spTree>
    <p:extLst>
      <p:ext uri="{BB962C8B-B14F-4D97-AF65-F5344CB8AC3E}">
        <p14:creationId xmlns:p14="http://schemas.microsoft.com/office/powerpoint/2010/main" val="2991919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Customers Case Studies</a:t>
            </a:r>
            <a:endParaRPr lang="en-US" dirty="0"/>
          </a:p>
        </p:txBody>
      </p:sp>
      <p:sp>
        <p:nvSpPr>
          <p:cNvPr id="8" name="Text Placeholder 7"/>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Oracle Confidential – Internal/Restricted/Highly Restricted</a:t>
            </a:r>
            <a:endParaRPr lang="en-US" dirty="0"/>
          </a:p>
        </p:txBody>
      </p:sp>
      <p:sp>
        <p:nvSpPr>
          <p:cNvPr id="6" name="Slide Number Placeholder 5"/>
          <p:cNvSpPr>
            <a:spLocks noGrp="1"/>
          </p:cNvSpPr>
          <p:nvPr>
            <p:ph type="sldNum" sz="quarter" idx="12"/>
          </p:nvPr>
        </p:nvSpPr>
        <p:spPr/>
        <p:txBody>
          <a:bodyPr/>
          <a:lstStyle/>
          <a:p>
            <a:fld id="{C51EAA63-D034-42AE-91FA-B13B9518C7BE}" type="slidenum">
              <a:rPr lang="en-US" smtClean="0"/>
              <a:pPr/>
              <a:t>41</a:t>
            </a:fld>
            <a:endParaRPr lang="en-US" dirty="0"/>
          </a:p>
        </p:txBody>
      </p:sp>
    </p:spTree>
    <p:extLst>
      <p:ext uri="{BB962C8B-B14F-4D97-AF65-F5344CB8AC3E}">
        <p14:creationId xmlns:p14="http://schemas.microsoft.com/office/powerpoint/2010/main" val="1370754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4077" y="339045"/>
            <a:ext cx="11125200" cy="889000"/>
          </a:xfrm>
        </p:spPr>
        <p:txBody>
          <a:bodyPr/>
          <a:lstStyle/>
          <a:p>
            <a:r>
              <a:rPr lang="en-US" dirty="0" smtClean="0"/>
              <a:t>Customer Case Studies – Mobile App Development</a:t>
            </a:r>
            <a:br>
              <a:rPr lang="en-US" dirty="0" smtClean="0"/>
            </a:br>
            <a:r>
              <a:rPr lang="en-US" sz="2400" i="1" dirty="0" smtClean="0"/>
              <a:t>End to End Mobile Enterprise Approach</a:t>
            </a:r>
            <a:endParaRPr lang="en-US" sz="4300" i="1" dirty="0">
              <a:solidFill>
                <a:schemeClr val="tx2"/>
              </a:solidFill>
            </a:endParaRPr>
          </a:p>
        </p:txBody>
      </p:sp>
      <p:sp>
        <p:nvSpPr>
          <p:cNvPr id="47108" name="AutoShape 4" descr="data:image/jpeg;base64,/9j/4AAQSkZJRgABAQAAAQABAAD/2wCEAAkGBhQPEBQSEBIVFRQUFhcTGBUXFRccFxMZFRUaFhcSFRcXHSYeGBklGhgVITIgIycpLCwsFx4xNzAtNSYrLCwBCQoKDgwOGA8PFzUeHCQpNTUpNSkpNSk1LCk1KSkpKiwqKzUpLTUqKSkpKSkpNSw1Ly4sKjUpKjI1NTY0LikvKf/AABEIAIcBdQMBIgACEQEDEQH/xAAbAAEAAwADAQAAAAAAAAAAAAAABAUGAQIDB//EAEYQAAEDAQUEBgUKAwYHAAAAAAEAAgMRBAUSITEGQVFhEyJxgZGhMlJysbIUIzM0QmJzwdHwB4KSFRYkU+HxJTVDVKKj0v/EABoBAQEAAwEBAAAAAAAAAAAAAAABAwQFAgb/xAAtEQEAAQIFAQYFBQAAAAAAAAAAAQIDBBEhMVESEyJBocHRYXGx8PEFFCORkv/aAAwDAQACEQMRAD8A+4oiICIiAiIgIiICIiAiIgIiICIiAiIgIiICIiAiIgIiICIiAiIgIiICIiAiIgIiICIiAiIgIiICIiAiIgIiICLhzgBUmgG9Zm8dqKyxRxGjXyNBfvc3GGkt4AmoryPKoXF435DZ8pHgO1wjN3gNO9U8m1pflAIv55Q1x7A4AeZVze1zx2pmF4z+y4atPLlyWYsmw2GrrTKGsFfROoG8udk0Kjtar/tMZ+dZKwHQgRkHsPRkHxU2xutUoxMe4cpo8FewscfhXlJtPZ7Izo7M0vpwJw19o1J7sl6C8jeEeGCZ0MoFTHUUd2OAxU5jvCC1j6SNmOaVjaa6FtO0hpHmu7L8icCY3Y6ahgLiPvYRnTmAsCJp7JKQS5r94JqH8zXJw5qws4itRBjpZ7RuwkiOQ8qZsP7zQbizWpkrcUbg4cQfI8DyXqsRFeDmS4Z6wzDLpgBR3ATNGT2/eC1V3Wx76tlYWvbvFSx4OjmO3jlqFBNREQEREBERAREQEREBERAREQEREBERAREQEREBERAREQEREBERAREQEREBERARFV7Q3j0ELiPSIy8gPMtHegpdqb2LyIYzk53Rin2nZBx7BUDtJ9VeI2XfNaSfo4oy1jTTMiMAdUdoOfPep9l2ebHJHJaHijMEcbSaYn6lx4uMhcQP9lgP4j7b2h88tkYeiijdgdhPWly1c7c0g+iO+qsN3B4OvFV9FOnPyfYo5A4AtIIOhBqD2EKu2guYWqItrRw6zTurwPIrL/wivrprGYCetA6g9h9XNPjjHcFu1GHE2JsXarc+E/h8jkgLHFrhQg0IO4jcu0Lyxwc0kEGoI1B4hbfaXZozubJFTGaNdU0BG53aPd2Jd2x0UQxTHGRnTRg7t/f4Ktd52CZt5QlkzSJGaSAZe0DoDxb+x5WLYahrNJ3M/U/p3qbbtqoYRghGMjIBuTB3/ouYrSLwszmg4JBqATSu6vFp/eiKmi12cSMjxtdIOq2vWcOWLccuOarpdpHdM6F7ei+yHk1wuPouIIphKyT4TG4tIIc005ghX8w+W2fH/wBaEUd99vH3ntB4oL+6bwc/FHKKSx5OG5w3PHIqxWQsNtLmNmGclno13GSI8eJH+q1sbw4AjMEVB4gqDsiKk2vtLo7NiY4tONoq0kHM6VCC7RRLokLrPEXEkmNhJOpJaKkqWgIiICIiAiLytMuBjnD7LS7wFUHqiqtnL4da4jI5oaQ4toCdzWmufarVAREQERUm19pdHZsTHFpxtFWkg5nSoQXaKJdEhdZ4nOJJMbCSdSS0VJVJs9bHvtlpa57nNaXUaSSG/OEZDdkg0yIiAiIgIiICIiAiKDfchbZpnNJBEbiCDQg01BQTkVNslaHSWVrnuLnYn5kknJx3lXKAiIgIiICrLZ0bJWunLes9jImne6hpQbzVzjyAB3KzXy2874NovO7JXCgcX0AJoB072NPbRraqw28Lhu3meIifpM+ihtW1ktpvaF8zqRxWlrWMHosaJQ0mm9xGp/LJcfxWsHR3k526VjJB3Doz5s81QX3ZzHa526Fs0g8JDQr65fey7b6isc+PoxgxPIFXFr2hxa3dUOG/iddFdn1F25bwlyzc2o6ZifKY/uXz/wDhlbZIbwZga5zZAY3hoJo0/bPANcAa8K8V90WZfaLFcsOBoDSRXCM5ZSPtOP5mgG7gpeyu07bfE5wbgcxxaWVrQHNrq0Go8wV5mXC/ULlWKq7emjKnbPldrF7XGUSUc4mJ2bQMhlqCBqRz4hbRQb4u0WiIsOurTwcNO7d3o5L50GqddVvNnlDxpo4es06j98FGdEWkgihBoRwI1C5DV6Rpdp7vEjG2iPMEDFTeD6Lvy8OCqLntvQStdu0d7J18Ne5XWy9qEjH2d+YoSBxacnN8TXvUOzbMyOkc09VjSRiP2h90b8u5RUiKwmG24WNqx4NQNMD9a8gfcFf3dAImCPFiLPEAkkDw9yi3jbOgg+ao4tIjqTXDlqeJ08V1uuWspd/mQxvPaKtKC2VBtv8AVT7bPer9Z/bf6ofbZ71B4wbQFkUMNnjMsoiYSB6LKtHpH/btXE1826IY5LMwtGZwnMDucfcp+ytgEVmYQOtIA9x3nFmB3CgVwgrrlvtlrYXMyIyc06t4do5qfLIGgucQABUk6ADeVktnY+jvC0RtybR2W4Ue0gd2Ir323tTiIoGayuz50IDR2YjXuQdn7VSTPLbHAZANXuyHhlTvNeS4lv61wdaezNLN5YdOZoXU71fXfYGwRtjYMmjxO9x5lSCEES7L1ZaWY4zyIOrTwIVZft7TMMkbLM57MH0gJpm3M0pu7VXQx/IryDGZRzAZbhirQdzx4Fai8PoZPYd8JQYzZi9ZoYS2KzOlbjJxAkUOFow6HgPFbezSFzGuc3CS0Et9UkVLe5Z7YL6s78Q/AxWm0FtMNmke3J1KDkXHCD3Vr3KiBeW1WGTobPGZZNDT0QRqMtab9AOK8X3tbmDE+zMLd4aet5OJ8l67H2JkVnDzTHJ1ia50+y3wz71fdK31h4hQQLlv1lraS3Jw9Jh1HPmOahbb/Vf52e9QL1As1vhljIDZTheBpmQ1x82ntCn7b/Vf52e9UWVyfVofwmfAFmLotzILVbJJDRoLu0npTQDiVp7k+rQ/hM+ALI3XdwnvGUPFWsfI8jcSHkNB7z5ILZl+WubrQWYBh0LzmRx9Jv5pFtW+J4ZbIejro8Zt7aZ1HYT2LSqFfN3C0QuYRnSrTwcNCFBMa4EAg1BzBG/moV73xHZWYpDmcmtGrjy/VVWw9tL7OWO1jdQeyRUDxqO5Qg0Wu8ndJTo4MgDocJAp/USe5BJivq2zDFFZmhh0xnMjvc2vgvSx7VFsgitcXQuOjvsntroOYJC0HSt9YeIVVtNY2T2d9SMTAXtNRUFoqR3jJBcKovvaNllo2hfIdGDnoSd3vXXZe39JZGucc2VYT7Oh/poqnZGH5RNLapMzio2u4nPLsbhAQSm3nb3DELMwDgT1vN49y6WnaETQTxSsMUwiecB+11dWn8vetQqDbK7hJZzIB148wd+E5Ob2UNe5B22L+qN9p/xFet87Rts7hGxhkldowbq6V18AF5bF/U2+0/4iqme0iy3m6SYHC8dV1K0Ba0Yh2UINOKonG8rwpi+TR04V63x/kpVy7Sid5ikYY5R9k76a0rmDyKtLNb45RWN7XdhB8lX2/Z/pbRHO1+AspUYa46GuZqKZVCgt0REBfFr0BjF2zAEuilmjoNcUNrqGgcSCvtKz8d2RWFk081HBs0tpb1KmLpaVa3nzy9JHQwOIizM6ZzPhzpVGXmgnYCA2ya2TkOa5wkbGcmNOEYnyV1zBNNONd1pd20cNsM0NmeQY20DwBTrVGJldQDTdTTcsttPeZvG7unixMEcpbLFXVv2XOprSrDwFTwqsts1ehsdpZKK4R1Xjix3pD3HtAXmam7Tha79qarlWdVOkRxl7oN4QSNmkE5JkDiHlxJJINK1Ov6UVrslfJsdoa8+g7qSD7p+12g5+PFaX+INyB2G2RZtcGh5Ghr6EnhQf0rGNjXidJdK3dpxNnWN4yl9ya4EAg1BzBG/muVkNgr9xs+TyHrMFWE/aZ6va33di16yROb5a9am1XNEsttXdlHCZoyOTu3c7v08OKorPZnSODWNLidwX0K0QCRpY4VDhQqsmtkNjbgY3reqNTzc5emF4XVcYs/zsrqFo49VtRTM716bRW98bG9GaB9auGvIDhUe5UNuvF85q85bmjQfqeatZndLYWnewgeBw+4hBDu81s87eGF/nn7gra5B9GeENP/Yae4qtuWzl4laNXMA5arSWKEMYGNNcPVJ8/wA/NB7qg23+qn22e9X6odtWk2U0BPXbp2qCxuX6tD+Gz4Qpqh3MP8ND+Gz4QpiDJ3P/AM0tHsu97FxtgejtNmlPog5/yva4+R8l2udh/tO0GhpR2dMtWK7vy6BaoSwmjh1mngR+Wo71RYAoslYNon2MCG2RuGHJrwK1A0HB3aPBSLRtvGRSzsfI86DCad+89gCgj30ekvOzsbmWYSeVHF5/8R5rS3h9DJ7DvhKpdm7kex7rRaPpX1oPVB1J56Cm4K9tMWNjm+s0t8RRBn9gvqzvxD8DFL2xjxWN9Nxa7uDhVUOz99/IWvhnikBxYshyAIzI4ahbAYZ4swcMjNDrR7dDzoVRmbm2Ts88Echx1c3OjhSoyO7iCpn9xbP9/wDqH6KvstolutzmSMc+Amoe3dz4A8WmnLnYSbc2enVxuPq4aeZKDwm2ascL2B73Nc4jCC7MkEU0HGilbb/Vf52e9RLosEtqtPyq0NwNb9Gw8tMjnQVJrvKmbatJsuQJ67NO1BY3J9Wh/CZ8AWc2clAvC0tOrjJTuk08D5LR3KP8ND+Ez4AsfDd0r7TaJIaiSKUvaDo8F7w5ufL8+KDerpLIGtLjoASewZlZ+HbWMCk7HxvGoLaivLf4hQ7xvyS3DoLJG7C7J7zkKcK7h5nSig9NgWHBM/c54HgKn4gq+yXPHPbrRHNXV720NK9avDg4LX3Rdos0LY250zJ9YnMn98lTbRXRI2Vtqswq9vpNGrqClQN+WRHCio7/ANxbP9/+ofousuxdmY0ucXgNBJJcMgMydEg25hp8617HjVtK58t/iAod43xJeHzFljcGEjG9woKcDTIDzPBBdXPY4RZ3Nszi5ji7MmuZABzoOAVXsBJ81Ize14J72ge9pWhu2wiCJsbdGileJ1J7zVZy8LBLYrQbTZ24431xsG6uZyG6uYO7sQaxVe00wbZJid7cPe7qj3qCzbmz0zxg+rhz8QaKBeL5be1zsDo7PG1zxX0pXBpw5fsa6nSC02L+pt9p/wARU4vgteKM4JMPpDUtOY7jkVC2MaRZG1FOs/X2iq23WeWw2l1oiYXxSVLgN1TU1ppnmDpnRUTLRsPA7Nhew7qOqB/VU+arpJp7skZjkMsLjTOuVNaVrhIGetCrJu3NnpU4weGHPyNFXWp8l6SMDI3MgYal7t/E8K0yAFdc0GyCIEUBZfayPoporQ+phc11lnbXIMl0fTdQ6nkFqF422xtmjdHIKteC0jt/NSWWzc7OuJnbx+T5rcbv7Ptklmnzhl+bdXQh3oSdhBofaPBVV93I6yTuiOY1a71mnQ9u48wVo7xuV0jfk0mdogaTC7/uIfU9pvD/AFK7Xb/xGz/J5Mp4RWOQg5gZYHnduHcDqCsc8O/Te6Z7X/XpV9+j22JvhskZsc+YIIZXe06x+8jv4BUF93C6yzGM1LTmx3rD/wChof8AVXl07BS1Dpn9FQ1AaavFN9dB25rYxW2J7xGHtfIwV1BcNxOW/jRXLONWrXiKbV2arXeid4+PObE7P7J2gvbKfmQ0hwLh1u5v60X0EO8lir/2itLZHRU6IDhmXDc4O4HkAq6473dZpcRJc13pje773tD96pExGjHds3cRHXVMfCI930dUO09gqBKBmOq7sOh8feruGYPaHNNWkVBG9Jog9padCKHvWRyWDAV9csBlgkj0BcKGnZX3Lmy7PhtXTuGEbq68yd3Yve1XkDC8RDCAWsaRlWuZoN2XvVHd7mwsEcOpdhLt+lXGu8geFVZQR4W89T2nNV102KgBOjagc3E1c7xoP5VaqAiIgIiICIiDhza6rhkQboAOwLsiAiIgIiIC6NgaDUNAPYF3RAREQEREHV8QdqAe0LkNpouUQEREHR8LXatB7QF2ApouUQEREHQwtrXCK8aCq7oiAiIg6GBta4RXjQLuiICIiAiIgj2qwMlLHPaCYziac6tPIj3Kotd7yDHFFG2Oapc1r9Jm73RuBALuRV+vC2WFkzcMjQ4a8weIOoPMKTDLbriJ72sMgbx+Ws6Cd5hmaaA1LWSH1Xt3H9jgqSWxyWaQBwLHtNQR72neFsLfs8X5PHSjQPqGzNHAuPVkHbQrmzXHK0dHM9kkO4PBxN9k/ZPeVjmmZdKjEUUR3duPb2lCgvKK3MEVpoyUei/cTy4V9U5H3VNsuGWJ+AtLq+iWgkO7OB5LQf2BZYn9d5PBrnZDtoB5lTZLyLAGwwktGQIIIpyw1V6Zndg/dU25/j24n0eGzVgmhBElAw5hpNSDxyyA5K8a4EVGYWftlp6b0jKz7pbVvlQ+K9LsZKw0Z1mHcQ4DtBIyWSIyhpXK5rq6pNo2nE01OEg5bgRv8/Jc3ddxc1tcmgl3MuPDsAGfGqtprK1+EuFcOYG6v5r2R4cNbQUGgyXKIgIiICIiAiIgIiICIiAiIgIiICIiAiIgIiICIiAiIgIiICIiAiIgIiICIiAiIgIiIC4c0EUIqOa5RB4myN9UdgyHgF0/s6P/AC2+Ckog8mWVg0a0dwXqiICIiAiIgIiICIiAiIgIiICIiAiIgIiICIiAiIgIiICIiAiIgIiICIiAiIgIiICIiAiIgIiICIiAiIgIiICIiAiIgIiICIiAiIgIiICIiAiIgIiICIiAiIgIiICIiAiIgIiICIiAiIgIiICIiD//2Q=="/>
          <p:cNvSpPr>
            <a:spLocks noChangeAspect="1" noChangeArrowheads="1"/>
          </p:cNvSpPr>
          <p:nvPr/>
        </p:nvSpPr>
        <p:spPr bwMode="auto">
          <a:xfrm>
            <a:off x="207379" y="-192617"/>
            <a:ext cx="406294" cy="406401"/>
          </a:xfrm>
          <a:prstGeom prst="rect">
            <a:avLst/>
          </a:prstGeom>
          <a:noFill/>
        </p:spPr>
        <p:txBody>
          <a:bodyPr vert="horz" wrap="square" lIns="121899" tIns="60949" rIns="121899" bIns="60949" numCol="1" anchor="t" anchorCtr="0" compatLnSpc="1">
            <a:prstTxWarp prst="textNoShape">
              <a:avLst/>
            </a:prstTxWarp>
          </a:bodyPr>
          <a:lstStyle/>
          <a:p>
            <a:endParaRPr lang="en-US"/>
          </a:p>
        </p:txBody>
      </p:sp>
      <p:sp>
        <p:nvSpPr>
          <p:cNvPr id="47110" name="AutoShape 6" descr="data:image/jpeg;base64,/9j/4AAQSkZJRgABAQAAAQABAAD/2wCEAAkGBhQPEBQSEBIVFRQUFhcTGBUXFRccFxMZFRUaFhcSFRcXHSYeGBklGhgVITIgIycpLCwsFx4xNzAtNSYrLCwBCQoKDgwOGA8PFzUeHCQpNTUpNSkpNSk1LCk1KSkpKiwqKzUpLTUqKSkpKSkpNSw1Ly4sKjUpKjI1NTY0LikvKf/AABEIAIcBdQMBIgACEQEDEQH/xAAbAAEAAwADAQAAAAAAAAAAAAAABAUGAQIDB//EAEYQAAEDAQUEBgUKAwYHAAAAAAEAAgMRBAUSITEGQVFhEyJxgZGhMlJysbIUIzM0QmJzwdHwB4KSFRYkU+HxJTVDVKKj0v/EABoBAQEAAwEBAAAAAAAAAAAAAAABAwQFAgb/xAAtEQEAAQIFAQYFBQAAAAAAAAAAAQIDBBEhMVESEyJBocHRYXGx8PEFFCORkv/aAAwDAQACEQMRAD8A+4oiICIiAiIgIiICIiAiIgIiICIiAiIgIiICIiAiIgIiICIiAiIgIiICIiAiIgIiICIiAiIgIiICIiAiIgIiICLhzgBUmgG9Zm8dqKyxRxGjXyNBfvc3GGkt4AmoryPKoXF435DZ8pHgO1wjN3gNO9U8m1pflAIv55Q1x7A4AeZVze1zx2pmF4z+y4atPLlyWYsmw2GrrTKGsFfROoG8udk0Kjtar/tMZ+dZKwHQgRkHsPRkHxU2xutUoxMe4cpo8FewscfhXlJtPZ7Izo7M0vpwJw19o1J7sl6C8jeEeGCZ0MoFTHUUd2OAxU5jvCC1j6SNmOaVjaa6FtO0hpHmu7L8icCY3Y6ahgLiPvYRnTmAsCJp7JKQS5r94JqH8zXJw5qws4itRBjpZ7RuwkiOQ8qZsP7zQbizWpkrcUbg4cQfI8DyXqsRFeDmS4Z6wzDLpgBR3ATNGT2/eC1V3Wx76tlYWvbvFSx4OjmO3jlqFBNREQEREBERAREQEREBERAREQEREBERAREQEREBERAREQEREBERAREQEREBERARFV7Q3j0ELiPSIy8gPMtHegpdqb2LyIYzk53Rin2nZBx7BUDtJ9VeI2XfNaSfo4oy1jTTMiMAdUdoOfPep9l2ebHJHJaHijMEcbSaYn6lx4uMhcQP9lgP4j7b2h88tkYeiijdgdhPWly1c7c0g+iO+qsN3B4OvFV9FOnPyfYo5A4AtIIOhBqD2EKu2guYWqItrRw6zTurwPIrL/wivrprGYCetA6g9h9XNPjjHcFu1GHE2JsXarc+E/h8jkgLHFrhQg0IO4jcu0Lyxwc0kEGoI1B4hbfaXZozubJFTGaNdU0BG53aPd2Jd2x0UQxTHGRnTRg7t/f4Ktd52CZt5QlkzSJGaSAZe0DoDxb+x5WLYahrNJ3M/U/p3qbbtqoYRghGMjIBuTB3/ouYrSLwszmg4JBqATSu6vFp/eiKmi12cSMjxtdIOq2vWcOWLccuOarpdpHdM6F7ei+yHk1wuPouIIphKyT4TG4tIIc005ghX8w+W2fH/wBaEUd99vH3ntB4oL+6bwc/FHKKSx5OG5w3PHIqxWQsNtLmNmGclno13GSI8eJH+q1sbw4AjMEVB4gqDsiKk2vtLo7NiY4tONoq0kHM6VCC7RRLokLrPEXEkmNhJOpJaKkqWgIiICIiAiLytMuBjnD7LS7wFUHqiqtnL4da4jI5oaQ4toCdzWmufarVAREQERUm19pdHZsTHFpxtFWkg5nSoQXaKJdEhdZ4nOJJMbCSdSS0VJVJs9bHvtlpa57nNaXUaSSG/OEZDdkg0yIiAiIgIiICIiAiKDfchbZpnNJBEbiCDQg01BQTkVNslaHSWVrnuLnYn5kknJx3lXKAiIgIiICrLZ0bJWunLes9jImne6hpQbzVzjyAB3KzXy2874NovO7JXCgcX0AJoB072NPbRraqw28Lhu3meIifpM+ihtW1ktpvaF8zqRxWlrWMHosaJQ0mm9xGp/LJcfxWsHR3k526VjJB3Doz5s81QX3ZzHa526Fs0g8JDQr65fey7b6isc+PoxgxPIFXFr2hxa3dUOG/iddFdn1F25bwlyzc2o6ZifKY/uXz/wDhlbZIbwZga5zZAY3hoJo0/bPANcAa8K8V90WZfaLFcsOBoDSRXCM5ZSPtOP5mgG7gpeyu07bfE5wbgcxxaWVrQHNrq0Go8wV5mXC/ULlWKq7emjKnbPldrF7XGUSUc4mJ2bQMhlqCBqRz4hbRQb4u0WiIsOurTwcNO7d3o5L50GqddVvNnlDxpo4es06j98FGdEWkgihBoRwI1C5DV6Rpdp7vEjG2iPMEDFTeD6Lvy8OCqLntvQStdu0d7J18Ne5XWy9qEjH2d+YoSBxacnN8TXvUOzbMyOkc09VjSRiP2h90b8u5RUiKwmG24WNqx4NQNMD9a8gfcFf3dAImCPFiLPEAkkDw9yi3jbOgg+ao4tIjqTXDlqeJ08V1uuWspd/mQxvPaKtKC2VBtv8AVT7bPer9Z/bf6ofbZ71B4wbQFkUMNnjMsoiYSB6LKtHpH/btXE1826IY5LMwtGZwnMDucfcp+ytgEVmYQOtIA9x3nFmB3CgVwgrrlvtlrYXMyIyc06t4do5qfLIGgucQABUk6ADeVktnY+jvC0RtybR2W4Ue0gd2Ir323tTiIoGayuz50IDR2YjXuQdn7VSTPLbHAZANXuyHhlTvNeS4lv61wdaezNLN5YdOZoXU71fXfYGwRtjYMmjxO9x5lSCEES7L1ZaWY4zyIOrTwIVZft7TMMkbLM57MH0gJpm3M0pu7VXQx/IryDGZRzAZbhirQdzx4Fai8PoZPYd8JQYzZi9ZoYS2KzOlbjJxAkUOFow6HgPFbezSFzGuc3CS0Et9UkVLe5Z7YL6s78Q/AxWm0FtMNmke3J1KDkXHCD3Vr3KiBeW1WGTobPGZZNDT0QRqMtab9AOK8X3tbmDE+zMLd4aet5OJ8l67H2JkVnDzTHJ1ia50+y3wz71fdK31h4hQQLlv1lraS3Jw9Jh1HPmOahbb/Vf52e9QL1As1vhljIDZTheBpmQ1x82ntCn7b/Vf52e9UWVyfVofwmfAFmLotzILVbJJDRoLu0npTQDiVp7k+rQ/hM+ALI3XdwnvGUPFWsfI8jcSHkNB7z5ILZl+WubrQWYBh0LzmRx9Jv5pFtW+J4ZbIejro8Zt7aZ1HYT2LSqFfN3C0QuYRnSrTwcNCFBMa4EAg1BzBG/moV73xHZWYpDmcmtGrjy/VVWw9tL7OWO1jdQeyRUDxqO5Qg0Wu8ndJTo4MgDocJAp/USe5BJivq2zDFFZmhh0xnMjvc2vgvSx7VFsgitcXQuOjvsntroOYJC0HSt9YeIVVtNY2T2d9SMTAXtNRUFoqR3jJBcKovvaNllo2hfIdGDnoSd3vXXZe39JZGucc2VYT7Oh/poqnZGH5RNLapMzio2u4nPLsbhAQSm3nb3DELMwDgT1vN49y6WnaETQTxSsMUwiecB+11dWn8vetQqDbK7hJZzIB148wd+E5Ob2UNe5B22L+qN9p/xFet87Rts7hGxhkldowbq6V18AF5bF/U2+0/4iqme0iy3m6SYHC8dV1K0Ba0Yh2UINOKonG8rwpi+TR04V63x/kpVy7Sid5ikYY5R9k76a0rmDyKtLNb45RWN7XdhB8lX2/Z/pbRHO1+AspUYa46GuZqKZVCgt0REBfFr0BjF2zAEuilmjoNcUNrqGgcSCvtKz8d2RWFk081HBs0tpb1KmLpaVa3nzy9JHQwOIizM6ZzPhzpVGXmgnYCA2ya2TkOa5wkbGcmNOEYnyV1zBNNONd1pd20cNsM0NmeQY20DwBTrVGJldQDTdTTcsttPeZvG7unixMEcpbLFXVv2XOprSrDwFTwqsts1ehsdpZKK4R1Xjix3pD3HtAXmam7Tha79qarlWdVOkRxl7oN4QSNmkE5JkDiHlxJJINK1Ov6UVrslfJsdoa8+g7qSD7p+12g5+PFaX+INyB2G2RZtcGh5Ghr6EnhQf0rGNjXidJdK3dpxNnWN4yl9ya4EAg1BzBG/muVkNgr9xs+TyHrMFWE/aZ6va33di16yROb5a9am1XNEsttXdlHCZoyOTu3c7v08OKorPZnSODWNLidwX0K0QCRpY4VDhQqsmtkNjbgY3reqNTzc5emF4XVcYs/zsrqFo49VtRTM716bRW98bG9GaB9auGvIDhUe5UNuvF85q85bmjQfqeatZndLYWnewgeBw+4hBDu81s87eGF/nn7gra5B9GeENP/Yae4qtuWzl4laNXMA5arSWKEMYGNNcPVJ8/wA/NB7qg23+qn22e9X6odtWk2U0BPXbp2qCxuX6tD+Gz4Qpqh3MP8ND+Gz4QpiDJ3P/AM0tHsu97FxtgejtNmlPog5/yva4+R8l2udh/tO0GhpR2dMtWK7vy6BaoSwmjh1mngR+Wo71RYAoslYNon2MCG2RuGHJrwK1A0HB3aPBSLRtvGRSzsfI86DCad+89gCgj30ekvOzsbmWYSeVHF5/8R5rS3h9DJ7DvhKpdm7kex7rRaPpX1oPVB1J56Cm4K9tMWNjm+s0t8RRBn9gvqzvxD8DFL2xjxWN9Nxa7uDhVUOz99/IWvhnikBxYshyAIzI4ahbAYZ4swcMjNDrR7dDzoVRmbm2Ts88Echx1c3OjhSoyO7iCpn9xbP9/wDqH6KvstolutzmSMc+Amoe3dz4A8WmnLnYSbc2enVxuPq4aeZKDwm2ascL2B73Nc4jCC7MkEU0HGilbb/Vf52e9RLosEtqtPyq0NwNb9Gw8tMjnQVJrvKmbatJsuQJ67NO1BY3J9Wh/CZ8AWc2clAvC0tOrjJTuk08D5LR3KP8ND+Ez4AsfDd0r7TaJIaiSKUvaDo8F7w5ufL8+KDerpLIGtLjoASewZlZ+HbWMCk7HxvGoLaivLf4hQ7xvyS3DoLJG7C7J7zkKcK7h5nSig9NgWHBM/c54HgKn4gq+yXPHPbrRHNXV720NK9avDg4LX3Rdos0LY250zJ9YnMn98lTbRXRI2Vtqswq9vpNGrqClQN+WRHCio7/ANxbP9/+ofousuxdmY0ucXgNBJJcMgMydEg25hp8617HjVtK58t/iAod43xJeHzFljcGEjG9woKcDTIDzPBBdXPY4RZ3Nszi5ji7MmuZABzoOAVXsBJ81Ize14J72ge9pWhu2wiCJsbdGileJ1J7zVZy8LBLYrQbTZ24431xsG6uZyG6uYO7sQaxVe00wbZJid7cPe7qj3qCzbmz0zxg+rhz8QaKBeL5be1zsDo7PG1zxX0pXBpw5fsa6nSC02L+pt9p/wARU4vgteKM4JMPpDUtOY7jkVC2MaRZG1FOs/X2iq23WeWw2l1oiYXxSVLgN1TU1ppnmDpnRUTLRsPA7Nhew7qOqB/VU+arpJp7skZjkMsLjTOuVNaVrhIGetCrJu3NnpU4weGHPyNFXWp8l6SMDI3MgYal7t/E8K0yAFdc0GyCIEUBZfayPoporQ+phc11lnbXIMl0fTdQ6nkFqF422xtmjdHIKteC0jt/NSWWzc7OuJnbx+T5rcbv7Ptklmnzhl+bdXQh3oSdhBofaPBVV93I6yTuiOY1a71mnQ9u48wVo7xuV0jfk0mdogaTC7/uIfU9pvD/AFK7Xb/xGz/J5Mp4RWOQg5gZYHnduHcDqCsc8O/Te6Z7X/XpV9+j22JvhskZsc+YIIZXe06x+8jv4BUF93C6yzGM1LTmx3rD/wChof8AVXl07BS1Dpn9FQ1AaavFN9dB25rYxW2J7xGHtfIwV1BcNxOW/jRXLONWrXiKbV2arXeid4+PObE7P7J2gvbKfmQ0hwLh1u5v60X0EO8lir/2itLZHRU6IDhmXDc4O4HkAq6473dZpcRJc13pje773tD96pExGjHds3cRHXVMfCI930dUO09gqBKBmOq7sOh8feruGYPaHNNWkVBG9Jog9padCKHvWRyWDAV9csBlgkj0BcKGnZX3Lmy7PhtXTuGEbq68yd3Yve1XkDC8RDCAWsaRlWuZoN2XvVHd7mwsEcOpdhLt+lXGu8geFVZQR4W89T2nNV102KgBOjagc3E1c7xoP5VaqAiIgIiICIiDhza6rhkQboAOwLsiAiIgIiIC6NgaDUNAPYF3RAREQEREHV8QdqAe0LkNpouUQEREHR8LXatB7QF2ApouUQEREHQwtrXCK8aCq7oiAiIg6GBta4RXjQLuiICIiAiIgj2qwMlLHPaCYziac6tPIj3Kotd7yDHFFG2Oapc1r9Jm73RuBALuRV+vC2WFkzcMjQ4a8weIOoPMKTDLbriJ72sMgbx+Ws6Cd5hmaaA1LWSH1Xt3H9jgqSWxyWaQBwLHtNQR72neFsLfs8X5PHSjQPqGzNHAuPVkHbQrmzXHK0dHM9kkO4PBxN9k/ZPeVjmmZdKjEUUR3duPb2lCgvKK3MEVpoyUei/cTy4V9U5H3VNsuGWJ+AtLq+iWgkO7OB5LQf2BZYn9d5PBrnZDtoB5lTZLyLAGwwktGQIIIpyw1V6Zndg/dU25/j24n0eGzVgmhBElAw5hpNSDxyyA5K8a4EVGYWftlp6b0jKz7pbVvlQ+K9LsZKw0Z1mHcQ4DtBIyWSIyhpXK5rq6pNo2nE01OEg5bgRv8/Jc3ddxc1tcmgl3MuPDsAGfGqtprK1+EuFcOYG6v5r2R4cNbQUGgyXKIgIiICIiAiIgIiICIiAiIgIiICIiAiIgIiICIiAiIgIiICIiAiIgIiICIiAiIgIiIC4c0EUIqOa5RB4myN9UdgyHgF0/s6P/AC2+Ckog8mWVg0a0dwXqiICIiAiIgIiICIiAiIgIiICIiAiIgIiICIiAiIgIiICIiAiIgIiICIiAiIgIiICIiAiIgIiICIiAiIgIiICIiAiIgIiICIiAiIgIiICIiAiIgIiICIiAiIgIiICIiAiIgIiICIiAiIgIiICIiD//2Q=="/>
          <p:cNvSpPr>
            <a:spLocks noChangeAspect="1" noChangeArrowheads="1"/>
          </p:cNvSpPr>
          <p:nvPr/>
        </p:nvSpPr>
        <p:spPr bwMode="auto">
          <a:xfrm>
            <a:off x="207379" y="-192617"/>
            <a:ext cx="406294" cy="406401"/>
          </a:xfrm>
          <a:prstGeom prst="rect">
            <a:avLst/>
          </a:prstGeom>
          <a:noFill/>
        </p:spPr>
        <p:txBody>
          <a:bodyPr vert="horz" wrap="square" lIns="121899" tIns="60949" rIns="121899" bIns="60949" numCol="1" anchor="t" anchorCtr="0" compatLnSpc="1">
            <a:prstTxWarp prst="textNoShape">
              <a:avLst/>
            </a:prstTxWarp>
          </a:bodyPr>
          <a:lstStyle/>
          <a:p>
            <a:endParaRPr lang="en-US"/>
          </a:p>
        </p:txBody>
      </p:sp>
      <p:grpSp>
        <p:nvGrpSpPr>
          <p:cNvPr id="3" name="Group 20"/>
          <p:cNvGrpSpPr/>
          <p:nvPr/>
        </p:nvGrpSpPr>
        <p:grpSpPr>
          <a:xfrm>
            <a:off x="1073074" y="1853196"/>
            <a:ext cx="1602163" cy="4303059"/>
            <a:chOff x="805015" y="1247082"/>
            <a:chExt cx="1201935" cy="2959158"/>
          </a:xfrm>
        </p:grpSpPr>
        <p:sp>
          <p:nvSpPr>
            <p:cNvPr id="13" name="Rectangle 8"/>
            <p:cNvSpPr>
              <a:spLocks noChangeArrowheads="1"/>
            </p:cNvSpPr>
            <p:nvPr/>
          </p:nvSpPr>
          <p:spPr bwMode="gray">
            <a:xfrm>
              <a:off x="805015" y="1247082"/>
              <a:ext cx="1201935" cy="2463859"/>
            </a:xfrm>
            <a:prstGeom prst="rect">
              <a:avLst/>
            </a:prstGeom>
            <a:gradFill>
              <a:gsLst>
                <a:gs pos="0">
                  <a:schemeClr val="bg2">
                    <a:lumMod val="40000"/>
                    <a:lumOff val="60000"/>
                  </a:schemeClr>
                </a:gs>
                <a:gs pos="50000">
                  <a:schemeClr val="bg2">
                    <a:lumMod val="60000"/>
                    <a:lumOff val="40000"/>
                  </a:schemeClr>
                </a:gs>
              </a:gsLst>
              <a:lin ang="5400000" scaled="0"/>
            </a:gra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t" anchorCtr="0"/>
            <a:lstStyle/>
            <a:p>
              <a:pPr marL="0" lvl="1">
                <a:spcAft>
                  <a:spcPts val="800"/>
                </a:spcAft>
              </a:pPr>
              <a:r>
                <a:rPr lang="en-US" sz="1300" b="1" dirty="0" smtClean="0">
                  <a:solidFill>
                    <a:schemeClr val="tx1"/>
                  </a:solidFill>
                  <a:latin typeface="Arial" pitchFamily="34" charset="0"/>
                  <a:cs typeface="Arial" pitchFamily="34" charset="0"/>
                </a:rPr>
                <a:t>Northumbrian Water</a:t>
              </a:r>
              <a:endParaRPr lang="en-US" sz="1100" b="1" dirty="0" smtClean="0">
                <a:solidFill>
                  <a:schemeClr val="tx1"/>
                </a:solidFill>
                <a:latin typeface="Arial" pitchFamily="34" charset="0"/>
                <a:cs typeface="Arial" pitchFamily="34" charset="0"/>
              </a:endParaRPr>
            </a:p>
            <a:p>
              <a:pPr marL="0" lvl="1">
                <a:spcAft>
                  <a:spcPts val="800"/>
                </a:spcAft>
              </a:pPr>
              <a:r>
                <a:rPr lang="en-US" sz="1100" b="1" dirty="0" smtClean="0">
                  <a:solidFill>
                    <a:schemeClr val="tx1"/>
                  </a:solidFill>
                  <a:latin typeface="Arial" pitchFamily="34" charset="0"/>
                  <a:cs typeface="Arial" pitchFamily="34" charset="0"/>
                </a:rPr>
                <a:t>Problem </a:t>
              </a:r>
              <a:r>
                <a:rPr lang="en-US" sz="1100" dirty="0" smtClean="0">
                  <a:solidFill>
                    <a:schemeClr val="tx1"/>
                  </a:solidFill>
                  <a:latin typeface="Arial" pitchFamily="34" charset="0"/>
                  <a:cs typeface="Arial" pitchFamily="34" charset="0"/>
                </a:rPr>
                <a:t>– Field Service supervisors unable to approve field service exceptions. Technicians unable to complete job. High cost due to additional truck rolls </a:t>
              </a:r>
            </a:p>
            <a:p>
              <a:pPr marL="0" lvl="1">
                <a:spcAft>
                  <a:spcPts val="800"/>
                </a:spcAft>
              </a:pPr>
              <a:r>
                <a:rPr lang="en-US" sz="1100" b="1" i="1" dirty="0" smtClean="0">
                  <a:solidFill>
                    <a:srgbClr val="FF0000"/>
                  </a:solidFill>
                  <a:latin typeface="Arial" pitchFamily="34" charset="0"/>
                  <a:cs typeface="Arial" pitchFamily="34" charset="0"/>
                </a:rPr>
                <a:t>OOB Oracle EBS Approvals app did not meet requirements</a:t>
              </a:r>
              <a:endParaRPr lang="en-US" sz="1100" dirty="0" smtClean="0">
                <a:solidFill>
                  <a:schemeClr val="tx1"/>
                </a:solidFill>
                <a:latin typeface="Arial" pitchFamily="34" charset="0"/>
                <a:cs typeface="Arial" pitchFamily="34" charset="0"/>
              </a:endParaRPr>
            </a:p>
            <a:p>
              <a:pPr marL="0" lvl="1">
                <a:spcAft>
                  <a:spcPts val="800"/>
                </a:spcAft>
              </a:pPr>
              <a:r>
                <a:rPr lang="en-US" sz="1300" b="1" dirty="0" smtClean="0">
                  <a:solidFill>
                    <a:schemeClr val="tx1"/>
                  </a:solidFill>
                  <a:latin typeface="Arial" pitchFamily="34" charset="0"/>
                  <a:cs typeface="Arial" pitchFamily="34" charset="0"/>
                </a:rPr>
                <a:t>MAF  + SOA app built in 6 weeks</a:t>
              </a:r>
              <a:endParaRPr lang="en-US" sz="1300" dirty="0" smtClean="0">
                <a:solidFill>
                  <a:schemeClr val="tx1"/>
                </a:solidFill>
                <a:latin typeface="Arial" pitchFamily="34" charset="0"/>
                <a:cs typeface="Arial" pitchFamily="34" charset="0"/>
              </a:endParaRPr>
            </a:p>
          </p:txBody>
        </p:sp>
        <p:sp>
          <p:nvSpPr>
            <p:cNvPr id="12" name="Rounded Rectangle 11"/>
            <p:cNvSpPr/>
            <p:nvPr/>
          </p:nvSpPr>
          <p:spPr>
            <a:xfrm>
              <a:off x="810610" y="3773317"/>
              <a:ext cx="1196340" cy="432923"/>
            </a:xfrm>
            <a:prstGeom prst="roundRect">
              <a:avLst>
                <a:gd name="adj" fmla="val 8373"/>
              </a:avLst>
            </a:prstGeom>
            <a:gradFill>
              <a:gsLst>
                <a:gs pos="0">
                  <a:schemeClr val="tx2">
                    <a:lumMod val="20000"/>
                    <a:lumOff val="80000"/>
                  </a:schemeClr>
                </a:gs>
                <a:gs pos="35000">
                  <a:schemeClr val="tx2">
                    <a:lumMod val="40000"/>
                    <a:lumOff val="60000"/>
                  </a:schemeClr>
                </a:gs>
                <a:gs pos="100000">
                  <a:schemeClr val="tx2">
                    <a:lumMod val="60000"/>
                    <a:lumOff val="40000"/>
                  </a:schemeClr>
                </a:gs>
              </a:gsLst>
            </a:gra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b="1" dirty="0" smtClean="0">
                  <a:solidFill>
                    <a:schemeClr val="tx1"/>
                  </a:solidFill>
                </a:rPr>
                <a:t>Protect against MEAP Vendors</a:t>
              </a:r>
            </a:p>
          </p:txBody>
        </p:sp>
      </p:grpSp>
      <p:grpSp>
        <p:nvGrpSpPr>
          <p:cNvPr id="4" name="Group 21"/>
          <p:cNvGrpSpPr/>
          <p:nvPr/>
        </p:nvGrpSpPr>
        <p:grpSpPr>
          <a:xfrm>
            <a:off x="3121349" y="1853196"/>
            <a:ext cx="1602163" cy="4315015"/>
            <a:chOff x="2066125" y="1452861"/>
            <a:chExt cx="1201935" cy="2723206"/>
          </a:xfrm>
        </p:grpSpPr>
        <p:sp>
          <p:nvSpPr>
            <p:cNvPr id="8" name="Rectangle 8"/>
            <p:cNvSpPr>
              <a:spLocks noChangeArrowheads="1"/>
            </p:cNvSpPr>
            <p:nvPr/>
          </p:nvSpPr>
          <p:spPr bwMode="gray">
            <a:xfrm>
              <a:off x="2066125" y="1452861"/>
              <a:ext cx="1201935" cy="2240421"/>
            </a:xfrm>
            <a:prstGeom prst="rect">
              <a:avLst/>
            </a:prstGeom>
            <a:gradFill>
              <a:gsLst>
                <a:gs pos="0">
                  <a:schemeClr val="bg2">
                    <a:lumMod val="40000"/>
                    <a:lumOff val="60000"/>
                  </a:schemeClr>
                </a:gs>
                <a:gs pos="50000">
                  <a:schemeClr val="bg2">
                    <a:lumMod val="60000"/>
                    <a:lumOff val="40000"/>
                  </a:schemeClr>
                </a:gs>
              </a:gsLst>
              <a:lin ang="5400000" scaled="0"/>
            </a:gra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t" anchorCtr="0"/>
            <a:lstStyle/>
            <a:p>
              <a:pPr marL="0" lvl="1">
                <a:spcAft>
                  <a:spcPts val="800"/>
                </a:spcAft>
              </a:pPr>
              <a:r>
                <a:rPr lang="en-US" sz="1300" b="1" dirty="0" smtClean="0">
                  <a:solidFill>
                    <a:schemeClr val="tx1"/>
                  </a:solidFill>
                  <a:latin typeface="Arial" pitchFamily="34" charset="0"/>
                  <a:cs typeface="Arial" pitchFamily="34" charset="0"/>
                </a:rPr>
                <a:t>TXI</a:t>
              </a:r>
              <a:endParaRPr lang="en-US" sz="1100" b="1" dirty="0" smtClean="0">
                <a:solidFill>
                  <a:schemeClr val="tx1"/>
                </a:solidFill>
                <a:latin typeface="Arial" pitchFamily="34" charset="0"/>
                <a:cs typeface="Arial" pitchFamily="34" charset="0"/>
              </a:endParaRPr>
            </a:p>
            <a:p>
              <a:pPr marL="0" lvl="1"/>
              <a:r>
                <a:rPr lang="en-US" sz="1100" b="1" dirty="0" smtClean="0">
                  <a:solidFill>
                    <a:schemeClr val="tx1"/>
                  </a:solidFill>
                  <a:latin typeface="Arial" pitchFamily="34" charset="0"/>
                  <a:cs typeface="Arial" pitchFamily="34" charset="0"/>
                </a:rPr>
                <a:t>Problem </a:t>
              </a:r>
              <a:r>
                <a:rPr lang="en-US" sz="1100" dirty="0" smtClean="0">
                  <a:solidFill>
                    <a:schemeClr val="tx1"/>
                  </a:solidFill>
                  <a:latin typeface="Arial" pitchFamily="34" charset="0"/>
                  <a:cs typeface="Arial" pitchFamily="34" charset="0"/>
                </a:rPr>
                <a:t>Lack of customer visibility to supply chain, order status and real time location of cement truck. High cost of customer service and cost impact to customers. </a:t>
              </a:r>
            </a:p>
            <a:p>
              <a:pPr marL="0" lvl="1"/>
              <a:endParaRPr lang="en-US" sz="1100" b="1" i="1" dirty="0" smtClean="0">
                <a:solidFill>
                  <a:schemeClr val="tx1"/>
                </a:solidFill>
                <a:latin typeface="Arial" pitchFamily="34" charset="0"/>
                <a:cs typeface="Arial" pitchFamily="34" charset="0"/>
              </a:endParaRPr>
            </a:p>
            <a:p>
              <a:pPr marL="0" lvl="1"/>
              <a:r>
                <a:rPr lang="en-US" sz="1100" b="1" i="1" dirty="0" smtClean="0">
                  <a:solidFill>
                    <a:srgbClr val="FF0000"/>
                  </a:solidFill>
                  <a:latin typeface="Arial" pitchFamily="34" charset="0"/>
                  <a:cs typeface="Arial" pitchFamily="34" charset="0"/>
                </a:rPr>
                <a:t>Wanted to leverage existing investments in </a:t>
              </a:r>
              <a:r>
                <a:rPr lang="en-US" sz="1100" b="1" i="1" dirty="0" err="1" smtClean="0">
                  <a:solidFill>
                    <a:srgbClr val="FF0000"/>
                  </a:solidFill>
                  <a:latin typeface="Arial" pitchFamily="34" charset="0"/>
                  <a:cs typeface="Arial" pitchFamily="34" charset="0"/>
                </a:rPr>
                <a:t>Weblogic</a:t>
              </a:r>
              <a:endParaRPr lang="en-US" sz="1100" b="1" i="1" dirty="0" smtClean="0">
                <a:solidFill>
                  <a:schemeClr val="tx1"/>
                </a:solidFill>
                <a:latin typeface="Arial" pitchFamily="34" charset="0"/>
                <a:cs typeface="Arial" pitchFamily="34" charset="0"/>
              </a:endParaRPr>
            </a:p>
            <a:p>
              <a:pPr marL="0" lvl="1"/>
              <a:r>
                <a:rPr lang="en-US" sz="1100" dirty="0" smtClean="0">
                  <a:solidFill>
                    <a:schemeClr val="tx1"/>
                  </a:solidFill>
                  <a:latin typeface="Arial" pitchFamily="34" charset="0"/>
                  <a:cs typeface="Arial" pitchFamily="34" charset="0"/>
                </a:rPr>
                <a:t>.</a:t>
              </a:r>
            </a:p>
            <a:p>
              <a:pPr marL="0" lvl="1">
                <a:spcAft>
                  <a:spcPts val="800"/>
                </a:spcAft>
              </a:pPr>
              <a:r>
                <a:rPr lang="en-US" sz="1300" b="1" dirty="0" smtClean="0">
                  <a:solidFill>
                    <a:schemeClr val="tx1"/>
                  </a:solidFill>
                  <a:latin typeface="Arial" pitchFamily="34" charset="0"/>
                  <a:cs typeface="Arial" pitchFamily="34" charset="0"/>
                </a:rPr>
                <a:t>MAF + WLS + EBS B2C apps on Apple / Google </a:t>
              </a:r>
              <a:endParaRPr lang="en-US" sz="1300" dirty="0" smtClean="0">
                <a:solidFill>
                  <a:schemeClr val="tx1"/>
                </a:solidFill>
                <a:latin typeface="Arial" pitchFamily="34" charset="0"/>
                <a:cs typeface="Arial" pitchFamily="34" charset="0"/>
              </a:endParaRPr>
            </a:p>
          </p:txBody>
        </p:sp>
        <p:sp>
          <p:nvSpPr>
            <p:cNvPr id="14" name="Rounded Rectangle 13"/>
            <p:cNvSpPr/>
            <p:nvPr/>
          </p:nvSpPr>
          <p:spPr>
            <a:xfrm>
              <a:off x="2071720" y="3743144"/>
              <a:ext cx="1196340" cy="432923"/>
            </a:xfrm>
            <a:prstGeom prst="roundRect">
              <a:avLst>
                <a:gd name="adj" fmla="val 8373"/>
              </a:avLst>
            </a:prstGeom>
            <a:gradFill>
              <a:gsLst>
                <a:gs pos="0">
                  <a:schemeClr val="tx2">
                    <a:lumMod val="20000"/>
                    <a:lumOff val="80000"/>
                  </a:schemeClr>
                </a:gs>
                <a:gs pos="35000">
                  <a:schemeClr val="tx2">
                    <a:lumMod val="40000"/>
                    <a:lumOff val="60000"/>
                  </a:schemeClr>
                </a:gs>
                <a:gs pos="100000">
                  <a:schemeClr val="tx2">
                    <a:lumMod val="60000"/>
                    <a:lumOff val="40000"/>
                  </a:schemeClr>
                </a:gs>
              </a:gsLst>
            </a:gra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b="1" dirty="0" smtClean="0">
                  <a:solidFill>
                    <a:schemeClr val="tx1"/>
                  </a:solidFill>
                </a:rPr>
                <a:t>Business Transformation</a:t>
              </a:r>
            </a:p>
          </p:txBody>
        </p:sp>
      </p:grpSp>
      <p:grpSp>
        <p:nvGrpSpPr>
          <p:cNvPr id="5" name="Group 23"/>
          <p:cNvGrpSpPr/>
          <p:nvPr/>
        </p:nvGrpSpPr>
        <p:grpSpPr>
          <a:xfrm>
            <a:off x="7227600" y="1759309"/>
            <a:ext cx="1602163" cy="4345219"/>
            <a:chOff x="4588346" y="1417320"/>
            <a:chExt cx="1201935" cy="2788920"/>
          </a:xfrm>
        </p:grpSpPr>
        <p:sp>
          <p:nvSpPr>
            <p:cNvPr id="10" name="Rectangle 8"/>
            <p:cNvSpPr>
              <a:spLocks noChangeArrowheads="1"/>
            </p:cNvSpPr>
            <p:nvPr/>
          </p:nvSpPr>
          <p:spPr bwMode="gray">
            <a:xfrm>
              <a:off x="4588346" y="1417320"/>
              <a:ext cx="1201935" cy="2361370"/>
            </a:xfrm>
            <a:prstGeom prst="rect">
              <a:avLst/>
            </a:prstGeom>
            <a:gradFill>
              <a:gsLst>
                <a:gs pos="0">
                  <a:schemeClr val="bg2">
                    <a:lumMod val="40000"/>
                    <a:lumOff val="60000"/>
                  </a:schemeClr>
                </a:gs>
                <a:gs pos="50000">
                  <a:schemeClr val="bg2">
                    <a:lumMod val="60000"/>
                    <a:lumOff val="40000"/>
                  </a:schemeClr>
                </a:gs>
              </a:gsLst>
              <a:lin ang="5400000" scaled="0"/>
            </a:gra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t" anchorCtr="0"/>
            <a:lstStyle/>
            <a:p>
              <a:pPr marL="0" lvl="1">
                <a:spcAft>
                  <a:spcPts val="800"/>
                </a:spcAft>
              </a:pPr>
              <a:r>
                <a:rPr lang="en-US" sz="1300" b="1" dirty="0" smtClean="0">
                  <a:solidFill>
                    <a:schemeClr val="tx1"/>
                  </a:solidFill>
                  <a:latin typeface="Arial" pitchFamily="34" charset="0"/>
                  <a:cs typeface="Arial" pitchFamily="34" charset="0"/>
                </a:rPr>
                <a:t>Power South</a:t>
              </a:r>
            </a:p>
            <a:p>
              <a:pPr marL="0" lvl="1">
                <a:spcAft>
                  <a:spcPts val="800"/>
                </a:spcAft>
              </a:pPr>
              <a:r>
                <a:rPr lang="en-US" sz="1100" b="1" dirty="0" smtClean="0">
                  <a:solidFill>
                    <a:schemeClr val="tx1"/>
                  </a:solidFill>
                  <a:latin typeface="Arial" pitchFamily="34" charset="0"/>
                  <a:cs typeface="Arial" pitchFamily="34" charset="0"/>
                </a:rPr>
                <a:t>Problem </a:t>
              </a:r>
              <a:r>
                <a:rPr lang="en-US" sz="1100" dirty="0" smtClean="0">
                  <a:solidFill>
                    <a:schemeClr val="tx1"/>
                  </a:solidFill>
                  <a:latin typeface="Arial" pitchFamily="34" charset="0"/>
                  <a:cs typeface="Arial" pitchFamily="34" charset="0"/>
                </a:rPr>
                <a:t>– Adopt modern mobile devices for field service operations. Required offline sync and push notifications integrated with Oracle infrastructure. </a:t>
              </a:r>
            </a:p>
            <a:p>
              <a:pPr marL="0" lvl="1">
                <a:spcAft>
                  <a:spcPts val="800"/>
                </a:spcAft>
              </a:pPr>
              <a:r>
                <a:rPr lang="en-US" sz="1100" b="1" i="1" dirty="0" smtClean="0">
                  <a:solidFill>
                    <a:srgbClr val="FF0000"/>
                  </a:solidFill>
                  <a:latin typeface="Arial" pitchFamily="34" charset="0"/>
                  <a:cs typeface="Arial" pitchFamily="34" charset="0"/>
                </a:rPr>
                <a:t>Mobile vendors proposed </a:t>
              </a:r>
              <a:r>
                <a:rPr lang="en-US" sz="1100" b="1" i="1" dirty="0" err="1" smtClean="0">
                  <a:solidFill>
                    <a:srgbClr val="FF0000"/>
                  </a:solidFill>
                  <a:latin typeface="Arial" pitchFamily="34" charset="0"/>
                  <a:cs typeface="Arial" pitchFamily="34" charset="0"/>
                </a:rPr>
                <a:t>silo’d</a:t>
              </a:r>
              <a:r>
                <a:rPr lang="en-US" sz="1100" b="1" i="1" dirty="0" smtClean="0">
                  <a:solidFill>
                    <a:srgbClr val="FF0000"/>
                  </a:solidFill>
                  <a:latin typeface="Arial" pitchFamily="34" charset="0"/>
                  <a:cs typeface="Arial" pitchFamily="34" charset="0"/>
                </a:rPr>
                <a:t> architecture with redundant integration</a:t>
              </a:r>
              <a:endParaRPr lang="en-US" sz="1100" dirty="0" smtClean="0">
                <a:solidFill>
                  <a:schemeClr val="tx1"/>
                </a:solidFill>
                <a:latin typeface="Arial" pitchFamily="34" charset="0"/>
                <a:cs typeface="Arial" pitchFamily="34" charset="0"/>
              </a:endParaRPr>
            </a:p>
            <a:p>
              <a:pPr marL="0" lvl="1">
                <a:spcAft>
                  <a:spcPts val="800"/>
                </a:spcAft>
              </a:pPr>
              <a:r>
                <a:rPr lang="en-US" sz="1200" b="1" dirty="0" smtClean="0">
                  <a:solidFill>
                    <a:schemeClr val="tx1"/>
                  </a:solidFill>
                  <a:latin typeface="Arial" pitchFamily="34" charset="0"/>
                  <a:cs typeface="Arial" pitchFamily="34" charset="0"/>
                </a:rPr>
                <a:t>MAF for camera &amp; GPS access</a:t>
              </a:r>
            </a:p>
            <a:p>
              <a:pPr marL="0" lvl="1">
                <a:spcAft>
                  <a:spcPts val="800"/>
                </a:spcAft>
              </a:pPr>
              <a:r>
                <a:rPr lang="en-US" sz="1200" b="1" dirty="0" smtClean="0">
                  <a:solidFill>
                    <a:schemeClr val="tx1"/>
                  </a:solidFill>
                  <a:latin typeface="Arial" pitchFamily="34" charset="0"/>
                  <a:cs typeface="Arial" pitchFamily="34" charset="0"/>
                </a:rPr>
                <a:t>App built in 8 weeks</a:t>
              </a:r>
            </a:p>
          </p:txBody>
        </p:sp>
        <p:sp>
          <p:nvSpPr>
            <p:cNvPr id="16" name="Rounded Rectangle 15"/>
            <p:cNvSpPr/>
            <p:nvPr/>
          </p:nvSpPr>
          <p:spPr>
            <a:xfrm>
              <a:off x="4593940" y="3773317"/>
              <a:ext cx="1196340" cy="432923"/>
            </a:xfrm>
            <a:prstGeom prst="roundRect">
              <a:avLst>
                <a:gd name="adj" fmla="val 8373"/>
              </a:avLst>
            </a:prstGeom>
            <a:gradFill>
              <a:gsLst>
                <a:gs pos="0">
                  <a:schemeClr val="tx2">
                    <a:lumMod val="20000"/>
                    <a:lumOff val="80000"/>
                  </a:schemeClr>
                </a:gs>
                <a:gs pos="35000">
                  <a:schemeClr val="tx2">
                    <a:lumMod val="40000"/>
                    <a:lumOff val="60000"/>
                  </a:schemeClr>
                </a:gs>
                <a:gs pos="100000">
                  <a:schemeClr val="tx2">
                    <a:lumMod val="60000"/>
                    <a:lumOff val="40000"/>
                  </a:schemeClr>
                </a:gs>
              </a:gsLst>
            </a:gra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b="1" dirty="0" smtClean="0">
                  <a:solidFill>
                    <a:schemeClr val="tx1"/>
                  </a:solidFill>
                </a:rPr>
                <a:t>Modern apps to existing WLS</a:t>
              </a:r>
            </a:p>
          </p:txBody>
        </p:sp>
      </p:grpSp>
      <p:grpSp>
        <p:nvGrpSpPr>
          <p:cNvPr id="6" name="Group 22"/>
          <p:cNvGrpSpPr/>
          <p:nvPr/>
        </p:nvGrpSpPr>
        <p:grpSpPr>
          <a:xfrm>
            <a:off x="5169623" y="1841243"/>
            <a:ext cx="1602163" cy="4326965"/>
            <a:chOff x="3327235" y="1417320"/>
            <a:chExt cx="1201935" cy="2788920"/>
          </a:xfrm>
        </p:grpSpPr>
        <p:sp>
          <p:nvSpPr>
            <p:cNvPr id="9" name="Rectangle 8"/>
            <p:cNvSpPr>
              <a:spLocks noChangeArrowheads="1"/>
            </p:cNvSpPr>
            <p:nvPr/>
          </p:nvSpPr>
          <p:spPr bwMode="gray">
            <a:xfrm>
              <a:off x="3327235" y="1417320"/>
              <a:ext cx="1201935" cy="2293620"/>
            </a:xfrm>
            <a:prstGeom prst="rect">
              <a:avLst/>
            </a:prstGeom>
            <a:gradFill>
              <a:gsLst>
                <a:gs pos="0">
                  <a:schemeClr val="bg2">
                    <a:lumMod val="40000"/>
                    <a:lumOff val="60000"/>
                  </a:schemeClr>
                </a:gs>
                <a:gs pos="50000">
                  <a:schemeClr val="bg2">
                    <a:lumMod val="60000"/>
                    <a:lumOff val="40000"/>
                  </a:schemeClr>
                </a:gs>
              </a:gsLst>
              <a:lin ang="5400000" scaled="0"/>
            </a:gra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t" anchorCtr="0"/>
            <a:lstStyle/>
            <a:p>
              <a:pPr marL="0" lvl="1">
                <a:spcAft>
                  <a:spcPts val="800"/>
                </a:spcAft>
              </a:pPr>
              <a:r>
                <a:rPr lang="en-US" sz="1300" b="1" dirty="0" smtClean="0">
                  <a:solidFill>
                    <a:schemeClr val="tx1"/>
                  </a:solidFill>
                  <a:latin typeface="Arial" pitchFamily="34" charset="0"/>
                  <a:cs typeface="Arial" pitchFamily="34" charset="0"/>
                </a:rPr>
                <a:t>Agilent Technologies</a:t>
              </a:r>
            </a:p>
            <a:p>
              <a:pPr marL="0" lvl="1">
                <a:spcAft>
                  <a:spcPts val="800"/>
                </a:spcAft>
              </a:pPr>
              <a:r>
                <a:rPr lang="en-US" sz="1100" b="1" dirty="0" smtClean="0">
                  <a:solidFill>
                    <a:schemeClr val="tx1"/>
                  </a:solidFill>
                  <a:latin typeface="Arial" pitchFamily="34" charset="0"/>
                  <a:cs typeface="Arial" pitchFamily="34" charset="0"/>
                </a:rPr>
                <a:t>Problem </a:t>
              </a:r>
              <a:r>
                <a:rPr lang="en-US" sz="1100" dirty="0" smtClean="0">
                  <a:solidFill>
                    <a:schemeClr val="tx1"/>
                  </a:solidFill>
                  <a:latin typeface="Arial" pitchFamily="34" charset="0"/>
                  <a:cs typeface="Arial" pitchFamily="34" charset="0"/>
                </a:rPr>
                <a:t>– Develop mobile applications spanning several functional areas and backend applications (EBS, Siebel, PeopleSoft, SAP) to mobilize employees. </a:t>
              </a:r>
            </a:p>
            <a:p>
              <a:pPr marL="0" lvl="1">
                <a:spcAft>
                  <a:spcPts val="800"/>
                </a:spcAft>
              </a:pPr>
              <a:r>
                <a:rPr lang="en-US" sz="1100" b="1" i="1" dirty="0" smtClean="0">
                  <a:solidFill>
                    <a:srgbClr val="FF0000"/>
                  </a:solidFill>
                  <a:latin typeface="Arial" pitchFamily="34" charset="0"/>
                  <a:cs typeface="Arial" pitchFamily="34" charset="0"/>
                </a:rPr>
                <a:t>Mobile vendors proposed </a:t>
              </a:r>
              <a:r>
                <a:rPr lang="en-US" sz="1100" b="1" i="1" dirty="0" err="1" smtClean="0">
                  <a:solidFill>
                    <a:srgbClr val="FF0000"/>
                  </a:solidFill>
                  <a:latin typeface="Arial" pitchFamily="34" charset="0"/>
                  <a:cs typeface="Arial" pitchFamily="34" charset="0"/>
                </a:rPr>
                <a:t>silo’d</a:t>
              </a:r>
              <a:r>
                <a:rPr lang="en-US" sz="1100" b="1" i="1" dirty="0" smtClean="0">
                  <a:solidFill>
                    <a:srgbClr val="FF0000"/>
                  </a:solidFill>
                  <a:latin typeface="Arial" pitchFamily="34" charset="0"/>
                  <a:cs typeface="Arial" pitchFamily="34" charset="0"/>
                </a:rPr>
                <a:t> architecture. Agilent wanted to leverage existing investments. </a:t>
              </a:r>
            </a:p>
            <a:p>
              <a:pPr marL="0" lvl="1">
                <a:spcAft>
                  <a:spcPts val="800"/>
                </a:spcAft>
              </a:pPr>
              <a:r>
                <a:rPr lang="en-US" sz="1200" b="1" dirty="0" smtClean="0">
                  <a:solidFill>
                    <a:schemeClr val="tx1"/>
                  </a:solidFill>
                  <a:latin typeface="Arial" pitchFamily="34" charset="0"/>
                  <a:cs typeface="Arial" pitchFamily="34" charset="0"/>
                </a:rPr>
                <a:t>SOA Suite for Integration to multi channel</a:t>
              </a:r>
              <a:endParaRPr lang="en-US" sz="1400" b="1" dirty="0" smtClean="0">
                <a:solidFill>
                  <a:schemeClr val="tx1"/>
                </a:solidFill>
                <a:latin typeface="Arial" pitchFamily="34" charset="0"/>
                <a:cs typeface="Arial" pitchFamily="34" charset="0"/>
              </a:endParaRPr>
            </a:p>
          </p:txBody>
        </p:sp>
        <p:sp>
          <p:nvSpPr>
            <p:cNvPr id="15" name="Rounded Rectangle 14"/>
            <p:cNvSpPr/>
            <p:nvPr/>
          </p:nvSpPr>
          <p:spPr>
            <a:xfrm>
              <a:off x="3332830" y="3773317"/>
              <a:ext cx="1196340" cy="432923"/>
            </a:xfrm>
            <a:prstGeom prst="roundRect">
              <a:avLst>
                <a:gd name="adj" fmla="val 8373"/>
              </a:avLst>
            </a:prstGeom>
            <a:gradFill>
              <a:gsLst>
                <a:gs pos="0">
                  <a:schemeClr val="tx2">
                    <a:lumMod val="20000"/>
                    <a:lumOff val="80000"/>
                  </a:schemeClr>
                </a:gs>
                <a:gs pos="35000">
                  <a:schemeClr val="tx2">
                    <a:lumMod val="40000"/>
                    <a:lumOff val="60000"/>
                  </a:schemeClr>
                </a:gs>
                <a:gs pos="100000">
                  <a:schemeClr val="tx2">
                    <a:lumMod val="60000"/>
                    <a:lumOff val="40000"/>
                  </a:schemeClr>
                </a:gs>
              </a:gsLst>
            </a:gra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400" b="1" dirty="0" smtClean="0">
                  <a:solidFill>
                    <a:schemeClr val="tx1"/>
                  </a:solidFill>
                </a:rPr>
                <a:t>Unify &amp; Leverage Existing Investments</a:t>
              </a:r>
            </a:p>
          </p:txBody>
        </p:sp>
      </p:grpSp>
      <p:grpSp>
        <p:nvGrpSpPr>
          <p:cNvPr id="7" name="Group 24"/>
          <p:cNvGrpSpPr/>
          <p:nvPr/>
        </p:nvGrpSpPr>
        <p:grpSpPr>
          <a:xfrm>
            <a:off x="9275871" y="1793430"/>
            <a:ext cx="1602163" cy="4338919"/>
            <a:chOff x="5849455" y="1417320"/>
            <a:chExt cx="1201935" cy="2781300"/>
          </a:xfrm>
        </p:grpSpPr>
        <p:sp>
          <p:nvSpPr>
            <p:cNvPr id="11" name="Rectangle 8"/>
            <p:cNvSpPr>
              <a:spLocks noChangeArrowheads="1"/>
            </p:cNvSpPr>
            <p:nvPr/>
          </p:nvSpPr>
          <p:spPr bwMode="gray">
            <a:xfrm>
              <a:off x="5849455" y="1417320"/>
              <a:ext cx="1201935" cy="2293620"/>
            </a:xfrm>
            <a:prstGeom prst="rect">
              <a:avLst/>
            </a:prstGeom>
            <a:gradFill>
              <a:gsLst>
                <a:gs pos="0">
                  <a:schemeClr val="bg2">
                    <a:lumMod val="40000"/>
                    <a:lumOff val="60000"/>
                  </a:schemeClr>
                </a:gs>
                <a:gs pos="50000">
                  <a:schemeClr val="bg2">
                    <a:lumMod val="60000"/>
                    <a:lumOff val="40000"/>
                  </a:schemeClr>
                </a:gs>
              </a:gsLst>
              <a:lin ang="5400000" scaled="0"/>
            </a:gra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t" anchorCtr="0"/>
            <a:lstStyle/>
            <a:p>
              <a:pPr marL="0" lvl="1">
                <a:spcAft>
                  <a:spcPts val="800"/>
                </a:spcAft>
              </a:pPr>
              <a:r>
                <a:rPr lang="en-US" sz="1300" b="1" dirty="0" err="1" smtClean="0">
                  <a:solidFill>
                    <a:schemeClr val="tx1"/>
                  </a:solidFill>
                  <a:latin typeface="Arial" pitchFamily="34" charset="0"/>
                  <a:cs typeface="Arial" pitchFamily="34" charset="0"/>
                </a:rPr>
                <a:t>Colab</a:t>
              </a:r>
              <a:r>
                <a:rPr lang="en-US" sz="1300" b="1" dirty="0" smtClean="0">
                  <a:solidFill>
                    <a:schemeClr val="tx1"/>
                  </a:solidFill>
                  <a:latin typeface="Arial" pitchFamily="34" charset="0"/>
                  <a:cs typeface="Arial" pitchFamily="34" charset="0"/>
                </a:rPr>
                <a:t> Consulting </a:t>
              </a:r>
            </a:p>
            <a:p>
              <a:pPr marL="0" lvl="1">
                <a:spcAft>
                  <a:spcPts val="800"/>
                </a:spcAft>
              </a:pPr>
              <a:r>
                <a:rPr lang="en-US" sz="1300" b="1" dirty="0" smtClean="0">
                  <a:solidFill>
                    <a:schemeClr val="tx1"/>
                  </a:solidFill>
                  <a:latin typeface="Arial" pitchFamily="34" charset="0"/>
                  <a:cs typeface="Arial" pitchFamily="34" charset="0"/>
                </a:rPr>
                <a:t>+</a:t>
              </a:r>
              <a:r>
                <a:rPr lang="en-US" sz="1300" b="1" dirty="0" err="1" smtClean="0">
                  <a:solidFill>
                    <a:schemeClr val="tx1"/>
                  </a:solidFill>
                  <a:latin typeface="Arial" pitchFamily="34" charset="0"/>
                  <a:cs typeface="Arial" pitchFamily="34" charset="0"/>
                </a:rPr>
                <a:t>Cel</a:t>
              </a:r>
              <a:r>
                <a:rPr lang="en-US" sz="1300" b="1" dirty="0" smtClean="0">
                  <a:solidFill>
                    <a:schemeClr val="tx1"/>
                  </a:solidFill>
                  <a:latin typeface="Arial" pitchFamily="34" charset="0"/>
                  <a:cs typeface="Arial" pitchFamily="34" charset="0"/>
                </a:rPr>
                <a:t> mobile</a:t>
              </a:r>
              <a:endParaRPr lang="en-US" sz="1100" b="1" dirty="0" smtClean="0">
                <a:solidFill>
                  <a:schemeClr val="tx1"/>
                </a:solidFill>
                <a:latin typeface="Arial" pitchFamily="34" charset="0"/>
                <a:cs typeface="Arial" pitchFamily="34" charset="0"/>
              </a:endParaRPr>
            </a:p>
            <a:p>
              <a:pPr marL="0" lvl="1">
                <a:spcAft>
                  <a:spcPts val="800"/>
                </a:spcAft>
              </a:pPr>
              <a:r>
                <a:rPr lang="en-US" sz="1100" b="1" dirty="0" smtClean="0">
                  <a:solidFill>
                    <a:schemeClr val="tx1"/>
                  </a:solidFill>
                  <a:latin typeface="Arial" pitchFamily="34" charset="0"/>
                  <a:cs typeface="Arial" pitchFamily="34" charset="0"/>
                </a:rPr>
                <a:t>Problem- </a:t>
              </a:r>
              <a:r>
                <a:rPr lang="en-US" sz="1100" dirty="0" smtClean="0">
                  <a:solidFill>
                    <a:schemeClr val="tx1"/>
                  </a:solidFill>
                  <a:latin typeface="Arial" pitchFamily="34" charset="0"/>
                  <a:cs typeface="Arial" pitchFamily="34" charset="0"/>
                </a:rPr>
                <a:t>EBS ISV. OOB Oracle EBS Mobile App not good for their customers. Built extensible EBS app for their customers</a:t>
              </a:r>
            </a:p>
            <a:p>
              <a:pPr marL="0" lvl="1">
                <a:spcAft>
                  <a:spcPts val="800"/>
                </a:spcAft>
              </a:pPr>
              <a:r>
                <a:rPr lang="en-US" sz="1300" b="1" dirty="0" smtClean="0">
                  <a:solidFill>
                    <a:schemeClr val="tx1"/>
                  </a:solidFill>
                  <a:latin typeface="Arial" pitchFamily="34" charset="0"/>
                  <a:cs typeface="Arial" pitchFamily="34" charset="0"/>
                </a:rPr>
                <a:t>ADF-M app integrated to EBS REST services. </a:t>
              </a:r>
            </a:p>
            <a:p>
              <a:pPr marL="0" lvl="1">
                <a:spcAft>
                  <a:spcPts val="800"/>
                </a:spcAft>
              </a:pPr>
              <a:r>
                <a:rPr lang="en-US" sz="1300" b="1" dirty="0" smtClean="0">
                  <a:solidFill>
                    <a:schemeClr val="tx1"/>
                  </a:solidFill>
                  <a:latin typeface="Arial" pitchFamily="34" charset="0"/>
                  <a:cs typeface="Arial" pitchFamily="34" charset="0"/>
                </a:rPr>
                <a:t>Sold to 1</a:t>
              </a:r>
              <a:r>
                <a:rPr lang="en-US" sz="1300" b="1" baseline="30000" dirty="0" smtClean="0">
                  <a:solidFill>
                    <a:schemeClr val="tx1"/>
                  </a:solidFill>
                  <a:latin typeface="Arial" pitchFamily="34" charset="0"/>
                  <a:cs typeface="Arial" pitchFamily="34" charset="0"/>
                </a:rPr>
                <a:t>st</a:t>
              </a:r>
              <a:r>
                <a:rPr lang="en-US" sz="1300" b="1" dirty="0" smtClean="0">
                  <a:solidFill>
                    <a:schemeClr val="tx1"/>
                  </a:solidFill>
                  <a:latin typeface="Arial" pitchFamily="34" charset="0"/>
                  <a:cs typeface="Arial" pitchFamily="34" charset="0"/>
                </a:rPr>
                <a:t> customer</a:t>
              </a:r>
            </a:p>
          </p:txBody>
        </p:sp>
        <p:sp>
          <p:nvSpPr>
            <p:cNvPr id="17" name="Rounded Rectangle 16"/>
            <p:cNvSpPr/>
            <p:nvPr/>
          </p:nvSpPr>
          <p:spPr>
            <a:xfrm>
              <a:off x="5855050" y="3765697"/>
              <a:ext cx="1196340" cy="432923"/>
            </a:xfrm>
            <a:prstGeom prst="roundRect">
              <a:avLst>
                <a:gd name="adj" fmla="val 8373"/>
              </a:avLst>
            </a:prstGeom>
            <a:gradFill>
              <a:gsLst>
                <a:gs pos="0">
                  <a:schemeClr val="tx2">
                    <a:lumMod val="20000"/>
                    <a:lumOff val="80000"/>
                  </a:schemeClr>
                </a:gs>
                <a:gs pos="35000">
                  <a:schemeClr val="tx2">
                    <a:lumMod val="40000"/>
                    <a:lumOff val="60000"/>
                  </a:schemeClr>
                </a:gs>
                <a:gs pos="100000">
                  <a:schemeClr val="tx2">
                    <a:lumMod val="60000"/>
                    <a:lumOff val="40000"/>
                  </a:schemeClr>
                </a:gs>
              </a:gsLst>
            </a:gra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b="1" dirty="0" smtClean="0">
                  <a:solidFill>
                    <a:schemeClr val="tx1"/>
                  </a:solidFill>
                </a:rPr>
                <a:t>Building a Mobile Business</a:t>
              </a:r>
            </a:p>
          </p:txBody>
        </p:sp>
      </p:grpSp>
      <p:pic>
        <p:nvPicPr>
          <p:cNvPr id="141314" name="Picture 2" descr="http://www.waterwise.org.uk/data/Waterwise_Images/Logos/water_company_logos/northumbrian_water_logo.jpg"/>
          <p:cNvPicPr>
            <a:picLocks noChangeAspect="1" noChangeArrowheads="1"/>
          </p:cNvPicPr>
          <p:nvPr/>
        </p:nvPicPr>
        <p:blipFill>
          <a:blip r:embed="rId3" cstate="print"/>
          <a:srcRect/>
          <a:stretch>
            <a:fillRect/>
          </a:stretch>
        </p:blipFill>
        <p:spPr bwMode="auto">
          <a:xfrm>
            <a:off x="1075484" y="1231643"/>
            <a:ext cx="1527757" cy="476295"/>
          </a:xfrm>
          <a:prstGeom prst="rect">
            <a:avLst/>
          </a:prstGeom>
          <a:noFill/>
        </p:spPr>
      </p:pic>
      <p:pic>
        <p:nvPicPr>
          <p:cNvPr id="26" name="Picture 25"/>
          <p:cNvPicPr>
            <a:picLocks noChangeAspect="1"/>
          </p:cNvPicPr>
          <p:nvPr/>
        </p:nvPicPr>
        <p:blipFill>
          <a:blip r:embed="rId4" cstate="print"/>
          <a:stretch>
            <a:fillRect/>
          </a:stretch>
        </p:blipFill>
        <p:spPr>
          <a:xfrm>
            <a:off x="3503581" y="1207738"/>
            <a:ext cx="631060" cy="631224"/>
          </a:xfrm>
          <a:prstGeom prst="rect">
            <a:avLst/>
          </a:prstGeom>
        </p:spPr>
      </p:pic>
      <p:pic>
        <p:nvPicPr>
          <p:cNvPr id="27" name="Picture 26" descr="agilent.jpg"/>
          <p:cNvPicPr>
            <a:picLocks noChangeAspect="1"/>
          </p:cNvPicPr>
          <p:nvPr/>
        </p:nvPicPr>
        <p:blipFill>
          <a:blip r:embed="rId5" cstate="print"/>
          <a:stretch>
            <a:fillRect/>
          </a:stretch>
        </p:blipFill>
        <p:spPr>
          <a:xfrm>
            <a:off x="5080957" y="1302769"/>
            <a:ext cx="1598998" cy="454804"/>
          </a:xfrm>
          <a:prstGeom prst="rect">
            <a:avLst/>
          </a:prstGeom>
        </p:spPr>
      </p:pic>
      <p:pic>
        <p:nvPicPr>
          <p:cNvPr id="30" name="Picture 4" descr="D:\Oracle Docs\Customers\Powersouth\ps-logo.png"/>
          <p:cNvPicPr>
            <a:picLocks noChangeAspect="1" noChangeArrowheads="1"/>
          </p:cNvPicPr>
          <p:nvPr/>
        </p:nvPicPr>
        <p:blipFill>
          <a:blip r:embed="rId6" cstate="print"/>
          <a:srcRect/>
          <a:stretch>
            <a:fillRect/>
          </a:stretch>
        </p:blipFill>
        <p:spPr bwMode="auto">
          <a:xfrm>
            <a:off x="7232837" y="1200028"/>
            <a:ext cx="1517900" cy="409321"/>
          </a:xfrm>
          <a:prstGeom prst="rect">
            <a:avLst/>
          </a:prstGeom>
          <a:noFill/>
        </p:spPr>
      </p:pic>
      <p:pic>
        <p:nvPicPr>
          <p:cNvPr id="31" name="Picture 30" descr="D:\Oracle Docs\Customers\Colab\colab-logo.jpg"/>
          <p:cNvPicPr/>
          <p:nvPr/>
        </p:nvPicPr>
        <p:blipFill>
          <a:blip r:embed="rId7" cstate="print"/>
          <a:srcRect/>
          <a:stretch>
            <a:fillRect/>
          </a:stretch>
        </p:blipFill>
        <p:spPr bwMode="auto">
          <a:xfrm>
            <a:off x="9206107" y="1076255"/>
            <a:ext cx="1653540" cy="461010"/>
          </a:xfrm>
          <a:prstGeom prst="rect">
            <a:avLst/>
          </a:prstGeom>
          <a:noFill/>
          <a:ln w="9525">
            <a:noFill/>
            <a:miter lim="800000"/>
            <a:headEnd/>
            <a:tailEnd/>
          </a:ln>
        </p:spPr>
      </p:pic>
    </p:spTree>
    <p:extLst>
      <p:ext uri="{BB962C8B-B14F-4D97-AF65-F5344CB8AC3E}">
        <p14:creationId xmlns:p14="http://schemas.microsoft.com/office/powerpoint/2010/main" val="12077417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4077" y="339045"/>
            <a:ext cx="11125200" cy="889000"/>
          </a:xfrm>
        </p:spPr>
        <p:txBody>
          <a:bodyPr/>
          <a:lstStyle/>
          <a:p>
            <a:r>
              <a:rPr lang="en-US" dirty="0" smtClean="0"/>
              <a:t>Customer Case Studies – Mobile Security</a:t>
            </a:r>
            <a:br>
              <a:rPr lang="en-US" dirty="0" smtClean="0"/>
            </a:br>
            <a:endParaRPr lang="en-US" sz="4300" dirty="0">
              <a:solidFill>
                <a:schemeClr val="tx2"/>
              </a:solidFill>
            </a:endParaRPr>
          </a:p>
        </p:txBody>
      </p:sp>
      <p:sp>
        <p:nvSpPr>
          <p:cNvPr id="25" name="Text Placeholder 24"/>
          <p:cNvSpPr>
            <a:spLocks noGrp="1"/>
          </p:cNvSpPr>
          <p:nvPr>
            <p:ph type="body" sz="quarter" idx="13"/>
          </p:nvPr>
        </p:nvSpPr>
        <p:spPr>
          <a:xfrm>
            <a:off x="554077" y="732956"/>
            <a:ext cx="11125198" cy="343299"/>
          </a:xfrm>
        </p:spPr>
        <p:txBody>
          <a:bodyPr/>
          <a:lstStyle/>
          <a:p>
            <a:r>
              <a:rPr lang="en-US" dirty="0" smtClean="0">
                <a:solidFill>
                  <a:schemeClr val="tx2"/>
                </a:solidFill>
              </a:rPr>
              <a:t>Multiple opportunities to sell MAF / OMS / OMSS</a:t>
            </a:r>
            <a:endParaRPr lang="en-US" dirty="0"/>
          </a:p>
        </p:txBody>
      </p:sp>
      <p:sp>
        <p:nvSpPr>
          <p:cNvPr id="47108" name="AutoShape 4" descr="data:image/jpeg;base64,/9j/4AAQSkZJRgABAQAAAQABAAD/2wCEAAkGBhQPEBQSEBIVFRQUFhcTGBUXFRccFxMZFRUaFhcSFRcXHSYeGBklGhgVITIgIycpLCwsFx4xNzAtNSYrLCwBCQoKDgwOGA8PFzUeHCQpNTUpNSkpNSk1LCk1KSkpKiwqKzUpLTUqKSkpKSkpNSw1Ly4sKjUpKjI1NTY0LikvKf/AABEIAIcBdQMBIgACEQEDEQH/xAAbAAEAAwADAQAAAAAAAAAAAAAABAUGAQIDB//EAEYQAAEDAQUEBgUKAwYHAAAAAAEAAgMRBAUSITEGQVFhEyJxgZGhMlJysbIUIzM0QmJzwdHwB4KSFRYkU+HxJTVDVKKj0v/EABoBAQEAAwEBAAAAAAAAAAAAAAABAwQFAgb/xAAtEQEAAQIFAQYFBQAAAAAAAAAAAQIDBBEhMVESEyJBocHRYXGx8PEFFCORkv/aAAwDAQACEQMRAD8A+4oiICIiAiIgIiICIiAiIgIiICIiAiIgIiICIiAiIgIiICIiAiIgIiICIiAiIgIiICIiAiIgIiICIiAiIgIiICLhzgBUmgG9Zm8dqKyxRxGjXyNBfvc3GGkt4AmoryPKoXF435DZ8pHgO1wjN3gNO9U8m1pflAIv55Q1x7A4AeZVze1zx2pmF4z+y4atPLlyWYsmw2GrrTKGsFfROoG8udk0Kjtar/tMZ+dZKwHQgRkHsPRkHxU2xutUoxMe4cpo8FewscfhXlJtPZ7Izo7M0vpwJw19o1J7sl6C8jeEeGCZ0MoFTHUUd2OAxU5jvCC1j6SNmOaVjaa6FtO0hpHmu7L8icCY3Y6ahgLiPvYRnTmAsCJp7JKQS5r94JqH8zXJw5qws4itRBjpZ7RuwkiOQ8qZsP7zQbizWpkrcUbg4cQfI8DyXqsRFeDmS4Z6wzDLpgBR3ATNGT2/eC1V3Wx76tlYWvbvFSx4OjmO3jlqFBNREQEREBERAREQEREBERAREQEREBERAREQEREBERAREQEREBERAREQEREBERARFV7Q3j0ELiPSIy8gPMtHegpdqb2LyIYzk53Rin2nZBx7BUDtJ9VeI2XfNaSfo4oy1jTTMiMAdUdoOfPep9l2ebHJHJaHijMEcbSaYn6lx4uMhcQP9lgP4j7b2h88tkYeiijdgdhPWly1c7c0g+iO+qsN3B4OvFV9FOnPyfYo5A4AtIIOhBqD2EKu2guYWqItrRw6zTurwPIrL/wivrprGYCetA6g9h9XNPjjHcFu1GHE2JsXarc+E/h8jkgLHFrhQg0IO4jcu0Lyxwc0kEGoI1B4hbfaXZozubJFTGaNdU0BG53aPd2Jd2x0UQxTHGRnTRg7t/f4Ktd52CZt5QlkzSJGaSAZe0DoDxb+x5WLYahrNJ3M/U/p3qbbtqoYRghGMjIBuTB3/ouYrSLwszmg4JBqATSu6vFp/eiKmi12cSMjxtdIOq2vWcOWLccuOarpdpHdM6F7ei+yHk1wuPouIIphKyT4TG4tIIc005ghX8w+W2fH/wBaEUd99vH3ntB4oL+6bwc/FHKKSx5OG5w3PHIqxWQsNtLmNmGclno13GSI8eJH+q1sbw4AjMEVB4gqDsiKk2vtLo7NiY4tONoq0kHM6VCC7RRLokLrPEXEkmNhJOpJaKkqWgIiICIiAiLytMuBjnD7LS7wFUHqiqtnL4da4jI5oaQ4toCdzWmufarVAREQERUm19pdHZsTHFpxtFWkg5nSoQXaKJdEhdZ4nOJJMbCSdSS0VJVJs9bHvtlpa57nNaXUaSSG/OEZDdkg0yIiAiIgIiICIiAiKDfchbZpnNJBEbiCDQg01BQTkVNslaHSWVrnuLnYn5kknJx3lXKAiIgIiICrLZ0bJWunLes9jImne6hpQbzVzjyAB3KzXy2874NovO7JXCgcX0AJoB072NPbRraqw28Lhu3meIifpM+ihtW1ktpvaF8zqRxWlrWMHosaJQ0mm9xGp/LJcfxWsHR3k526VjJB3Doz5s81QX3ZzHa526Fs0g8JDQr65fey7b6isc+PoxgxPIFXFr2hxa3dUOG/iddFdn1F25bwlyzc2o6ZifKY/uXz/wDhlbZIbwZga5zZAY3hoJo0/bPANcAa8K8V90WZfaLFcsOBoDSRXCM5ZSPtOP5mgG7gpeyu07bfE5wbgcxxaWVrQHNrq0Go8wV5mXC/ULlWKq7emjKnbPldrF7XGUSUc4mJ2bQMhlqCBqRz4hbRQb4u0WiIsOurTwcNO7d3o5L50GqddVvNnlDxpo4es06j98FGdEWkgihBoRwI1C5DV6Rpdp7vEjG2iPMEDFTeD6Lvy8OCqLntvQStdu0d7J18Ne5XWy9qEjH2d+YoSBxacnN8TXvUOzbMyOkc09VjSRiP2h90b8u5RUiKwmG24WNqx4NQNMD9a8gfcFf3dAImCPFiLPEAkkDw9yi3jbOgg+ao4tIjqTXDlqeJ08V1uuWspd/mQxvPaKtKC2VBtv8AVT7bPer9Z/bf6ofbZ71B4wbQFkUMNnjMsoiYSB6LKtHpH/btXE1826IY5LMwtGZwnMDucfcp+ytgEVmYQOtIA9x3nFmB3CgVwgrrlvtlrYXMyIyc06t4do5qfLIGgucQABUk6ADeVktnY+jvC0RtybR2W4Ue0gd2Ir323tTiIoGayuz50IDR2YjXuQdn7VSTPLbHAZANXuyHhlTvNeS4lv61wdaezNLN5YdOZoXU71fXfYGwRtjYMmjxO9x5lSCEES7L1ZaWY4zyIOrTwIVZft7TMMkbLM57MH0gJpm3M0pu7VXQx/IryDGZRzAZbhirQdzx4Fai8PoZPYd8JQYzZi9ZoYS2KzOlbjJxAkUOFow6HgPFbezSFzGuc3CS0Et9UkVLe5Z7YL6s78Q/AxWm0FtMNmke3J1KDkXHCD3Vr3KiBeW1WGTobPGZZNDT0QRqMtab9AOK8X3tbmDE+zMLd4aet5OJ8l67H2JkVnDzTHJ1ia50+y3wz71fdK31h4hQQLlv1lraS3Jw9Jh1HPmOahbb/Vf52e9QL1As1vhljIDZTheBpmQ1x82ntCn7b/Vf52e9UWVyfVofwmfAFmLotzILVbJJDRoLu0npTQDiVp7k+rQ/hM+ALI3XdwnvGUPFWsfI8jcSHkNB7z5ILZl+WubrQWYBh0LzmRx9Jv5pFtW+J4ZbIejro8Zt7aZ1HYT2LSqFfN3C0QuYRnSrTwcNCFBMa4EAg1BzBG/moV73xHZWYpDmcmtGrjy/VVWw9tL7OWO1jdQeyRUDxqO5Qg0Wu8ndJTo4MgDocJAp/USe5BJivq2zDFFZmhh0xnMjvc2vgvSx7VFsgitcXQuOjvsntroOYJC0HSt9YeIVVtNY2T2d9SMTAXtNRUFoqR3jJBcKovvaNllo2hfIdGDnoSd3vXXZe39JZGucc2VYT7Oh/poqnZGH5RNLapMzio2u4nPLsbhAQSm3nb3DELMwDgT1vN49y6WnaETQTxSsMUwiecB+11dWn8vetQqDbK7hJZzIB148wd+E5Ob2UNe5B22L+qN9p/xFet87Rts7hGxhkldowbq6V18AF5bF/U2+0/4iqme0iy3m6SYHC8dV1K0Ba0Yh2UINOKonG8rwpi+TR04V63x/kpVy7Sid5ikYY5R9k76a0rmDyKtLNb45RWN7XdhB8lX2/Z/pbRHO1+AspUYa46GuZqKZVCgt0REBfFr0BjF2zAEuilmjoNcUNrqGgcSCvtKz8d2RWFk081HBs0tpb1KmLpaVa3nzy9JHQwOIizM6ZzPhzpVGXmgnYCA2ya2TkOa5wkbGcmNOEYnyV1zBNNONd1pd20cNsM0NmeQY20DwBTrVGJldQDTdTTcsttPeZvG7unixMEcpbLFXVv2XOprSrDwFTwqsts1ehsdpZKK4R1Xjix3pD3HtAXmam7Tha79qarlWdVOkRxl7oN4QSNmkE5JkDiHlxJJINK1Ov6UVrslfJsdoa8+g7qSD7p+12g5+PFaX+INyB2G2RZtcGh5Ghr6EnhQf0rGNjXidJdK3dpxNnWN4yl9ya4EAg1BzBG/muVkNgr9xs+TyHrMFWE/aZ6va33di16yROb5a9am1XNEsttXdlHCZoyOTu3c7v08OKorPZnSODWNLidwX0K0QCRpY4VDhQqsmtkNjbgY3reqNTzc5emF4XVcYs/zsrqFo49VtRTM716bRW98bG9GaB9auGvIDhUe5UNuvF85q85bmjQfqeatZndLYWnewgeBw+4hBDu81s87eGF/nn7gra5B9GeENP/Yae4qtuWzl4laNXMA5arSWKEMYGNNcPVJ8/wA/NB7qg23+qn22e9X6odtWk2U0BPXbp2qCxuX6tD+Gz4Qpqh3MP8ND+Gz4QpiDJ3P/AM0tHsu97FxtgejtNmlPog5/yva4+R8l2udh/tO0GhpR2dMtWK7vy6BaoSwmjh1mngR+Wo71RYAoslYNon2MCG2RuGHJrwK1A0HB3aPBSLRtvGRSzsfI86DCad+89gCgj30ekvOzsbmWYSeVHF5/8R5rS3h9DJ7DvhKpdm7kex7rRaPpX1oPVB1J56Cm4K9tMWNjm+s0t8RRBn9gvqzvxD8DFL2xjxWN9Nxa7uDhVUOz99/IWvhnikBxYshyAIzI4ahbAYZ4swcMjNDrR7dDzoVRmbm2Ts88Echx1c3OjhSoyO7iCpn9xbP9/wDqH6KvstolutzmSMc+Amoe3dz4A8WmnLnYSbc2enVxuPq4aeZKDwm2ascL2B73Nc4jCC7MkEU0HGilbb/Vf52e9RLosEtqtPyq0NwNb9Gw8tMjnQVJrvKmbatJsuQJ67NO1BY3J9Wh/CZ8AWc2clAvC0tOrjJTuk08D5LR3KP8ND+Ez4AsfDd0r7TaJIaiSKUvaDo8F7w5ufL8+KDerpLIGtLjoASewZlZ+HbWMCk7HxvGoLaivLf4hQ7xvyS3DoLJG7C7J7zkKcK7h5nSig9NgWHBM/c54HgKn4gq+yXPHPbrRHNXV720NK9avDg4LX3Rdos0LY250zJ9YnMn98lTbRXRI2Vtqswq9vpNGrqClQN+WRHCio7/ANxbP9/+ofousuxdmY0ucXgNBJJcMgMydEg25hp8617HjVtK58t/iAod43xJeHzFljcGEjG9woKcDTIDzPBBdXPY4RZ3Nszi5ji7MmuZABzoOAVXsBJ81Ize14J72ge9pWhu2wiCJsbdGileJ1J7zVZy8LBLYrQbTZ24431xsG6uZyG6uYO7sQaxVe00wbZJid7cPe7qj3qCzbmz0zxg+rhz8QaKBeL5be1zsDo7PG1zxX0pXBpw5fsa6nSC02L+pt9p/wARU4vgteKM4JMPpDUtOY7jkVC2MaRZG1FOs/X2iq23WeWw2l1oiYXxSVLgN1TU1ppnmDpnRUTLRsPA7Nhew7qOqB/VU+arpJp7skZjkMsLjTOuVNaVrhIGetCrJu3NnpU4weGHPyNFXWp8l6SMDI3MgYal7t/E8K0yAFdc0GyCIEUBZfayPoporQ+phc11lnbXIMl0fTdQ6nkFqF422xtmjdHIKteC0jt/NSWWzc7OuJnbx+T5rcbv7Ptklmnzhl+bdXQh3oSdhBofaPBVV93I6yTuiOY1a71mnQ9u48wVo7xuV0jfk0mdogaTC7/uIfU9pvD/AFK7Xb/xGz/J5Mp4RWOQg5gZYHnduHcDqCsc8O/Te6Z7X/XpV9+j22JvhskZsc+YIIZXe06x+8jv4BUF93C6yzGM1LTmx3rD/wChof8AVXl07BS1Dpn9FQ1AaavFN9dB25rYxW2J7xGHtfIwV1BcNxOW/jRXLONWrXiKbV2arXeid4+PObE7P7J2gvbKfmQ0hwLh1u5v60X0EO8lir/2itLZHRU6IDhmXDc4O4HkAq6473dZpcRJc13pje773tD96pExGjHds3cRHXVMfCI930dUO09gqBKBmOq7sOh8feruGYPaHNNWkVBG9Jog9padCKHvWRyWDAV9csBlgkj0BcKGnZX3Lmy7PhtXTuGEbq68yd3Yve1XkDC8RDCAWsaRlWuZoN2XvVHd7mwsEcOpdhLt+lXGu8geFVZQR4W89T2nNV102KgBOjagc3E1c7xoP5VaqAiIgIiICIiDhza6rhkQboAOwLsiAiIgIiIC6NgaDUNAPYF3RAREQEREHV8QdqAe0LkNpouUQEREHR8LXatB7QF2ApouUQEREHQwtrXCK8aCq7oiAiIg6GBta4RXjQLuiICIiAiIgj2qwMlLHPaCYziac6tPIj3Kotd7yDHFFG2Oapc1r9Jm73RuBALuRV+vC2WFkzcMjQ4a8weIOoPMKTDLbriJ72sMgbx+Ws6Cd5hmaaA1LWSH1Xt3H9jgqSWxyWaQBwLHtNQR72neFsLfs8X5PHSjQPqGzNHAuPVkHbQrmzXHK0dHM9kkO4PBxN9k/ZPeVjmmZdKjEUUR3duPb2lCgvKK3MEVpoyUei/cTy4V9U5H3VNsuGWJ+AtLq+iWgkO7OB5LQf2BZYn9d5PBrnZDtoB5lTZLyLAGwwktGQIIIpyw1V6Zndg/dU25/j24n0eGzVgmhBElAw5hpNSDxyyA5K8a4EVGYWftlp6b0jKz7pbVvlQ+K9LsZKw0Z1mHcQ4DtBIyWSIyhpXK5rq6pNo2nE01OEg5bgRv8/Jc3ddxc1tcmgl3MuPDsAGfGqtprK1+EuFcOYG6v5r2R4cNbQUGgyXKIgIiICIiAiIgIiICIiAiIgIiICIiAiIgIiICIiAiIgIiICIiAiIgIiICIiAiIgIiIC4c0EUIqOa5RB4myN9UdgyHgF0/s6P/AC2+Ckog8mWVg0a0dwXqiICIiAiIgIiICIiAiIgIiICIiAiIgIiICIiAiIgIiICIiAiIgIiICIiAiIgIiICIiAiIgIiICIiAiIgIiICIiAiIgIiICIiAiIgIiICIiAiIgIiICIiAiIgIiICIiAiIgIiICIiAiIgIiICIiD//2Q=="/>
          <p:cNvSpPr>
            <a:spLocks noChangeAspect="1" noChangeArrowheads="1"/>
          </p:cNvSpPr>
          <p:nvPr/>
        </p:nvSpPr>
        <p:spPr bwMode="auto">
          <a:xfrm>
            <a:off x="207379" y="-192617"/>
            <a:ext cx="406294" cy="406401"/>
          </a:xfrm>
          <a:prstGeom prst="rect">
            <a:avLst/>
          </a:prstGeom>
          <a:noFill/>
        </p:spPr>
        <p:txBody>
          <a:bodyPr vert="horz" wrap="square" lIns="121899" tIns="60949" rIns="121899" bIns="60949" numCol="1" anchor="t" anchorCtr="0" compatLnSpc="1">
            <a:prstTxWarp prst="textNoShape">
              <a:avLst/>
            </a:prstTxWarp>
          </a:bodyPr>
          <a:lstStyle/>
          <a:p>
            <a:endParaRPr lang="en-US"/>
          </a:p>
        </p:txBody>
      </p:sp>
      <p:sp>
        <p:nvSpPr>
          <p:cNvPr id="47110" name="AutoShape 6" descr="data:image/jpeg;base64,/9j/4AAQSkZJRgABAQAAAQABAAD/2wCEAAkGBhQPEBQSEBIVFRQUFhcTGBUXFRccFxMZFRUaFhcSFRcXHSYeGBklGhgVITIgIycpLCwsFx4xNzAtNSYrLCwBCQoKDgwOGA8PFzUeHCQpNTUpNSkpNSk1LCk1KSkpKiwqKzUpLTUqKSkpKSkpNSw1Ly4sKjUpKjI1NTY0LikvKf/AABEIAIcBdQMBIgACEQEDEQH/xAAbAAEAAwADAQAAAAAAAAAAAAAABAUGAQIDB//EAEYQAAEDAQUEBgUKAwYHAAAAAAEAAgMRBAUSITEGQVFhEyJxgZGhMlJysbIUIzM0QmJzwdHwB4KSFRYkU+HxJTVDVKKj0v/EABoBAQEAAwEBAAAAAAAAAAAAAAABAwQFAgb/xAAtEQEAAQIFAQYFBQAAAAAAAAAAAQIDBBEhMVESEyJBocHRYXGx8PEFFCORkv/aAAwDAQACEQMRAD8A+4oiICIiAiIgIiICIiAiIgIiICIiAiIgIiICIiAiIgIiICIiAiIgIiICIiAiIgIiICIiAiIgIiICIiAiIgIiICLhzgBUmgG9Zm8dqKyxRxGjXyNBfvc3GGkt4AmoryPKoXF435DZ8pHgO1wjN3gNO9U8m1pflAIv55Q1x7A4AeZVze1zx2pmF4z+y4atPLlyWYsmw2GrrTKGsFfROoG8udk0Kjtar/tMZ+dZKwHQgRkHsPRkHxU2xutUoxMe4cpo8FewscfhXlJtPZ7Izo7M0vpwJw19o1J7sl6C8jeEeGCZ0MoFTHUUd2OAxU5jvCC1j6SNmOaVjaa6FtO0hpHmu7L8icCY3Y6ahgLiPvYRnTmAsCJp7JKQS5r94JqH8zXJw5qws4itRBjpZ7RuwkiOQ8qZsP7zQbizWpkrcUbg4cQfI8DyXqsRFeDmS4Z6wzDLpgBR3ATNGT2/eC1V3Wx76tlYWvbvFSx4OjmO3jlqFBNREQEREBERAREQEREBERAREQEREBERAREQEREBERAREQEREBERAREQEREBERARFV7Q3j0ELiPSIy8gPMtHegpdqb2LyIYzk53Rin2nZBx7BUDtJ9VeI2XfNaSfo4oy1jTTMiMAdUdoOfPep9l2ebHJHJaHijMEcbSaYn6lx4uMhcQP9lgP4j7b2h88tkYeiijdgdhPWly1c7c0g+iO+qsN3B4OvFV9FOnPyfYo5A4AtIIOhBqD2EKu2guYWqItrRw6zTurwPIrL/wivrprGYCetA6g9h9XNPjjHcFu1GHE2JsXarc+E/h8jkgLHFrhQg0IO4jcu0Lyxwc0kEGoI1B4hbfaXZozubJFTGaNdU0BG53aPd2Jd2x0UQxTHGRnTRg7t/f4Ktd52CZt5QlkzSJGaSAZe0DoDxb+x5WLYahrNJ3M/U/p3qbbtqoYRghGMjIBuTB3/ouYrSLwszmg4JBqATSu6vFp/eiKmi12cSMjxtdIOq2vWcOWLccuOarpdpHdM6F7ei+yHk1wuPouIIphKyT4TG4tIIc005ghX8w+W2fH/wBaEUd99vH3ntB4oL+6bwc/FHKKSx5OG5w3PHIqxWQsNtLmNmGclno13GSI8eJH+q1sbw4AjMEVB4gqDsiKk2vtLo7NiY4tONoq0kHM6VCC7RRLokLrPEXEkmNhJOpJaKkqWgIiICIiAiLytMuBjnD7LS7wFUHqiqtnL4da4jI5oaQ4toCdzWmufarVAREQERUm19pdHZsTHFpxtFWkg5nSoQXaKJdEhdZ4nOJJMbCSdSS0VJVJs9bHvtlpa57nNaXUaSSG/OEZDdkg0yIiAiIgIiICIiAiKDfchbZpnNJBEbiCDQg01BQTkVNslaHSWVrnuLnYn5kknJx3lXKAiIgIiICrLZ0bJWunLes9jImne6hpQbzVzjyAB3KzXy2874NovO7JXCgcX0AJoB072NPbRraqw28Lhu3meIifpM+ihtW1ktpvaF8zqRxWlrWMHosaJQ0mm9xGp/LJcfxWsHR3k526VjJB3Doz5s81QX3ZzHa526Fs0g8JDQr65fey7b6isc+PoxgxPIFXFr2hxa3dUOG/iddFdn1F25bwlyzc2o6ZifKY/uXz/wDhlbZIbwZga5zZAY3hoJo0/bPANcAa8K8V90WZfaLFcsOBoDSRXCM5ZSPtOP5mgG7gpeyu07bfE5wbgcxxaWVrQHNrq0Go8wV5mXC/ULlWKq7emjKnbPldrF7XGUSUc4mJ2bQMhlqCBqRz4hbRQb4u0WiIsOurTwcNO7d3o5L50GqddVvNnlDxpo4es06j98FGdEWkgihBoRwI1C5DV6Rpdp7vEjG2iPMEDFTeD6Lvy8OCqLntvQStdu0d7J18Ne5XWy9qEjH2d+YoSBxacnN8TXvUOzbMyOkc09VjSRiP2h90b8u5RUiKwmG24WNqx4NQNMD9a8gfcFf3dAImCPFiLPEAkkDw9yi3jbOgg+ao4tIjqTXDlqeJ08V1uuWspd/mQxvPaKtKC2VBtv8AVT7bPer9Z/bf6ofbZ71B4wbQFkUMNnjMsoiYSB6LKtHpH/btXE1826IY5LMwtGZwnMDucfcp+ytgEVmYQOtIA9x3nFmB3CgVwgrrlvtlrYXMyIyc06t4do5qfLIGgucQABUk6ADeVktnY+jvC0RtybR2W4Ue0gd2Ir323tTiIoGayuz50IDR2YjXuQdn7VSTPLbHAZANXuyHhlTvNeS4lv61wdaezNLN5YdOZoXU71fXfYGwRtjYMmjxO9x5lSCEES7L1ZaWY4zyIOrTwIVZft7TMMkbLM57MH0gJpm3M0pu7VXQx/IryDGZRzAZbhirQdzx4Fai8PoZPYd8JQYzZi9ZoYS2KzOlbjJxAkUOFow6HgPFbezSFzGuc3CS0Et9UkVLe5Z7YL6s78Q/AxWm0FtMNmke3J1KDkXHCD3Vr3KiBeW1WGTobPGZZNDT0QRqMtab9AOK8X3tbmDE+zMLd4aet5OJ8l67H2JkVnDzTHJ1ia50+y3wz71fdK31h4hQQLlv1lraS3Jw9Jh1HPmOahbb/Vf52e9QL1As1vhljIDZTheBpmQ1x82ntCn7b/Vf52e9UWVyfVofwmfAFmLotzILVbJJDRoLu0npTQDiVp7k+rQ/hM+ALI3XdwnvGUPFWsfI8jcSHkNB7z5ILZl+WubrQWYBh0LzmRx9Jv5pFtW+J4ZbIejro8Zt7aZ1HYT2LSqFfN3C0QuYRnSrTwcNCFBMa4EAg1BzBG/moV73xHZWYpDmcmtGrjy/VVWw9tL7OWO1jdQeyRUDxqO5Qg0Wu8ndJTo4MgDocJAp/USe5BJivq2zDFFZmhh0xnMjvc2vgvSx7VFsgitcXQuOjvsntroOYJC0HSt9YeIVVtNY2T2d9SMTAXtNRUFoqR3jJBcKovvaNllo2hfIdGDnoSd3vXXZe39JZGucc2VYT7Oh/poqnZGH5RNLapMzio2u4nPLsbhAQSm3nb3DELMwDgT1vN49y6WnaETQTxSsMUwiecB+11dWn8vetQqDbK7hJZzIB148wd+E5Ob2UNe5B22L+qN9p/xFet87Rts7hGxhkldowbq6V18AF5bF/U2+0/4iqme0iy3m6SYHC8dV1K0Ba0Yh2UINOKonG8rwpi+TR04V63x/kpVy7Sid5ikYY5R9k76a0rmDyKtLNb45RWN7XdhB8lX2/Z/pbRHO1+AspUYa46GuZqKZVCgt0REBfFr0BjF2zAEuilmjoNcUNrqGgcSCvtKz8d2RWFk081HBs0tpb1KmLpaVa3nzy9JHQwOIizM6ZzPhzpVGXmgnYCA2ya2TkOa5wkbGcmNOEYnyV1zBNNONd1pd20cNsM0NmeQY20DwBTrVGJldQDTdTTcsttPeZvG7unixMEcpbLFXVv2XOprSrDwFTwqsts1ehsdpZKK4R1Xjix3pD3HtAXmam7Tha79qarlWdVOkRxl7oN4QSNmkE5JkDiHlxJJINK1Ov6UVrslfJsdoa8+g7qSD7p+12g5+PFaX+INyB2G2RZtcGh5Ghr6EnhQf0rGNjXidJdK3dpxNnWN4yl9ya4EAg1BzBG/muVkNgr9xs+TyHrMFWE/aZ6va33di16yROb5a9am1XNEsttXdlHCZoyOTu3c7v08OKorPZnSODWNLidwX0K0QCRpY4VDhQqsmtkNjbgY3reqNTzc5emF4XVcYs/zsrqFo49VtRTM716bRW98bG9GaB9auGvIDhUe5UNuvF85q85bmjQfqeatZndLYWnewgeBw+4hBDu81s87eGF/nn7gra5B9GeENP/Yae4qtuWzl4laNXMA5arSWKEMYGNNcPVJ8/wA/NB7qg23+qn22e9X6odtWk2U0BPXbp2qCxuX6tD+Gz4Qpqh3MP8ND+Gz4QpiDJ3P/AM0tHsu97FxtgejtNmlPog5/yva4+R8l2udh/tO0GhpR2dMtWK7vy6BaoSwmjh1mngR+Wo71RYAoslYNon2MCG2RuGHJrwK1A0HB3aPBSLRtvGRSzsfI86DCad+89gCgj30ekvOzsbmWYSeVHF5/8R5rS3h9DJ7DvhKpdm7kex7rRaPpX1oPVB1J56Cm4K9tMWNjm+s0t8RRBn9gvqzvxD8DFL2xjxWN9Nxa7uDhVUOz99/IWvhnikBxYshyAIzI4ahbAYZ4swcMjNDrR7dDzoVRmbm2Ts88Echx1c3OjhSoyO7iCpn9xbP9/wDqH6KvstolutzmSMc+Amoe3dz4A8WmnLnYSbc2enVxuPq4aeZKDwm2ascL2B73Nc4jCC7MkEU0HGilbb/Vf52e9RLosEtqtPyq0NwNb9Gw8tMjnQVJrvKmbatJsuQJ67NO1BY3J9Wh/CZ8AWc2clAvC0tOrjJTuk08D5LR3KP8ND+Ez4AsfDd0r7TaJIaiSKUvaDo8F7w5ufL8+KDerpLIGtLjoASewZlZ+HbWMCk7HxvGoLaivLf4hQ7xvyS3DoLJG7C7J7zkKcK7h5nSig9NgWHBM/c54HgKn4gq+yXPHPbrRHNXV720NK9avDg4LX3Rdos0LY250zJ9YnMn98lTbRXRI2Vtqswq9vpNGrqClQN+WRHCio7/ANxbP9/+ofousuxdmY0ucXgNBJJcMgMydEg25hp8617HjVtK58t/iAod43xJeHzFljcGEjG9woKcDTIDzPBBdXPY4RZ3Nszi5ji7MmuZABzoOAVXsBJ81Ize14J72ge9pWhu2wiCJsbdGileJ1J7zVZy8LBLYrQbTZ24431xsG6uZyG6uYO7sQaxVe00wbZJid7cPe7qj3qCzbmz0zxg+rhz8QaKBeL5be1zsDo7PG1zxX0pXBpw5fsa6nSC02L+pt9p/wARU4vgteKM4JMPpDUtOY7jkVC2MaRZG1FOs/X2iq23WeWw2l1oiYXxSVLgN1TU1ppnmDpnRUTLRsPA7Nhew7qOqB/VU+arpJp7skZjkMsLjTOuVNaVrhIGetCrJu3NnpU4weGHPyNFXWp8l6SMDI3MgYal7t/E8K0yAFdc0GyCIEUBZfayPoporQ+phc11lnbXIMl0fTdQ6nkFqF422xtmjdHIKteC0jt/NSWWzc7OuJnbx+T5rcbv7Ptklmnzhl+bdXQh3oSdhBofaPBVV93I6yTuiOY1a71mnQ9u48wVo7xuV0jfk0mdogaTC7/uIfU9pvD/AFK7Xb/xGz/J5Mp4RWOQg5gZYHnduHcDqCsc8O/Te6Z7X/XpV9+j22JvhskZsc+YIIZXe06x+8jv4BUF93C6yzGM1LTmx3rD/wChof8AVXl07BS1Dpn9FQ1AaavFN9dB25rYxW2J7xGHtfIwV1BcNxOW/jRXLONWrXiKbV2arXeid4+PObE7P7J2gvbKfmQ0hwLh1u5v60X0EO8lir/2itLZHRU6IDhmXDc4O4HkAq6473dZpcRJc13pje773tD96pExGjHds3cRHXVMfCI930dUO09gqBKBmOq7sOh8feruGYPaHNNWkVBG9Jog9padCKHvWRyWDAV9csBlgkj0BcKGnZX3Lmy7PhtXTuGEbq68yd3Yve1XkDC8RDCAWsaRlWuZoN2XvVHd7mwsEcOpdhLt+lXGu8geFVZQR4W89T2nNV102KgBOjagc3E1c7xoP5VaqAiIgIiICIiDhza6rhkQboAOwLsiAiIgIiIC6NgaDUNAPYF3RAREQEREHV8QdqAe0LkNpouUQEREHR8LXatB7QF2ApouUQEREHQwtrXCK8aCq7oiAiIg6GBta4RXjQLuiICIiAiIgj2qwMlLHPaCYziac6tPIj3Kotd7yDHFFG2Oapc1r9Jm73RuBALuRV+vC2WFkzcMjQ4a8weIOoPMKTDLbriJ72sMgbx+Ws6Cd5hmaaA1LWSH1Xt3H9jgqSWxyWaQBwLHtNQR72neFsLfs8X5PHSjQPqGzNHAuPVkHbQrmzXHK0dHM9kkO4PBxN9k/ZPeVjmmZdKjEUUR3duPb2lCgvKK3MEVpoyUei/cTy4V9U5H3VNsuGWJ+AtLq+iWgkO7OB5LQf2BZYn9d5PBrnZDtoB5lTZLyLAGwwktGQIIIpyw1V6Zndg/dU25/j24n0eGzVgmhBElAw5hpNSDxyyA5K8a4EVGYWftlp6b0jKz7pbVvlQ+K9LsZKw0Z1mHcQ4DtBIyWSIyhpXK5rq6pNo2nE01OEg5bgRv8/Jc3ddxc1tcmgl3MuPDsAGfGqtprK1+EuFcOYG6v5r2R4cNbQUGgyXKIgIiICIiAiIgIiICIiAiIgIiICIiAiIgIiICIiAiIgIiICIiAiIgIiICIiAiIgIiIC4c0EUIqOa5RB4myN9UdgyHgF0/s6P/AC2+Ckog8mWVg0a0dwXqiICIiAiIgIiICIiAiIgIiICIiAiIgIiICIiAiIgIiICIiAiIgIiICIiAiIgIiICIiAiIgIiICIiAiIgIiICIiAiIgIiICIiAiIgIiICIiAiIgIiICIiAiIgIiICIiAiIgIiICIiAiIgIiICIiD//2Q=="/>
          <p:cNvSpPr>
            <a:spLocks noChangeAspect="1" noChangeArrowheads="1"/>
          </p:cNvSpPr>
          <p:nvPr/>
        </p:nvSpPr>
        <p:spPr bwMode="auto">
          <a:xfrm>
            <a:off x="207379" y="-192617"/>
            <a:ext cx="406294" cy="406401"/>
          </a:xfrm>
          <a:prstGeom prst="rect">
            <a:avLst/>
          </a:prstGeom>
          <a:noFill/>
        </p:spPr>
        <p:txBody>
          <a:bodyPr vert="horz" wrap="square" lIns="121899" tIns="60949" rIns="121899" bIns="60949" numCol="1" anchor="t" anchorCtr="0" compatLnSpc="1">
            <a:prstTxWarp prst="textNoShape">
              <a:avLst/>
            </a:prstTxWarp>
          </a:bodyPr>
          <a:lstStyle/>
          <a:p>
            <a:endParaRPr lang="en-US"/>
          </a:p>
        </p:txBody>
      </p:sp>
      <p:grpSp>
        <p:nvGrpSpPr>
          <p:cNvPr id="3" name="Group 23"/>
          <p:cNvGrpSpPr/>
          <p:nvPr/>
        </p:nvGrpSpPr>
        <p:grpSpPr>
          <a:xfrm>
            <a:off x="7227599" y="1799081"/>
            <a:ext cx="1602163" cy="4345220"/>
            <a:chOff x="4588345" y="1417320"/>
            <a:chExt cx="1201935" cy="2788920"/>
          </a:xfrm>
        </p:grpSpPr>
        <p:sp>
          <p:nvSpPr>
            <p:cNvPr id="10" name="Rectangle 8"/>
            <p:cNvSpPr>
              <a:spLocks noChangeArrowheads="1"/>
            </p:cNvSpPr>
            <p:nvPr/>
          </p:nvSpPr>
          <p:spPr bwMode="gray">
            <a:xfrm>
              <a:off x="4588345" y="1417320"/>
              <a:ext cx="1201935" cy="2293620"/>
            </a:xfrm>
            <a:prstGeom prst="rect">
              <a:avLst/>
            </a:prstGeom>
            <a:gradFill>
              <a:gsLst>
                <a:gs pos="0">
                  <a:schemeClr val="bg2">
                    <a:lumMod val="40000"/>
                    <a:lumOff val="60000"/>
                  </a:schemeClr>
                </a:gs>
                <a:gs pos="50000">
                  <a:schemeClr val="bg2">
                    <a:lumMod val="60000"/>
                    <a:lumOff val="40000"/>
                  </a:schemeClr>
                </a:gs>
              </a:gsLst>
              <a:lin ang="5400000" scaled="0"/>
            </a:gra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t" anchorCtr="0"/>
            <a:lstStyle/>
            <a:p>
              <a:pPr marL="0" lvl="1">
                <a:spcAft>
                  <a:spcPts val="800"/>
                </a:spcAft>
              </a:pPr>
              <a:r>
                <a:rPr lang="en-US" sz="1300" b="1" dirty="0" smtClean="0">
                  <a:solidFill>
                    <a:schemeClr val="tx1"/>
                  </a:solidFill>
                  <a:latin typeface="Arial" pitchFamily="34" charset="0"/>
                  <a:cs typeface="Arial" pitchFamily="34" charset="0"/>
                </a:rPr>
                <a:t>Exxon</a:t>
              </a:r>
            </a:p>
            <a:p>
              <a:pPr marL="0" lvl="1">
                <a:spcAft>
                  <a:spcPts val="800"/>
                </a:spcAft>
              </a:pPr>
              <a:r>
                <a:rPr lang="en-US" sz="1100" b="1" dirty="0" smtClean="0">
                  <a:solidFill>
                    <a:schemeClr val="tx1"/>
                  </a:solidFill>
                  <a:latin typeface="Arial" pitchFamily="34" charset="0"/>
                  <a:cs typeface="Arial" pitchFamily="34" charset="0"/>
                </a:rPr>
                <a:t>Problem </a:t>
              </a:r>
              <a:r>
                <a:rPr lang="en-US" sz="1100" dirty="0" smtClean="0">
                  <a:solidFill>
                    <a:schemeClr val="tx1"/>
                  </a:solidFill>
                  <a:latin typeface="Arial" pitchFamily="34" charset="0"/>
                  <a:cs typeface="Arial" pitchFamily="34" charset="0"/>
                </a:rPr>
                <a:t>– Adopting corporate mobile program with COPE and BYOD. </a:t>
              </a:r>
              <a:endParaRPr lang="en-US" sz="1100" b="1" i="1" dirty="0" smtClean="0">
                <a:solidFill>
                  <a:schemeClr val="accent1"/>
                </a:solidFill>
                <a:latin typeface="Arial" pitchFamily="34" charset="0"/>
                <a:cs typeface="Arial" pitchFamily="34" charset="0"/>
              </a:endParaRPr>
            </a:p>
            <a:p>
              <a:pPr marL="0" lvl="1">
                <a:spcAft>
                  <a:spcPts val="800"/>
                </a:spcAft>
              </a:pPr>
              <a:r>
                <a:rPr lang="en-US" sz="1100" b="1" i="1" dirty="0" smtClean="0">
                  <a:solidFill>
                    <a:schemeClr val="accent1"/>
                  </a:solidFill>
                  <a:latin typeface="Arial" pitchFamily="34" charset="0"/>
                  <a:cs typeface="Arial" pitchFamily="34" charset="0"/>
                </a:rPr>
                <a:t>Wanted native authentication to AD to support Smartcard-based access to </a:t>
              </a:r>
              <a:r>
                <a:rPr lang="en-US" sz="1100" b="1" i="1" dirty="0" err="1" smtClean="0">
                  <a:solidFill>
                    <a:schemeClr val="accent1"/>
                  </a:solidFill>
                  <a:latin typeface="Arial" pitchFamily="34" charset="0"/>
                  <a:cs typeface="Arial" pitchFamily="34" charset="0"/>
                </a:rPr>
                <a:t>corp</a:t>
              </a:r>
              <a:r>
                <a:rPr lang="en-US" sz="1100" b="1" i="1" dirty="0">
                  <a:solidFill>
                    <a:schemeClr val="accent1"/>
                  </a:solidFill>
                  <a:latin typeface="Arial" pitchFamily="34" charset="0"/>
                  <a:cs typeface="Arial" pitchFamily="34" charset="0"/>
                </a:rPr>
                <a:t> </a:t>
              </a:r>
              <a:r>
                <a:rPr lang="en-US" sz="1100" b="1" i="1" dirty="0" smtClean="0">
                  <a:solidFill>
                    <a:schemeClr val="accent1"/>
                  </a:solidFill>
                  <a:latin typeface="Arial" pitchFamily="34" charset="0"/>
                  <a:cs typeface="Arial" pitchFamily="34" charset="0"/>
                </a:rPr>
                <a:t>intranet. </a:t>
              </a:r>
              <a:endParaRPr lang="en-US" sz="1100" dirty="0" smtClean="0">
                <a:solidFill>
                  <a:schemeClr val="accent1"/>
                </a:solidFill>
                <a:latin typeface="Arial" pitchFamily="34" charset="0"/>
                <a:cs typeface="Arial" pitchFamily="34" charset="0"/>
              </a:endParaRPr>
            </a:p>
            <a:p>
              <a:pPr marL="0" lvl="1">
                <a:spcAft>
                  <a:spcPts val="800"/>
                </a:spcAft>
              </a:pPr>
              <a:r>
                <a:rPr lang="en-US" sz="1300" b="1" dirty="0" smtClean="0">
                  <a:solidFill>
                    <a:schemeClr val="tx1"/>
                  </a:solidFill>
                  <a:latin typeface="Arial" pitchFamily="34" charset="0"/>
                  <a:cs typeface="Arial" pitchFamily="34" charset="0"/>
                </a:rPr>
                <a:t>OMSS with strong authentication to corporate SSO and third-party apps, 15K users</a:t>
              </a:r>
            </a:p>
          </p:txBody>
        </p:sp>
        <p:sp>
          <p:nvSpPr>
            <p:cNvPr id="16" name="Rounded Rectangle 15"/>
            <p:cNvSpPr/>
            <p:nvPr/>
          </p:nvSpPr>
          <p:spPr>
            <a:xfrm>
              <a:off x="4593940" y="3773317"/>
              <a:ext cx="1196340" cy="432923"/>
            </a:xfrm>
            <a:prstGeom prst="roundRect">
              <a:avLst>
                <a:gd name="adj" fmla="val 8373"/>
              </a:avLst>
            </a:prstGeom>
            <a:gradFill>
              <a:gsLst>
                <a:gs pos="0">
                  <a:schemeClr val="tx2">
                    <a:lumMod val="20000"/>
                    <a:lumOff val="80000"/>
                  </a:schemeClr>
                </a:gs>
                <a:gs pos="35000">
                  <a:schemeClr val="tx2">
                    <a:lumMod val="40000"/>
                    <a:lumOff val="60000"/>
                  </a:schemeClr>
                </a:gs>
                <a:gs pos="100000">
                  <a:schemeClr val="tx2">
                    <a:lumMod val="60000"/>
                    <a:lumOff val="40000"/>
                  </a:schemeClr>
                </a:gs>
              </a:gsLst>
            </a:gra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b="1" dirty="0" smtClean="0">
                  <a:solidFill>
                    <a:schemeClr val="tx1"/>
                  </a:solidFill>
                </a:rPr>
                <a:t>Corporate </a:t>
              </a:r>
              <a:r>
                <a:rPr lang="en-US" sz="1600" b="1" dirty="0" err="1" smtClean="0">
                  <a:solidFill>
                    <a:schemeClr val="tx1"/>
                  </a:solidFill>
                </a:rPr>
                <a:t>Auth</a:t>
              </a:r>
              <a:r>
                <a:rPr lang="en-US" sz="1600" b="1" dirty="0" smtClean="0">
                  <a:solidFill>
                    <a:schemeClr val="tx1"/>
                  </a:solidFill>
                </a:rPr>
                <a:t> on Mobile</a:t>
              </a:r>
            </a:p>
          </p:txBody>
        </p:sp>
      </p:grpSp>
      <p:grpSp>
        <p:nvGrpSpPr>
          <p:cNvPr id="4" name="Group 22"/>
          <p:cNvGrpSpPr/>
          <p:nvPr/>
        </p:nvGrpSpPr>
        <p:grpSpPr>
          <a:xfrm>
            <a:off x="5169623" y="1841243"/>
            <a:ext cx="1602163" cy="4326965"/>
            <a:chOff x="3327235" y="1417320"/>
            <a:chExt cx="1201935" cy="2788920"/>
          </a:xfrm>
        </p:grpSpPr>
        <p:sp>
          <p:nvSpPr>
            <p:cNvPr id="9" name="Rectangle 8"/>
            <p:cNvSpPr>
              <a:spLocks noChangeArrowheads="1"/>
            </p:cNvSpPr>
            <p:nvPr/>
          </p:nvSpPr>
          <p:spPr bwMode="gray">
            <a:xfrm>
              <a:off x="3327235" y="1417320"/>
              <a:ext cx="1201935" cy="2293620"/>
            </a:xfrm>
            <a:prstGeom prst="rect">
              <a:avLst/>
            </a:prstGeom>
            <a:gradFill>
              <a:gsLst>
                <a:gs pos="0">
                  <a:schemeClr val="bg2">
                    <a:lumMod val="40000"/>
                    <a:lumOff val="60000"/>
                  </a:schemeClr>
                </a:gs>
                <a:gs pos="50000">
                  <a:schemeClr val="bg2">
                    <a:lumMod val="60000"/>
                    <a:lumOff val="40000"/>
                  </a:schemeClr>
                </a:gs>
              </a:gsLst>
              <a:lin ang="5400000" scaled="0"/>
            </a:gra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t" anchorCtr="0"/>
            <a:lstStyle/>
            <a:p>
              <a:pPr marL="0" lvl="1">
                <a:spcAft>
                  <a:spcPts val="800"/>
                </a:spcAft>
              </a:pPr>
              <a:r>
                <a:rPr lang="en-US" sz="1300" b="1" dirty="0" err="1" smtClean="0">
                  <a:solidFill>
                    <a:schemeClr val="tx1"/>
                  </a:solidFill>
                  <a:latin typeface="Arial" pitchFamily="34" charset="0"/>
                  <a:cs typeface="Arial" pitchFamily="34" charset="0"/>
                </a:rPr>
                <a:t>Arbella</a:t>
              </a:r>
              <a:r>
                <a:rPr lang="en-US" sz="1300" b="1" dirty="0" smtClean="0">
                  <a:solidFill>
                    <a:schemeClr val="tx1"/>
                  </a:solidFill>
                  <a:latin typeface="Arial" pitchFamily="34" charset="0"/>
                  <a:cs typeface="Arial" pitchFamily="34" charset="0"/>
                </a:rPr>
                <a:t> Insurance</a:t>
              </a:r>
            </a:p>
            <a:p>
              <a:pPr marL="0" lvl="1">
                <a:spcAft>
                  <a:spcPts val="800"/>
                </a:spcAft>
              </a:pPr>
              <a:r>
                <a:rPr lang="en-US" sz="1100" b="1" dirty="0" smtClean="0">
                  <a:solidFill>
                    <a:schemeClr val="tx1"/>
                  </a:solidFill>
                  <a:latin typeface="Arial" pitchFamily="34" charset="0"/>
                  <a:cs typeface="Arial" pitchFamily="34" charset="0"/>
                </a:rPr>
                <a:t>Problem </a:t>
              </a:r>
              <a:r>
                <a:rPr lang="en-US" sz="1100" dirty="0" smtClean="0">
                  <a:solidFill>
                    <a:schemeClr val="tx1"/>
                  </a:solidFill>
                  <a:latin typeface="Arial" pitchFamily="34" charset="0"/>
                  <a:cs typeface="Arial" pitchFamily="34" charset="0"/>
                </a:rPr>
                <a:t>– Keeping corporate email secure on Android devices along with SSO to Microsoft Exchange using Integrated Windows Authentication</a:t>
              </a:r>
            </a:p>
            <a:p>
              <a:pPr marL="0" lvl="1">
                <a:spcAft>
                  <a:spcPts val="800"/>
                </a:spcAft>
              </a:pPr>
              <a:r>
                <a:rPr lang="en-US" sz="1100" b="1" i="1" dirty="0" smtClean="0">
                  <a:solidFill>
                    <a:srgbClr val="FF0000"/>
                  </a:solidFill>
                  <a:latin typeface="Arial" pitchFamily="34" charset="0"/>
                  <a:cs typeface="Arial" pitchFamily="34" charset="0"/>
                </a:rPr>
                <a:t>Customer wanted lightweight arch with components for connecting identity and e-mail. </a:t>
              </a:r>
            </a:p>
            <a:p>
              <a:pPr marL="0" lvl="1">
                <a:spcAft>
                  <a:spcPts val="800"/>
                </a:spcAft>
              </a:pPr>
              <a:r>
                <a:rPr lang="en-US" sz="1100" b="1" dirty="0" smtClean="0">
                  <a:solidFill>
                    <a:schemeClr val="tx1"/>
                  </a:solidFill>
                  <a:latin typeface="Arial" pitchFamily="34" charset="0"/>
                  <a:cs typeface="Arial" pitchFamily="34" charset="0"/>
                </a:rPr>
                <a:t>OMSS + Secure Mail Manager</a:t>
              </a:r>
              <a:endParaRPr lang="en-US" sz="1300" b="1" dirty="0" smtClean="0">
                <a:solidFill>
                  <a:schemeClr val="tx1"/>
                </a:solidFill>
                <a:latin typeface="Arial" pitchFamily="34" charset="0"/>
                <a:cs typeface="Arial" pitchFamily="34" charset="0"/>
              </a:endParaRPr>
            </a:p>
          </p:txBody>
        </p:sp>
        <p:sp>
          <p:nvSpPr>
            <p:cNvPr id="15" name="Rounded Rectangle 14"/>
            <p:cNvSpPr/>
            <p:nvPr/>
          </p:nvSpPr>
          <p:spPr>
            <a:xfrm>
              <a:off x="3332830" y="3773317"/>
              <a:ext cx="1196340" cy="432923"/>
            </a:xfrm>
            <a:prstGeom prst="roundRect">
              <a:avLst>
                <a:gd name="adj" fmla="val 8373"/>
              </a:avLst>
            </a:prstGeom>
            <a:gradFill>
              <a:gsLst>
                <a:gs pos="0">
                  <a:schemeClr val="tx2">
                    <a:lumMod val="20000"/>
                    <a:lumOff val="80000"/>
                  </a:schemeClr>
                </a:gs>
                <a:gs pos="35000">
                  <a:schemeClr val="tx2">
                    <a:lumMod val="40000"/>
                    <a:lumOff val="60000"/>
                  </a:schemeClr>
                </a:gs>
                <a:gs pos="100000">
                  <a:schemeClr val="tx2">
                    <a:lumMod val="60000"/>
                    <a:lumOff val="40000"/>
                  </a:schemeClr>
                </a:gs>
              </a:gsLst>
            </a:gra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b="1" dirty="0" smtClean="0">
                  <a:solidFill>
                    <a:schemeClr val="tx1"/>
                  </a:solidFill>
                </a:rPr>
                <a:t>Secure E-mail</a:t>
              </a:r>
            </a:p>
          </p:txBody>
        </p:sp>
      </p:grpSp>
      <p:grpSp>
        <p:nvGrpSpPr>
          <p:cNvPr id="5" name="Group 24"/>
          <p:cNvGrpSpPr/>
          <p:nvPr/>
        </p:nvGrpSpPr>
        <p:grpSpPr>
          <a:xfrm>
            <a:off x="9275871" y="1793430"/>
            <a:ext cx="1602163" cy="4338919"/>
            <a:chOff x="5849455" y="1417320"/>
            <a:chExt cx="1201935" cy="2781300"/>
          </a:xfrm>
        </p:grpSpPr>
        <p:sp>
          <p:nvSpPr>
            <p:cNvPr id="11" name="Rectangle 8"/>
            <p:cNvSpPr>
              <a:spLocks noChangeArrowheads="1"/>
            </p:cNvSpPr>
            <p:nvPr/>
          </p:nvSpPr>
          <p:spPr bwMode="gray">
            <a:xfrm>
              <a:off x="5849455" y="1417320"/>
              <a:ext cx="1201935" cy="2293620"/>
            </a:xfrm>
            <a:prstGeom prst="rect">
              <a:avLst/>
            </a:prstGeom>
            <a:gradFill>
              <a:gsLst>
                <a:gs pos="0">
                  <a:schemeClr val="bg2">
                    <a:lumMod val="40000"/>
                    <a:lumOff val="60000"/>
                  </a:schemeClr>
                </a:gs>
                <a:gs pos="50000">
                  <a:schemeClr val="bg2">
                    <a:lumMod val="60000"/>
                    <a:lumOff val="40000"/>
                  </a:schemeClr>
                </a:gs>
              </a:gsLst>
              <a:lin ang="5400000" scaled="0"/>
            </a:gra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t" anchorCtr="0"/>
            <a:lstStyle/>
            <a:p>
              <a:pPr marL="0" lvl="1">
                <a:spcAft>
                  <a:spcPts val="800"/>
                </a:spcAft>
              </a:pPr>
              <a:r>
                <a:rPr lang="en-US" sz="1300" b="1" dirty="0" err="1" smtClean="0">
                  <a:solidFill>
                    <a:schemeClr val="tx1"/>
                  </a:solidFill>
                  <a:latin typeface="Arial" pitchFamily="34" charset="0"/>
                  <a:cs typeface="Arial" pitchFamily="34" charset="0"/>
                </a:rPr>
                <a:t>Capgemini</a:t>
              </a:r>
              <a:endParaRPr lang="en-US" sz="1100" b="1" dirty="0" smtClean="0">
                <a:solidFill>
                  <a:schemeClr val="tx1"/>
                </a:solidFill>
                <a:latin typeface="Arial" pitchFamily="34" charset="0"/>
                <a:cs typeface="Arial" pitchFamily="34" charset="0"/>
              </a:endParaRPr>
            </a:p>
            <a:p>
              <a:pPr marL="0" lvl="1">
                <a:spcAft>
                  <a:spcPts val="800"/>
                </a:spcAft>
              </a:pPr>
              <a:r>
                <a:rPr lang="en-US" sz="1100" b="1" dirty="0" smtClean="0">
                  <a:solidFill>
                    <a:schemeClr val="tx1"/>
                  </a:solidFill>
                  <a:latin typeface="Arial" pitchFamily="34" charset="0"/>
                  <a:cs typeface="Arial" pitchFamily="34" charset="0"/>
                </a:rPr>
                <a:t>Problem –</a:t>
              </a:r>
              <a:r>
                <a:rPr lang="en-US" sz="1100" dirty="0">
                  <a:solidFill>
                    <a:schemeClr val="tx1"/>
                  </a:solidFill>
                  <a:latin typeface="Arial" pitchFamily="34" charset="0"/>
                  <a:cs typeface="Arial" pitchFamily="34" charset="0"/>
                </a:rPr>
                <a:t> </a:t>
              </a:r>
              <a:r>
                <a:rPr lang="en-US" sz="1100" dirty="0" smtClean="0">
                  <a:solidFill>
                    <a:schemeClr val="tx1"/>
                  </a:solidFill>
                  <a:latin typeface="Arial" pitchFamily="34" charset="0"/>
                  <a:cs typeface="Arial" pitchFamily="34" charset="0"/>
                </a:rPr>
                <a:t>Company Executives accessing corporate data on BYOD tablets using a third-party native app. IT policy did not allow VPN. </a:t>
              </a:r>
            </a:p>
            <a:p>
              <a:pPr marL="0" lvl="1">
                <a:spcAft>
                  <a:spcPts val="800"/>
                </a:spcAft>
              </a:pPr>
              <a:r>
                <a:rPr lang="en-US" sz="1100" b="1" i="1" dirty="0" smtClean="0">
                  <a:solidFill>
                    <a:srgbClr val="FF0000"/>
                  </a:solidFill>
                  <a:latin typeface="Arial" pitchFamily="34" charset="0"/>
                  <a:cs typeface="Arial" pitchFamily="34" charset="0"/>
                </a:rPr>
                <a:t>MDM </a:t>
              </a:r>
              <a:r>
                <a:rPr lang="en-US" sz="1100" b="1" i="1" dirty="0">
                  <a:solidFill>
                    <a:srgbClr val="FF0000"/>
                  </a:solidFill>
                  <a:latin typeface="Arial" pitchFamily="34" charset="0"/>
                  <a:cs typeface="Arial" pitchFamily="34" charset="0"/>
                </a:rPr>
                <a:t>vendors </a:t>
              </a:r>
              <a:r>
                <a:rPr lang="en-US" sz="1100" b="1" i="1" dirty="0" smtClean="0">
                  <a:solidFill>
                    <a:srgbClr val="FF0000"/>
                  </a:solidFill>
                  <a:latin typeface="Arial" pitchFamily="34" charset="0"/>
                  <a:cs typeface="Arial" pitchFamily="34" charset="0"/>
                </a:rPr>
                <a:t>could </a:t>
              </a:r>
              <a:r>
                <a:rPr lang="en-US" sz="1100" b="1" i="1" dirty="0">
                  <a:solidFill>
                    <a:srgbClr val="FF0000"/>
                  </a:solidFill>
                  <a:latin typeface="Arial" pitchFamily="34" charset="0"/>
                  <a:cs typeface="Arial" pitchFamily="34" charset="0"/>
                </a:rPr>
                <a:t>not provide </a:t>
              </a:r>
              <a:r>
                <a:rPr lang="en-US" sz="1100" b="1" i="1" dirty="0" smtClean="0">
                  <a:solidFill>
                    <a:srgbClr val="FF0000"/>
                  </a:solidFill>
                  <a:latin typeface="Arial" pitchFamily="34" charset="0"/>
                  <a:cs typeface="Arial" pitchFamily="34" charset="0"/>
                </a:rPr>
                <a:t>SSO solution.</a:t>
              </a:r>
              <a:endParaRPr lang="en-US" sz="1100" b="1" i="1" dirty="0">
                <a:solidFill>
                  <a:srgbClr val="FF0000"/>
                </a:solidFill>
                <a:latin typeface="Arial" pitchFamily="34" charset="0"/>
                <a:cs typeface="Arial" pitchFamily="34" charset="0"/>
              </a:endParaRPr>
            </a:p>
            <a:p>
              <a:pPr marL="0" lvl="1">
                <a:spcAft>
                  <a:spcPts val="800"/>
                </a:spcAft>
              </a:pPr>
              <a:r>
                <a:rPr lang="en-US" sz="1300" b="1" dirty="0" smtClean="0">
                  <a:solidFill>
                    <a:schemeClr val="tx1"/>
                  </a:solidFill>
                  <a:latin typeface="Arial" pitchFamily="34" charset="0"/>
                  <a:cs typeface="Arial" pitchFamily="34" charset="0"/>
                </a:rPr>
                <a:t>OMSS for wrapped third-party app with SSO</a:t>
              </a:r>
              <a:endParaRPr lang="en-US" sz="1100" i="1" u="sng" dirty="0" smtClean="0">
                <a:solidFill>
                  <a:schemeClr val="tx1"/>
                </a:solidFill>
                <a:latin typeface="Arial" pitchFamily="34" charset="0"/>
                <a:cs typeface="Arial" pitchFamily="34" charset="0"/>
              </a:endParaRPr>
            </a:p>
          </p:txBody>
        </p:sp>
        <p:sp>
          <p:nvSpPr>
            <p:cNvPr id="17" name="Rounded Rectangle 16"/>
            <p:cNvSpPr/>
            <p:nvPr/>
          </p:nvSpPr>
          <p:spPr>
            <a:xfrm>
              <a:off x="5855050" y="3765697"/>
              <a:ext cx="1196340" cy="432923"/>
            </a:xfrm>
            <a:prstGeom prst="roundRect">
              <a:avLst>
                <a:gd name="adj" fmla="val 8373"/>
              </a:avLst>
            </a:prstGeom>
            <a:gradFill>
              <a:gsLst>
                <a:gs pos="0">
                  <a:schemeClr val="tx2">
                    <a:lumMod val="20000"/>
                    <a:lumOff val="80000"/>
                  </a:schemeClr>
                </a:gs>
                <a:gs pos="35000">
                  <a:schemeClr val="tx2">
                    <a:lumMod val="40000"/>
                    <a:lumOff val="60000"/>
                  </a:schemeClr>
                </a:gs>
                <a:gs pos="100000">
                  <a:schemeClr val="tx2">
                    <a:lumMod val="60000"/>
                    <a:lumOff val="40000"/>
                  </a:schemeClr>
                </a:gs>
              </a:gsLst>
            </a:gra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b="1" dirty="0" smtClean="0">
                  <a:solidFill>
                    <a:schemeClr val="tx1"/>
                  </a:solidFill>
                </a:rPr>
                <a:t>BYOD access to Intranet</a:t>
              </a:r>
            </a:p>
          </p:txBody>
        </p:sp>
      </p:grpSp>
      <p:pic>
        <p:nvPicPr>
          <p:cNvPr id="30" name="Picture 29"/>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7536417" y="1152150"/>
            <a:ext cx="683055" cy="519245"/>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31" name="Picture 30"/>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9509687" y="1152150"/>
            <a:ext cx="834845" cy="626134"/>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18" name="Picture 17"/>
          <p:cNvPicPr>
            <a:picLocks noChangeAspect="1"/>
          </p:cNvPicPr>
          <p:nvPr/>
        </p:nvPicPr>
        <p:blipFill>
          <a:blip r:embed="rId5" cstate="print"/>
          <a:stretch>
            <a:fillRect/>
          </a:stretch>
        </p:blipFill>
        <p:spPr>
          <a:xfrm>
            <a:off x="5259567" y="1076255"/>
            <a:ext cx="1214320" cy="652321"/>
          </a:xfrm>
          <a:prstGeom prst="rect">
            <a:avLst/>
          </a:prstGeom>
        </p:spPr>
      </p:pic>
      <p:grpSp>
        <p:nvGrpSpPr>
          <p:cNvPr id="6" name="Group 23"/>
          <p:cNvGrpSpPr/>
          <p:nvPr/>
        </p:nvGrpSpPr>
        <p:grpSpPr>
          <a:xfrm>
            <a:off x="1085342" y="1835205"/>
            <a:ext cx="1602163" cy="4345220"/>
            <a:chOff x="4588345" y="1417320"/>
            <a:chExt cx="1201935" cy="2788920"/>
          </a:xfrm>
        </p:grpSpPr>
        <p:sp>
          <p:nvSpPr>
            <p:cNvPr id="27" name="Rectangle 8"/>
            <p:cNvSpPr>
              <a:spLocks noChangeArrowheads="1"/>
            </p:cNvSpPr>
            <p:nvPr/>
          </p:nvSpPr>
          <p:spPr bwMode="gray">
            <a:xfrm>
              <a:off x="4588345" y="1417320"/>
              <a:ext cx="1201935" cy="2293620"/>
            </a:xfrm>
            <a:prstGeom prst="rect">
              <a:avLst/>
            </a:prstGeom>
            <a:gradFill>
              <a:gsLst>
                <a:gs pos="0">
                  <a:schemeClr val="bg2">
                    <a:lumMod val="40000"/>
                    <a:lumOff val="60000"/>
                  </a:schemeClr>
                </a:gs>
                <a:gs pos="50000">
                  <a:schemeClr val="bg2">
                    <a:lumMod val="60000"/>
                    <a:lumOff val="40000"/>
                  </a:schemeClr>
                </a:gs>
              </a:gsLst>
              <a:lin ang="5400000" scaled="0"/>
            </a:gra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t" anchorCtr="0"/>
            <a:lstStyle/>
            <a:p>
              <a:pPr marL="0" lvl="1">
                <a:spcAft>
                  <a:spcPts val="800"/>
                </a:spcAft>
              </a:pPr>
              <a:r>
                <a:rPr lang="en-US" sz="1300" b="1" dirty="0" smtClean="0">
                  <a:solidFill>
                    <a:schemeClr val="tx1"/>
                  </a:solidFill>
                  <a:latin typeface="Arial" pitchFamily="34" charset="0"/>
                  <a:cs typeface="Arial" pitchFamily="34" charset="0"/>
                </a:rPr>
                <a:t>Chevron</a:t>
              </a:r>
            </a:p>
            <a:p>
              <a:pPr marL="0" lvl="1">
                <a:spcAft>
                  <a:spcPts val="800"/>
                </a:spcAft>
              </a:pPr>
              <a:r>
                <a:rPr lang="en-US" sz="1100" b="1" dirty="0" smtClean="0">
                  <a:solidFill>
                    <a:schemeClr val="tx1"/>
                  </a:solidFill>
                  <a:latin typeface="Arial" pitchFamily="34" charset="0"/>
                  <a:cs typeface="Arial" pitchFamily="34" charset="0"/>
                </a:rPr>
                <a:t>Problem </a:t>
              </a:r>
              <a:r>
                <a:rPr lang="en-US" sz="1100" dirty="0" smtClean="0">
                  <a:solidFill>
                    <a:schemeClr val="tx1"/>
                  </a:solidFill>
                  <a:latin typeface="Arial" pitchFamily="34" charset="0"/>
                  <a:cs typeface="Arial" pitchFamily="34" charset="0"/>
                </a:rPr>
                <a:t>– Adopting BYOD. Needed secure access to corporate data on mobile. Reduce risk and governance. </a:t>
              </a:r>
            </a:p>
            <a:p>
              <a:pPr marL="0" lvl="1">
                <a:spcAft>
                  <a:spcPts val="800"/>
                </a:spcAft>
              </a:pPr>
              <a:r>
                <a:rPr lang="en-US" sz="1100" b="1" i="1" dirty="0" smtClean="0">
                  <a:solidFill>
                    <a:schemeClr val="accent1"/>
                  </a:solidFill>
                  <a:latin typeface="Arial" pitchFamily="34" charset="0"/>
                  <a:cs typeface="Arial" pitchFamily="34" charset="0"/>
                </a:rPr>
                <a:t>Customer wanted MAM, not MDM</a:t>
              </a:r>
              <a:endParaRPr lang="en-US" sz="1100" dirty="0" smtClean="0">
                <a:solidFill>
                  <a:schemeClr val="accent1"/>
                </a:solidFill>
                <a:latin typeface="Arial" pitchFamily="34" charset="0"/>
                <a:cs typeface="Arial" pitchFamily="34" charset="0"/>
              </a:endParaRPr>
            </a:p>
            <a:p>
              <a:pPr marL="0" lvl="1">
                <a:spcAft>
                  <a:spcPts val="800"/>
                </a:spcAft>
              </a:pPr>
              <a:r>
                <a:rPr lang="en-US" sz="1300" b="1" dirty="0" smtClean="0">
                  <a:solidFill>
                    <a:schemeClr val="tx1"/>
                  </a:solidFill>
                  <a:latin typeface="Arial" pitchFamily="34" charset="0"/>
                  <a:cs typeface="Arial" pitchFamily="34" charset="0"/>
                </a:rPr>
                <a:t>OMSS with strong authentication to corporate SSO, 15K users scaling to 80K</a:t>
              </a:r>
            </a:p>
          </p:txBody>
        </p:sp>
        <p:sp>
          <p:nvSpPr>
            <p:cNvPr id="28" name="Rounded Rectangle 27"/>
            <p:cNvSpPr/>
            <p:nvPr/>
          </p:nvSpPr>
          <p:spPr>
            <a:xfrm>
              <a:off x="4593940" y="3773317"/>
              <a:ext cx="1196340" cy="432923"/>
            </a:xfrm>
            <a:prstGeom prst="roundRect">
              <a:avLst>
                <a:gd name="adj" fmla="val 8373"/>
              </a:avLst>
            </a:prstGeom>
            <a:gradFill>
              <a:gsLst>
                <a:gs pos="0">
                  <a:schemeClr val="tx2">
                    <a:lumMod val="20000"/>
                    <a:lumOff val="80000"/>
                  </a:schemeClr>
                </a:gs>
                <a:gs pos="35000">
                  <a:schemeClr val="tx2">
                    <a:lumMod val="40000"/>
                    <a:lumOff val="60000"/>
                  </a:schemeClr>
                </a:gs>
                <a:gs pos="100000">
                  <a:schemeClr val="tx2">
                    <a:lumMod val="60000"/>
                    <a:lumOff val="40000"/>
                  </a:schemeClr>
                </a:gs>
              </a:gsLst>
            </a:gra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b="1" dirty="0" smtClean="0">
                  <a:solidFill>
                    <a:schemeClr val="tx1"/>
                  </a:solidFill>
                </a:rPr>
                <a:t>BYOD access to Corporate Data</a:t>
              </a:r>
            </a:p>
          </p:txBody>
        </p:sp>
      </p:grpSp>
      <p:grpSp>
        <p:nvGrpSpPr>
          <p:cNvPr id="7" name="Group 24"/>
          <p:cNvGrpSpPr/>
          <p:nvPr/>
        </p:nvGrpSpPr>
        <p:grpSpPr>
          <a:xfrm>
            <a:off x="3133614" y="1829554"/>
            <a:ext cx="1602163" cy="4338919"/>
            <a:chOff x="5849455" y="1417320"/>
            <a:chExt cx="1201935" cy="2781300"/>
          </a:xfrm>
        </p:grpSpPr>
        <p:sp>
          <p:nvSpPr>
            <p:cNvPr id="34" name="Rectangle 8"/>
            <p:cNvSpPr>
              <a:spLocks noChangeArrowheads="1"/>
            </p:cNvSpPr>
            <p:nvPr/>
          </p:nvSpPr>
          <p:spPr bwMode="gray">
            <a:xfrm>
              <a:off x="5849455" y="1417320"/>
              <a:ext cx="1201935" cy="2293620"/>
            </a:xfrm>
            <a:prstGeom prst="rect">
              <a:avLst/>
            </a:prstGeom>
            <a:gradFill>
              <a:gsLst>
                <a:gs pos="0">
                  <a:schemeClr val="bg2">
                    <a:lumMod val="40000"/>
                    <a:lumOff val="60000"/>
                  </a:schemeClr>
                </a:gs>
                <a:gs pos="50000">
                  <a:schemeClr val="bg2">
                    <a:lumMod val="60000"/>
                    <a:lumOff val="40000"/>
                  </a:schemeClr>
                </a:gs>
              </a:gsLst>
              <a:lin ang="5400000" scaled="0"/>
            </a:gra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t" anchorCtr="0"/>
            <a:lstStyle/>
            <a:p>
              <a:pPr marL="0" lvl="1">
                <a:spcAft>
                  <a:spcPts val="800"/>
                </a:spcAft>
              </a:pPr>
              <a:r>
                <a:rPr lang="en-US" sz="1300" b="1" dirty="0" smtClean="0">
                  <a:solidFill>
                    <a:schemeClr val="tx1"/>
                  </a:solidFill>
                  <a:latin typeface="Arial" pitchFamily="34" charset="0"/>
                  <a:cs typeface="Arial" pitchFamily="34" charset="0"/>
                </a:rPr>
                <a:t>Kent County Council (UK)</a:t>
              </a:r>
              <a:endParaRPr lang="en-US" sz="1100" b="1" dirty="0" smtClean="0">
                <a:solidFill>
                  <a:schemeClr val="tx1"/>
                </a:solidFill>
                <a:latin typeface="Arial" pitchFamily="34" charset="0"/>
                <a:cs typeface="Arial" pitchFamily="34" charset="0"/>
              </a:endParaRPr>
            </a:p>
            <a:p>
              <a:pPr marL="0" lvl="1">
                <a:spcAft>
                  <a:spcPts val="800"/>
                </a:spcAft>
              </a:pPr>
              <a:r>
                <a:rPr lang="en-US" sz="1100" b="1" dirty="0" smtClean="0">
                  <a:solidFill>
                    <a:schemeClr val="tx1"/>
                  </a:solidFill>
                  <a:latin typeface="Arial" pitchFamily="34" charset="0"/>
                  <a:cs typeface="Arial" pitchFamily="34" charset="0"/>
                </a:rPr>
                <a:t>Problem- </a:t>
              </a:r>
              <a:r>
                <a:rPr lang="en-US" sz="1100" dirty="0" smtClean="0">
                  <a:solidFill>
                    <a:schemeClr val="tx1"/>
                  </a:solidFill>
                  <a:latin typeface="Arial" pitchFamily="34" charset="0"/>
                  <a:cs typeface="Arial" pitchFamily="34" charset="0"/>
                </a:rPr>
                <a:t>Access to content on BYOD. </a:t>
              </a:r>
            </a:p>
            <a:p>
              <a:pPr marL="0" lvl="1">
                <a:spcAft>
                  <a:spcPts val="800"/>
                </a:spcAft>
              </a:pPr>
              <a:r>
                <a:rPr lang="en-US" sz="1100" b="1" i="1" dirty="0" smtClean="0">
                  <a:solidFill>
                    <a:schemeClr val="accent1"/>
                  </a:solidFill>
                  <a:latin typeface="Arial" pitchFamily="34" charset="0"/>
                  <a:cs typeface="Arial" pitchFamily="34" charset="0"/>
                </a:rPr>
                <a:t>MDM vendor was not providing secure files, secure mail attachments, network file access, local file system, mobile document editing</a:t>
              </a:r>
            </a:p>
            <a:p>
              <a:pPr marL="0" lvl="1">
                <a:spcAft>
                  <a:spcPts val="800"/>
                </a:spcAft>
              </a:pPr>
              <a:r>
                <a:rPr lang="en-US" sz="1300" b="1" dirty="0" smtClean="0">
                  <a:solidFill>
                    <a:schemeClr val="tx1"/>
                  </a:solidFill>
                  <a:latin typeface="Arial" pitchFamily="34" charset="0"/>
                  <a:cs typeface="Arial" pitchFamily="34" charset="0"/>
                </a:rPr>
                <a:t>OMSS for local data encryption, DLP controls and secure transmit of content.</a:t>
              </a:r>
              <a:endParaRPr lang="en-US" sz="1100" i="1" u="sng" dirty="0" smtClean="0">
                <a:solidFill>
                  <a:schemeClr val="tx1"/>
                </a:solidFill>
                <a:latin typeface="Arial" pitchFamily="34" charset="0"/>
                <a:cs typeface="Arial" pitchFamily="34" charset="0"/>
              </a:endParaRPr>
            </a:p>
          </p:txBody>
        </p:sp>
        <p:sp>
          <p:nvSpPr>
            <p:cNvPr id="35" name="Rounded Rectangle 34"/>
            <p:cNvSpPr/>
            <p:nvPr/>
          </p:nvSpPr>
          <p:spPr>
            <a:xfrm>
              <a:off x="5855050" y="3765697"/>
              <a:ext cx="1196340" cy="432923"/>
            </a:xfrm>
            <a:prstGeom prst="roundRect">
              <a:avLst>
                <a:gd name="adj" fmla="val 8373"/>
              </a:avLst>
            </a:prstGeom>
            <a:gradFill>
              <a:gsLst>
                <a:gs pos="0">
                  <a:schemeClr val="tx2">
                    <a:lumMod val="20000"/>
                    <a:lumOff val="80000"/>
                  </a:schemeClr>
                </a:gs>
                <a:gs pos="35000">
                  <a:schemeClr val="tx2">
                    <a:lumMod val="40000"/>
                    <a:lumOff val="60000"/>
                  </a:schemeClr>
                </a:gs>
                <a:gs pos="100000">
                  <a:schemeClr val="tx2">
                    <a:lumMod val="60000"/>
                    <a:lumOff val="40000"/>
                  </a:schemeClr>
                </a:gs>
              </a:gsLst>
            </a:gra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b="1" dirty="0" smtClean="0">
                  <a:solidFill>
                    <a:schemeClr val="tx1"/>
                  </a:solidFill>
                </a:rPr>
                <a:t>Secure Content Management</a:t>
              </a:r>
            </a:p>
          </p:txBody>
        </p:sp>
      </p:grpSp>
      <p:pic>
        <p:nvPicPr>
          <p:cNvPr id="36" name="Picture 35"/>
          <p:cNvPicPr>
            <a:picLocks noChangeAspect="1"/>
          </p:cNvPicPr>
          <p:nvPr/>
        </p:nvPicPr>
        <p:blipFill>
          <a:blip r:embed="rId6" cstate="print"/>
          <a:stretch>
            <a:fillRect/>
          </a:stretch>
        </p:blipFill>
        <p:spPr>
          <a:xfrm>
            <a:off x="1513010" y="1112379"/>
            <a:ext cx="562525" cy="629024"/>
          </a:xfrm>
          <a:prstGeom prst="rect">
            <a:avLst/>
          </a:prstGeom>
        </p:spPr>
      </p:pic>
      <p:pic>
        <p:nvPicPr>
          <p:cNvPr id="37" name="Picture 36"/>
          <p:cNvPicPr>
            <a:picLocks noChangeAspect="1"/>
          </p:cNvPicPr>
          <p:nvPr/>
        </p:nvPicPr>
        <p:blipFill>
          <a:blip r:embed="rId7" cstate="print"/>
          <a:srcRect l="3657" t="20441" r="5596" b="20997"/>
          <a:stretch>
            <a:fillRect/>
          </a:stretch>
        </p:blipFill>
        <p:spPr>
          <a:xfrm>
            <a:off x="3417606" y="1170211"/>
            <a:ext cx="836489" cy="539811"/>
          </a:xfrm>
          <a:prstGeom prst="rect">
            <a:avLst/>
          </a:prstGeom>
        </p:spPr>
      </p:pic>
    </p:spTree>
    <p:extLst>
      <p:ext uri="{BB962C8B-B14F-4D97-AF65-F5344CB8AC3E}">
        <p14:creationId xmlns:p14="http://schemas.microsoft.com/office/powerpoint/2010/main" val="39487325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812" y="201856"/>
            <a:ext cx="11125200" cy="592228"/>
          </a:xfrm>
        </p:spPr>
        <p:txBody>
          <a:bodyPr/>
          <a:lstStyle/>
          <a:p>
            <a:r>
              <a:rPr lang="en-US" dirty="0" smtClean="0"/>
              <a:t>Oracle’s Mobile End to End Solution</a:t>
            </a:r>
            <a:endParaRPr lang="en-US" dirty="0"/>
          </a:p>
        </p:txBody>
      </p:sp>
      <p:sp>
        <p:nvSpPr>
          <p:cNvPr id="5" name="Text Placeholder 4"/>
          <p:cNvSpPr>
            <a:spLocks noGrp="1"/>
          </p:cNvSpPr>
          <p:nvPr>
            <p:ph sz="half" idx="1"/>
          </p:nvPr>
        </p:nvSpPr>
        <p:spPr>
          <a:xfrm>
            <a:off x="8244692" y="1007795"/>
            <a:ext cx="3474720" cy="4419600"/>
          </a:xfrm>
        </p:spPr>
        <p:txBody>
          <a:bodyPr/>
          <a:lstStyle/>
          <a:p>
            <a:r>
              <a:rPr lang="en-US" dirty="0" smtClean="0"/>
              <a:t>Secure mobile devices and manage security </a:t>
            </a:r>
            <a:endParaRPr lang="en-US" dirty="0"/>
          </a:p>
        </p:txBody>
      </p:sp>
      <p:sp>
        <p:nvSpPr>
          <p:cNvPr id="10" name="Content Placeholder 9"/>
          <p:cNvSpPr>
            <a:spLocks noGrp="1"/>
          </p:cNvSpPr>
          <p:nvPr>
            <p:ph sz="half" idx="2"/>
          </p:nvPr>
        </p:nvSpPr>
        <p:spPr>
          <a:xfrm>
            <a:off x="4393147" y="997477"/>
            <a:ext cx="3474720" cy="4419600"/>
          </a:xfrm>
        </p:spPr>
        <p:txBody>
          <a:bodyPr/>
          <a:lstStyle/>
          <a:p>
            <a:r>
              <a:rPr lang="en-US" dirty="0" smtClean="0"/>
              <a:t>Mobilize new and existing Enterprise Applications</a:t>
            </a:r>
          </a:p>
        </p:txBody>
      </p:sp>
      <p:sp>
        <p:nvSpPr>
          <p:cNvPr id="11" name="Content Placeholder 10"/>
          <p:cNvSpPr>
            <a:spLocks noGrp="1"/>
          </p:cNvSpPr>
          <p:nvPr>
            <p:ph sz="half" idx="13"/>
          </p:nvPr>
        </p:nvSpPr>
        <p:spPr>
          <a:xfrm>
            <a:off x="531813" y="1022119"/>
            <a:ext cx="3474720" cy="4419600"/>
          </a:xfrm>
        </p:spPr>
        <p:txBody>
          <a:bodyPr/>
          <a:lstStyle/>
          <a:p>
            <a:r>
              <a:rPr lang="en-US" dirty="0" smtClean="0"/>
              <a:t>Accelerate development of high quality apps for myriad of mobile devices</a:t>
            </a:r>
            <a:endParaRPr lang="en-US" dirty="0"/>
          </a:p>
        </p:txBody>
      </p:sp>
      <p:sp>
        <p:nvSpPr>
          <p:cNvPr id="3" name="Footer Placeholder 2"/>
          <p:cNvSpPr>
            <a:spLocks noGrp="1"/>
          </p:cNvSpPr>
          <p:nvPr>
            <p:ph type="ftr" sz="quarter" idx="11"/>
          </p:nvPr>
        </p:nvSpPr>
        <p:spPr/>
        <p:txBody>
          <a:bodyPr/>
          <a:lstStyle/>
          <a:p>
            <a:r>
              <a:rPr lang="en-US" smtClean="0"/>
              <a:t>Oracle Confidential – Internal/Restricted/Highly Restricted</a:t>
            </a:r>
            <a:endParaRPr lang="en-US" dirty="0"/>
          </a:p>
        </p:txBody>
      </p:sp>
      <p:sp>
        <p:nvSpPr>
          <p:cNvPr id="4" name="Slide Number Placeholder 3"/>
          <p:cNvSpPr>
            <a:spLocks noGrp="1"/>
          </p:cNvSpPr>
          <p:nvPr>
            <p:ph type="sldNum" sz="quarter" idx="12"/>
          </p:nvPr>
        </p:nvSpPr>
        <p:spPr/>
        <p:txBody>
          <a:bodyPr/>
          <a:lstStyle/>
          <a:p>
            <a:fld id="{C51EAA63-D034-42AE-91FA-B13B9518C7BE}" type="slidenum">
              <a:rPr lang="en-US" smtClean="0"/>
              <a:pPr/>
              <a:t>44</a:t>
            </a:fld>
            <a:endParaRPr lang="en-US" dirty="0"/>
          </a:p>
        </p:txBody>
      </p:sp>
      <p:sp>
        <p:nvSpPr>
          <p:cNvPr id="7" name="TextBox 6"/>
          <p:cNvSpPr txBox="1"/>
          <p:nvPr/>
        </p:nvSpPr>
        <p:spPr>
          <a:xfrm>
            <a:off x="1096406" y="2176949"/>
            <a:ext cx="1864895" cy="625642"/>
          </a:xfrm>
          <a:prstGeom prst="rect">
            <a:avLst/>
          </a:prstGeom>
        </p:spPr>
        <p:style>
          <a:lnRef idx="0">
            <a:schemeClr val="accent4"/>
          </a:lnRef>
          <a:fillRef idx="3">
            <a:schemeClr val="accent4"/>
          </a:fillRef>
          <a:effectRef idx="3">
            <a:schemeClr val="accent4"/>
          </a:effectRef>
          <a:fontRef idx="minor">
            <a:schemeClr val="lt1"/>
          </a:fontRef>
        </p:style>
        <p:txBody>
          <a:bodyPr wrap="none" lIns="0" tIns="0" rIns="0" bIns="0" rtlCol="0" anchor="ctr">
            <a:noAutofit/>
          </a:bodyPr>
          <a:lstStyle/>
          <a:p>
            <a:pPr algn="ctr">
              <a:lnSpc>
                <a:spcPct val="90000"/>
              </a:lnSpc>
            </a:pPr>
            <a:r>
              <a:rPr lang="en-US" dirty="0" smtClean="0"/>
              <a:t>Mobile Apps</a:t>
            </a:r>
            <a:endParaRPr lang="en-US" dirty="0"/>
          </a:p>
        </p:txBody>
      </p:sp>
      <p:sp>
        <p:nvSpPr>
          <p:cNvPr id="8" name="TextBox 7"/>
          <p:cNvSpPr txBox="1"/>
          <p:nvPr/>
        </p:nvSpPr>
        <p:spPr>
          <a:xfrm>
            <a:off x="4908885" y="2164945"/>
            <a:ext cx="2306053" cy="625642"/>
          </a:xfrm>
          <a:prstGeom prst="rect">
            <a:avLst/>
          </a:prstGeom>
        </p:spPr>
        <p:style>
          <a:lnRef idx="0">
            <a:schemeClr val="accent4"/>
          </a:lnRef>
          <a:fillRef idx="3">
            <a:schemeClr val="accent4"/>
          </a:fillRef>
          <a:effectRef idx="3">
            <a:schemeClr val="accent4"/>
          </a:effectRef>
          <a:fontRef idx="minor">
            <a:schemeClr val="lt1"/>
          </a:fontRef>
        </p:style>
        <p:txBody>
          <a:bodyPr wrap="none" lIns="0" tIns="0" rIns="0" bIns="0" rtlCol="0" anchor="ctr">
            <a:noAutofit/>
          </a:bodyPr>
          <a:lstStyle/>
          <a:p>
            <a:pPr algn="ctr">
              <a:lnSpc>
                <a:spcPct val="90000"/>
              </a:lnSpc>
            </a:pPr>
            <a:r>
              <a:rPr lang="en-US" dirty="0" smtClean="0"/>
              <a:t>Mobile Services</a:t>
            </a:r>
            <a:endParaRPr lang="en-US" dirty="0"/>
          </a:p>
        </p:txBody>
      </p:sp>
      <p:sp>
        <p:nvSpPr>
          <p:cNvPr id="9" name="TextBox 8"/>
          <p:cNvSpPr txBox="1"/>
          <p:nvPr/>
        </p:nvSpPr>
        <p:spPr>
          <a:xfrm>
            <a:off x="8935628" y="2161296"/>
            <a:ext cx="2306053" cy="625642"/>
          </a:xfrm>
          <a:prstGeom prst="rect">
            <a:avLst/>
          </a:prstGeom>
        </p:spPr>
        <p:style>
          <a:lnRef idx="0">
            <a:schemeClr val="accent4"/>
          </a:lnRef>
          <a:fillRef idx="3">
            <a:schemeClr val="accent4"/>
          </a:fillRef>
          <a:effectRef idx="3">
            <a:schemeClr val="accent4"/>
          </a:effectRef>
          <a:fontRef idx="minor">
            <a:schemeClr val="lt1"/>
          </a:fontRef>
        </p:style>
        <p:txBody>
          <a:bodyPr wrap="none" lIns="0" tIns="0" rIns="0" bIns="0" rtlCol="0" anchor="ctr">
            <a:noAutofit/>
          </a:bodyPr>
          <a:lstStyle/>
          <a:p>
            <a:pPr algn="ctr">
              <a:lnSpc>
                <a:spcPct val="90000"/>
              </a:lnSpc>
            </a:pPr>
            <a:r>
              <a:rPr lang="en-US" dirty="0" smtClean="0"/>
              <a:t>Mobile Security</a:t>
            </a:r>
            <a:endParaRPr lang="en-US" dirty="0"/>
          </a:p>
        </p:txBody>
      </p:sp>
      <p:pic>
        <p:nvPicPr>
          <p:cNvPr id="19" name="Picture 18" descr="ic-Security-gray-2.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21763" y="2671319"/>
            <a:ext cx="2011680" cy="2011680"/>
          </a:xfrm>
          <a:prstGeom prst="rect">
            <a:avLst/>
          </a:prstGeom>
        </p:spPr>
      </p:pic>
      <p:sp>
        <p:nvSpPr>
          <p:cNvPr id="18" name="TextBox 17"/>
          <p:cNvSpPr txBox="1"/>
          <p:nvPr/>
        </p:nvSpPr>
        <p:spPr>
          <a:xfrm>
            <a:off x="2213999" y="5452984"/>
            <a:ext cx="7867755" cy="625642"/>
          </a:xfrm>
          <a:prstGeom prst="rect">
            <a:avLst/>
          </a:prstGeom>
          <a:effectLst>
            <a:outerShdw blurRad="40000" dist="177800" dir="5340000" sx="106000" sy="106000" rotWithShape="0">
              <a:srgbClr val="002060">
                <a:alpha val="29000"/>
              </a:srgbClr>
            </a:outerShdw>
          </a:effectLst>
          <a:scene3d>
            <a:camera prst="orthographicFront">
              <a:rot lat="0" lon="0" rev="0"/>
            </a:camera>
            <a:lightRig rig="threePt" dir="t">
              <a:rot lat="0" lon="0" rev="1200000"/>
            </a:lightRig>
          </a:scene3d>
          <a:sp3d contourW="12700">
            <a:bevelT w="63500" h="25400"/>
            <a:contourClr>
              <a:srgbClr val="00B0F0"/>
            </a:contourClr>
          </a:sp3d>
        </p:spPr>
        <p:style>
          <a:lnRef idx="0">
            <a:schemeClr val="accent4"/>
          </a:lnRef>
          <a:fillRef idx="3">
            <a:schemeClr val="accent4"/>
          </a:fillRef>
          <a:effectRef idx="3">
            <a:schemeClr val="accent4"/>
          </a:effectRef>
          <a:fontRef idx="minor">
            <a:schemeClr val="lt1"/>
          </a:fontRef>
        </p:style>
        <p:txBody>
          <a:bodyPr wrap="none" lIns="0" tIns="0" rIns="0" bIns="0" rtlCol="0" anchor="ctr">
            <a:noAutofit/>
          </a:bodyPr>
          <a:lstStyle/>
          <a:p>
            <a:pPr algn="ctr">
              <a:lnSpc>
                <a:spcPct val="90000"/>
              </a:lnSpc>
            </a:pPr>
            <a:r>
              <a:rPr lang="en-US" dirty="0" smtClean="0"/>
              <a:t>Packaged Mobile Solutions</a:t>
            </a:r>
            <a:endParaRPr lang="en-US" dirty="0"/>
          </a:p>
        </p:txBody>
      </p:sp>
      <p:sp>
        <p:nvSpPr>
          <p:cNvPr id="22" name="TextBox 21"/>
          <p:cNvSpPr txBox="1"/>
          <p:nvPr/>
        </p:nvSpPr>
        <p:spPr>
          <a:xfrm>
            <a:off x="289104" y="960172"/>
            <a:ext cx="914400" cy="914400"/>
          </a:xfrm>
          <a:prstGeom prst="rect">
            <a:avLst/>
          </a:prstGeom>
          <a:noFill/>
        </p:spPr>
        <p:txBody>
          <a:bodyPr wrap="none" lIns="0" tIns="0" rIns="0" bIns="0" rtlCol="0">
            <a:noAutofit/>
          </a:bodyPr>
          <a:lstStyle/>
          <a:p>
            <a:pPr>
              <a:lnSpc>
                <a:spcPct val="90000"/>
              </a:lnSpc>
            </a:pPr>
            <a:endParaRPr lang="en-US" dirty="0"/>
          </a:p>
        </p:txBody>
      </p:sp>
      <p:pic>
        <p:nvPicPr>
          <p:cNvPr id="23" name="Picture 22" descr="logo_maf_512_rich.png"/>
          <p:cNvPicPr>
            <a:picLocks noChangeAspect="1"/>
          </p:cNvPicPr>
          <p:nvPr/>
        </p:nvPicPr>
        <p:blipFill>
          <a:blip r:embed="rId4" cstate="print"/>
          <a:stretch>
            <a:fillRect/>
          </a:stretch>
        </p:blipFill>
        <p:spPr>
          <a:xfrm>
            <a:off x="1282010" y="2990713"/>
            <a:ext cx="1371600" cy="1371600"/>
          </a:xfrm>
          <a:prstGeom prst="rect">
            <a:avLst/>
          </a:prstGeom>
        </p:spPr>
      </p:pic>
      <p:pic>
        <p:nvPicPr>
          <p:cNvPr id="24" name="Picture 6"/>
          <p:cNvPicPr>
            <a:picLocks noChangeAspect="1" noChangeArrowheads="1"/>
          </p:cNvPicPr>
          <p:nvPr/>
        </p:nvPicPr>
        <p:blipFill>
          <a:blip r:embed="rId5" cstate="print"/>
          <a:srcRect l="3396" t="31950" r="72944" b="26667"/>
          <a:stretch>
            <a:fillRect/>
          </a:stretch>
        </p:blipFill>
        <p:spPr bwMode="auto">
          <a:xfrm>
            <a:off x="5299118" y="2937540"/>
            <a:ext cx="1463040" cy="1463040"/>
          </a:xfrm>
          <a:prstGeom prst="rect">
            <a:avLst/>
          </a:prstGeom>
          <a:noFill/>
          <a:ln w="9525">
            <a:noFill/>
            <a:miter lim="800000"/>
            <a:headEnd/>
            <a:tailEnd/>
          </a:ln>
        </p:spPr>
      </p:pic>
      <p:sp>
        <p:nvSpPr>
          <p:cNvPr id="26" name="TextBox 25"/>
          <p:cNvSpPr txBox="1"/>
          <p:nvPr/>
        </p:nvSpPr>
        <p:spPr>
          <a:xfrm>
            <a:off x="134227" y="836279"/>
            <a:ext cx="914400" cy="914400"/>
          </a:xfrm>
          <a:prstGeom prst="rect">
            <a:avLst/>
          </a:prstGeom>
          <a:noFill/>
        </p:spPr>
        <p:txBody>
          <a:bodyPr wrap="none" lIns="0" tIns="0" rIns="0" bIns="0" rtlCol="0">
            <a:noAutofit/>
          </a:bodyPr>
          <a:lstStyle/>
          <a:p>
            <a:pPr>
              <a:lnSpc>
                <a:spcPct val="90000"/>
              </a:lnSpc>
            </a:pPr>
            <a:endParaRPr lang="en-US" dirty="0"/>
          </a:p>
        </p:txBody>
      </p:sp>
      <p:sp>
        <p:nvSpPr>
          <p:cNvPr id="20" name="TextBox 19"/>
          <p:cNvSpPr txBox="1"/>
          <p:nvPr/>
        </p:nvSpPr>
        <p:spPr>
          <a:xfrm>
            <a:off x="279747" y="4488785"/>
            <a:ext cx="3636964" cy="397495"/>
          </a:xfrm>
          <a:prstGeom prst="rect">
            <a:avLst/>
          </a:prstGeom>
          <a:noFill/>
        </p:spPr>
        <p:txBody>
          <a:bodyPr wrap="none" lIns="0" tIns="0" rIns="0" bIns="0" rtlCol="0">
            <a:noAutofit/>
          </a:bodyPr>
          <a:lstStyle/>
          <a:p>
            <a:pPr>
              <a:lnSpc>
                <a:spcPct val="90000"/>
              </a:lnSpc>
            </a:pPr>
            <a:r>
              <a:rPr lang="en-US" b="1" dirty="0" smtClean="0"/>
              <a:t>Oracle Mobile Application Framework</a:t>
            </a:r>
            <a:endParaRPr lang="en-US" b="1" dirty="0"/>
          </a:p>
        </p:txBody>
      </p:sp>
      <p:sp>
        <p:nvSpPr>
          <p:cNvPr id="21" name="TextBox 20"/>
          <p:cNvSpPr txBox="1"/>
          <p:nvPr/>
        </p:nvSpPr>
        <p:spPr>
          <a:xfrm>
            <a:off x="4747752" y="4486065"/>
            <a:ext cx="2765740" cy="397495"/>
          </a:xfrm>
          <a:prstGeom prst="rect">
            <a:avLst/>
          </a:prstGeom>
          <a:noFill/>
        </p:spPr>
        <p:txBody>
          <a:bodyPr wrap="none" lIns="0" tIns="0" rIns="0" bIns="0" rtlCol="0">
            <a:noAutofit/>
          </a:bodyPr>
          <a:lstStyle/>
          <a:p>
            <a:pPr>
              <a:lnSpc>
                <a:spcPct val="90000"/>
              </a:lnSpc>
            </a:pPr>
            <a:r>
              <a:rPr lang="en-US" b="1" dirty="0" smtClean="0"/>
              <a:t>Oracle Mobile Cloud Service</a:t>
            </a:r>
            <a:endParaRPr lang="en-US" b="1" dirty="0"/>
          </a:p>
        </p:txBody>
      </p:sp>
      <p:sp>
        <p:nvSpPr>
          <p:cNvPr id="25" name="TextBox 24"/>
          <p:cNvSpPr txBox="1"/>
          <p:nvPr/>
        </p:nvSpPr>
        <p:spPr>
          <a:xfrm>
            <a:off x="9010766" y="4493040"/>
            <a:ext cx="2400049" cy="397495"/>
          </a:xfrm>
          <a:prstGeom prst="rect">
            <a:avLst/>
          </a:prstGeom>
          <a:noFill/>
        </p:spPr>
        <p:txBody>
          <a:bodyPr wrap="none" lIns="0" tIns="0" rIns="0" bIns="0" rtlCol="0">
            <a:noAutofit/>
          </a:bodyPr>
          <a:lstStyle/>
          <a:p>
            <a:pPr>
              <a:lnSpc>
                <a:spcPct val="90000"/>
              </a:lnSpc>
            </a:pPr>
            <a:r>
              <a:rPr lang="en-US" b="1" dirty="0" smtClean="0"/>
              <a:t>Oracle Mobile Security</a:t>
            </a:r>
            <a:endParaRPr lang="en-US" b="1" dirty="0"/>
          </a:p>
        </p:txBody>
      </p:sp>
      <p:sp>
        <p:nvSpPr>
          <p:cNvPr id="27" name="Rectangle 26"/>
          <p:cNvSpPr/>
          <p:nvPr/>
        </p:nvSpPr>
        <p:spPr>
          <a:xfrm>
            <a:off x="377031" y="4814924"/>
            <a:ext cx="3597850" cy="307777"/>
          </a:xfrm>
          <a:prstGeom prst="rect">
            <a:avLst/>
          </a:prstGeom>
        </p:spPr>
        <p:txBody>
          <a:bodyPr wrap="square">
            <a:spAutoFit/>
          </a:bodyPr>
          <a:lstStyle/>
          <a:p>
            <a:r>
              <a:rPr lang="en-US" sz="1400" i="1" dirty="0" smtClean="0"/>
              <a:t>Build cross-platform, extensible, mobile clients</a:t>
            </a:r>
            <a:endParaRPr lang="en-US" sz="1400" i="1" dirty="0"/>
          </a:p>
        </p:txBody>
      </p:sp>
      <p:sp>
        <p:nvSpPr>
          <p:cNvPr id="28" name="Rectangle 27"/>
          <p:cNvSpPr/>
          <p:nvPr/>
        </p:nvSpPr>
        <p:spPr>
          <a:xfrm>
            <a:off x="4501713" y="4814924"/>
            <a:ext cx="3370494" cy="307777"/>
          </a:xfrm>
          <a:prstGeom prst="rect">
            <a:avLst/>
          </a:prstGeom>
        </p:spPr>
        <p:txBody>
          <a:bodyPr wrap="square">
            <a:spAutoFit/>
          </a:bodyPr>
          <a:lstStyle/>
          <a:p>
            <a:r>
              <a:rPr lang="en-US" sz="1400" i="1" dirty="0" smtClean="0"/>
              <a:t>Platform for mobile and enterprise services</a:t>
            </a:r>
            <a:endParaRPr lang="en-US" sz="1400" i="1" dirty="0"/>
          </a:p>
        </p:txBody>
      </p:sp>
      <p:sp>
        <p:nvSpPr>
          <p:cNvPr id="29" name="Rectangle 28"/>
          <p:cNvSpPr/>
          <p:nvPr/>
        </p:nvSpPr>
        <p:spPr>
          <a:xfrm>
            <a:off x="8435094" y="4802509"/>
            <a:ext cx="3392603" cy="307777"/>
          </a:xfrm>
          <a:prstGeom prst="rect">
            <a:avLst/>
          </a:prstGeom>
        </p:spPr>
        <p:txBody>
          <a:bodyPr wrap="square">
            <a:spAutoFit/>
          </a:bodyPr>
          <a:lstStyle/>
          <a:p>
            <a:r>
              <a:rPr lang="en-US" sz="1400" i="1" dirty="0" smtClean="0"/>
              <a:t>Secure mobile apps for BYOD / COPE policies</a:t>
            </a:r>
          </a:p>
        </p:txBody>
      </p:sp>
      <p:sp>
        <p:nvSpPr>
          <p:cNvPr id="30" name="TextBox 29"/>
          <p:cNvSpPr txBox="1"/>
          <p:nvPr/>
        </p:nvSpPr>
        <p:spPr>
          <a:xfrm>
            <a:off x="9738360" y="445770"/>
            <a:ext cx="914400" cy="914400"/>
          </a:xfrm>
          <a:prstGeom prst="rect">
            <a:avLst/>
          </a:prstGeom>
          <a:noFill/>
        </p:spPr>
        <p:txBody>
          <a:bodyPr wrap="none" lIns="0" tIns="0" rIns="0" bIns="0" rtlCol="0">
            <a:noAutofit/>
          </a:bodyPr>
          <a:lstStyle/>
          <a:p>
            <a:pPr>
              <a:lnSpc>
                <a:spcPct val="90000"/>
              </a:lnSpc>
            </a:pPr>
            <a:endParaRPr lang="en-US" dirty="0"/>
          </a:p>
        </p:txBody>
      </p:sp>
    </p:spTree>
    <p:extLst>
      <p:ext uri="{BB962C8B-B14F-4D97-AF65-F5344CB8AC3E}">
        <p14:creationId xmlns:p14="http://schemas.microsoft.com/office/powerpoint/2010/main" val="2114758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20244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812" y="201856"/>
            <a:ext cx="11125200" cy="592228"/>
          </a:xfrm>
        </p:spPr>
        <p:txBody>
          <a:bodyPr/>
          <a:lstStyle/>
          <a:p>
            <a:r>
              <a:rPr lang="en-US" dirty="0" smtClean="0"/>
              <a:t>Key Requirements</a:t>
            </a:r>
            <a:endParaRPr lang="en-US" dirty="0"/>
          </a:p>
        </p:txBody>
      </p:sp>
      <p:sp>
        <p:nvSpPr>
          <p:cNvPr id="5" name="Text Placeholder 4"/>
          <p:cNvSpPr>
            <a:spLocks noGrp="1"/>
          </p:cNvSpPr>
          <p:nvPr>
            <p:ph sz="half" idx="1"/>
          </p:nvPr>
        </p:nvSpPr>
        <p:spPr>
          <a:xfrm>
            <a:off x="8244692" y="1007795"/>
            <a:ext cx="3474720" cy="4419600"/>
          </a:xfrm>
        </p:spPr>
        <p:txBody>
          <a:bodyPr/>
          <a:lstStyle/>
          <a:p>
            <a:r>
              <a:rPr lang="en-US" dirty="0" smtClean="0"/>
              <a:t>Secure mobile devices and manage security </a:t>
            </a:r>
            <a:endParaRPr lang="en-US" dirty="0"/>
          </a:p>
        </p:txBody>
      </p:sp>
      <p:sp>
        <p:nvSpPr>
          <p:cNvPr id="10" name="Content Placeholder 9"/>
          <p:cNvSpPr>
            <a:spLocks noGrp="1"/>
          </p:cNvSpPr>
          <p:nvPr>
            <p:ph sz="half" idx="2"/>
          </p:nvPr>
        </p:nvSpPr>
        <p:spPr>
          <a:xfrm>
            <a:off x="4393147" y="997477"/>
            <a:ext cx="3474720" cy="4419600"/>
          </a:xfrm>
        </p:spPr>
        <p:txBody>
          <a:bodyPr/>
          <a:lstStyle/>
          <a:p>
            <a:r>
              <a:rPr lang="en-US" dirty="0" smtClean="0"/>
              <a:t>Mobilize new and existing Enterprise Applications</a:t>
            </a:r>
          </a:p>
        </p:txBody>
      </p:sp>
      <p:sp>
        <p:nvSpPr>
          <p:cNvPr id="11" name="Content Placeholder 10"/>
          <p:cNvSpPr>
            <a:spLocks noGrp="1"/>
          </p:cNvSpPr>
          <p:nvPr>
            <p:ph sz="half" idx="13"/>
          </p:nvPr>
        </p:nvSpPr>
        <p:spPr>
          <a:xfrm>
            <a:off x="531813" y="1022119"/>
            <a:ext cx="3474720" cy="4419600"/>
          </a:xfrm>
        </p:spPr>
        <p:txBody>
          <a:bodyPr/>
          <a:lstStyle/>
          <a:p>
            <a:r>
              <a:rPr lang="en-US" dirty="0" smtClean="0"/>
              <a:t>Accelerate development of high quality apps for myriad of mobile devices</a:t>
            </a:r>
            <a:endParaRPr lang="en-US" dirty="0"/>
          </a:p>
        </p:txBody>
      </p:sp>
      <p:sp>
        <p:nvSpPr>
          <p:cNvPr id="3" name="Footer Placeholder 2"/>
          <p:cNvSpPr>
            <a:spLocks noGrp="1"/>
          </p:cNvSpPr>
          <p:nvPr>
            <p:ph type="ftr" sz="quarter" idx="11"/>
          </p:nvPr>
        </p:nvSpPr>
        <p:spPr/>
        <p:txBody>
          <a:bodyPr/>
          <a:lstStyle/>
          <a:p>
            <a:r>
              <a:rPr lang="en-US" smtClean="0"/>
              <a:t>Oracle Confidential – Internal/Restricted/Highly Restricted</a:t>
            </a:r>
            <a:endParaRPr lang="en-US" dirty="0"/>
          </a:p>
        </p:txBody>
      </p:sp>
      <p:sp>
        <p:nvSpPr>
          <p:cNvPr id="4" name="Slide Number Placeholder 3"/>
          <p:cNvSpPr>
            <a:spLocks noGrp="1"/>
          </p:cNvSpPr>
          <p:nvPr>
            <p:ph type="sldNum" sz="quarter" idx="12"/>
          </p:nvPr>
        </p:nvSpPr>
        <p:spPr/>
        <p:txBody>
          <a:bodyPr/>
          <a:lstStyle/>
          <a:p>
            <a:fld id="{C51EAA63-D034-42AE-91FA-B13B9518C7BE}" type="slidenum">
              <a:rPr lang="en-US" smtClean="0"/>
              <a:pPr/>
              <a:t>5</a:t>
            </a:fld>
            <a:endParaRPr lang="en-US" dirty="0"/>
          </a:p>
        </p:txBody>
      </p:sp>
      <p:sp>
        <p:nvSpPr>
          <p:cNvPr id="7" name="TextBox 6"/>
          <p:cNvSpPr txBox="1"/>
          <p:nvPr/>
        </p:nvSpPr>
        <p:spPr>
          <a:xfrm>
            <a:off x="1096406" y="2186644"/>
            <a:ext cx="1864895" cy="625642"/>
          </a:xfrm>
          <a:prstGeom prst="rect">
            <a:avLst/>
          </a:prstGeom>
        </p:spPr>
        <p:style>
          <a:lnRef idx="0">
            <a:schemeClr val="accent4"/>
          </a:lnRef>
          <a:fillRef idx="3">
            <a:schemeClr val="accent4"/>
          </a:fillRef>
          <a:effectRef idx="3">
            <a:schemeClr val="accent4"/>
          </a:effectRef>
          <a:fontRef idx="minor">
            <a:schemeClr val="lt1"/>
          </a:fontRef>
        </p:style>
        <p:txBody>
          <a:bodyPr wrap="none" lIns="0" tIns="0" rIns="0" bIns="0" rtlCol="0" anchor="ctr">
            <a:noAutofit/>
          </a:bodyPr>
          <a:lstStyle/>
          <a:p>
            <a:pPr algn="ctr">
              <a:lnSpc>
                <a:spcPct val="90000"/>
              </a:lnSpc>
            </a:pPr>
            <a:r>
              <a:rPr lang="en-US" dirty="0" smtClean="0"/>
              <a:t>Mobile Apps</a:t>
            </a:r>
            <a:endParaRPr lang="en-US" dirty="0"/>
          </a:p>
        </p:txBody>
      </p:sp>
      <p:sp>
        <p:nvSpPr>
          <p:cNvPr id="8" name="TextBox 7"/>
          <p:cNvSpPr txBox="1"/>
          <p:nvPr/>
        </p:nvSpPr>
        <p:spPr>
          <a:xfrm>
            <a:off x="4908885" y="2184335"/>
            <a:ext cx="2306053" cy="625642"/>
          </a:xfrm>
          <a:prstGeom prst="rect">
            <a:avLst/>
          </a:prstGeom>
        </p:spPr>
        <p:style>
          <a:lnRef idx="0">
            <a:schemeClr val="accent4"/>
          </a:lnRef>
          <a:fillRef idx="3">
            <a:schemeClr val="accent4"/>
          </a:fillRef>
          <a:effectRef idx="3">
            <a:schemeClr val="accent4"/>
          </a:effectRef>
          <a:fontRef idx="minor">
            <a:schemeClr val="lt1"/>
          </a:fontRef>
        </p:style>
        <p:txBody>
          <a:bodyPr wrap="none" lIns="0" tIns="0" rIns="0" bIns="0" rtlCol="0" anchor="ctr">
            <a:noAutofit/>
          </a:bodyPr>
          <a:lstStyle/>
          <a:p>
            <a:pPr algn="ctr">
              <a:lnSpc>
                <a:spcPct val="90000"/>
              </a:lnSpc>
            </a:pPr>
            <a:r>
              <a:rPr lang="en-US" dirty="0" smtClean="0"/>
              <a:t>Mobile Services</a:t>
            </a:r>
            <a:endParaRPr lang="en-US" dirty="0"/>
          </a:p>
        </p:txBody>
      </p:sp>
      <p:sp>
        <p:nvSpPr>
          <p:cNvPr id="9" name="TextBox 8"/>
          <p:cNvSpPr txBox="1"/>
          <p:nvPr/>
        </p:nvSpPr>
        <p:spPr>
          <a:xfrm>
            <a:off x="8935628" y="2180686"/>
            <a:ext cx="2306053" cy="625642"/>
          </a:xfrm>
          <a:prstGeom prst="rect">
            <a:avLst/>
          </a:prstGeom>
        </p:spPr>
        <p:style>
          <a:lnRef idx="0">
            <a:schemeClr val="accent4"/>
          </a:lnRef>
          <a:fillRef idx="3">
            <a:schemeClr val="accent4"/>
          </a:fillRef>
          <a:effectRef idx="3">
            <a:schemeClr val="accent4"/>
          </a:effectRef>
          <a:fontRef idx="minor">
            <a:schemeClr val="lt1"/>
          </a:fontRef>
        </p:style>
        <p:txBody>
          <a:bodyPr wrap="none" lIns="0" tIns="0" rIns="0" bIns="0" rtlCol="0" anchor="ctr">
            <a:noAutofit/>
          </a:bodyPr>
          <a:lstStyle/>
          <a:p>
            <a:pPr algn="ctr">
              <a:lnSpc>
                <a:spcPct val="90000"/>
              </a:lnSpc>
            </a:pPr>
            <a:r>
              <a:rPr lang="en-US" dirty="0" smtClean="0"/>
              <a:t>Mobile Security</a:t>
            </a:r>
            <a:endParaRPr lang="en-US" dirty="0"/>
          </a:p>
        </p:txBody>
      </p:sp>
      <p:cxnSp>
        <p:nvCxnSpPr>
          <p:cNvPr id="16" name="Straight Connector 15"/>
          <p:cNvCxnSpPr/>
          <p:nvPr/>
        </p:nvCxnSpPr>
        <p:spPr>
          <a:xfrm>
            <a:off x="4247147" y="1085708"/>
            <a:ext cx="36095" cy="3749040"/>
          </a:xfrm>
          <a:prstGeom prst="line">
            <a:avLst/>
          </a:prstGeom>
          <a:ln w="19050">
            <a:solidFill>
              <a:schemeClr val="accent5"/>
            </a:solidFill>
            <a:miter lim="800000"/>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7936833" y="1033571"/>
            <a:ext cx="36095" cy="3749040"/>
          </a:xfrm>
          <a:prstGeom prst="line">
            <a:avLst/>
          </a:prstGeom>
          <a:ln w="19050">
            <a:solidFill>
              <a:schemeClr val="accent5"/>
            </a:solidFill>
            <a:miter lim="800000"/>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289104" y="960172"/>
            <a:ext cx="914400" cy="914400"/>
          </a:xfrm>
          <a:prstGeom prst="rect">
            <a:avLst/>
          </a:prstGeom>
          <a:noFill/>
        </p:spPr>
        <p:txBody>
          <a:bodyPr wrap="none" lIns="0" tIns="0" rIns="0" bIns="0" rtlCol="0">
            <a:noAutofit/>
          </a:bodyPr>
          <a:lstStyle/>
          <a:p>
            <a:pPr>
              <a:lnSpc>
                <a:spcPct val="90000"/>
              </a:lnSpc>
            </a:pPr>
            <a:endParaRPr lang="en-US" dirty="0"/>
          </a:p>
        </p:txBody>
      </p:sp>
      <p:sp>
        <p:nvSpPr>
          <p:cNvPr id="26" name="TextBox 25"/>
          <p:cNvSpPr txBox="1"/>
          <p:nvPr/>
        </p:nvSpPr>
        <p:spPr>
          <a:xfrm>
            <a:off x="134227" y="836279"/>
            <a:ext cx="914400" cy="914400"/>
          </a:xfrm>
          <a:prstGeom prst="rect">
            <a:avLst/>
          </a:prstGeom>
          <a:noFill/>
        </p:spPr>
        <p:txBody>
          <a:bodyPr wrap="none" lIns="0" tIns="0" rIns="0" bIns="0" rtlCol="0">
            <a:noAutofit/>
          </a:bodyPr>
          <a:lstStyle/>
          <a:p>
            <a:pPr>
              <a:lnSpc>
                <a:spcPct val="90000"/>
              </a:lnSpc>
            </a:pPr>
            <a:endParaRPr lang="en-US" dirty="0"/>
          </a:p>
        </p:txBody>
      </p:sp>
      <p:sp>
        <p:nvSpPr>
          <p:cNvPr id="27" name="TextBox 26"/>
          <p:cNvSpPr txBox="1"/>
          <p:nvPr/>
        </p:nvSpPr>
        <p:spPr>
          <a:xfrm>
            <a:off x="8322420" y="3077569"/>
            <a:ext cx="3350155" cy="2109255"/>
          </a:xfrm>
          <a:prstGeom prst="rect">
            <a:avLst/>
          </a:prstGeom>
          <a:noFill/>
        </p:spPr>
        <p:txBody>
          <a:bodyPr wrap="square" lIns="0" tIns="0" rIns="0" bIns="0" rtlCol="0">
            <a:noAutofit/>
          </a:bodyPr>
          <a:lstStyle/>
          <a:p>
            <a:pPr marL="182880" indent="-182880">
              <a:lnSpc>
                <a:spcPct val="90000"/>
              </a:lnSpc>
              <a:spcBef>
                <a:spcPts val="600"/>
              </a:spcBef>
              <a:buFont typeface="Arial"/>
              <a:buChar char="•"/>
            </a:pPr>
            <a:r>
              <a:rPr lang="en-US" sz="1700" dirty="0" smtClean="0"/>
              <a:t>Manage BYOD and COPE policies</a:t>
            </a:r>
          </a:p>
          <a:p>
            <a:pPr marL="182880" indent="-182880">
              <a:lnSpc>
                <a:spcPct val="90000"/>
              </a:lnSpc>
              <a:spcBef>
                <a:spcPts val="600"/>
              </a:spcBef>
              <a:buFont typeface="Arial"/>
              <a:buChar char="•"/>
            </a:pPr>
            <a:r>
              <a:rPr lang="en-US" sz="1700" dirty="0" smtClean="0"/>
              <a:t>Extend corporate identity to mobile</a:t>
            </a:r>
          </a:p>
          <a:p>
            <a:pPr marL="182880" indent="-182880">
              <a:lnSpc>
                <a:spcPct val="90000"/>
              </a:lnSpc>
              <a:spcBef>
                <a:spcPts val="600"/>
              </a:spcBef>
              <a:buFont typeface="Arial"/>
              <a:buChar char="•"/>
            </a:pPr>
            <a:r>
              <a:rPr lang="en-US" sz="1700" dirty="0" smtClean="0"/>
              <a:t>Separate personal and corporate data</a:t>
            </a:r>
          </a:p>
          <a:p>
            <a:pPr marL="182880" indent="-182880">
              <a:lnSpc>
                <a:spcPct val="90000"/>
              </a:lnSpc>
              <a:spcBef>
                <a:spcPts val="600"/>
              </a:spcBef>
              <a:buFont typeface="Arial"/>
              <a:buChar char="•"/>
            </a:pPr>
            <a:r>
              <a:rPr lang="en-US" sz="1700" dirty="0" smtClean="0"/>
              <a:t>Enable IT control while maintaining user privacy</a:t>
            </a:r>
          </a:p>
          <a:p>
            <a:pPr marL="182880" indent="-182880">
              <a:lnSpc>
                <a:spcPct val="90000"/>
              </a:lnSpc>
              <a:spcBef>
                <a:spcPts val="600"/>
              </a:spcBef>
              <a:buFont typeface="Arial"/>
              <a:buChar char="•"/>
            </a:pPr>
            <a:r>
              <a:rPr lang="en-US" sz="1700" dirty="0" smtClean="0"/>
              <a:t>Secure public-facing services</a:t>
            </a:r>
            <a:endParaRPr lang="en-US" sz="1700" dirty="0"/>
          </a:p>
        </p:txBody>
      </p:sp>
      <p:sp>
        <p:nvSpPr>
          <p:cNvPr id="28" name="TextBox 27"/>
          <p:cNvSpPr txBox="1"/>
          <p:nvPr/>
        </p:nvSpPr>
        <p:spPr>
          <a:xfrm>
            <a:off x="4412686" y="3074849"/>
            <a:ext cx="3350155" cy="2320111"/>
          </a:xfrm>
          <a:prstGeom prst="rect">
            <a:avLst/>
          </a:prstGeom>
          <a:noFill/>
        </p:spPr>
        <p:txBody>
          <a:bodyPr wrap="square" lIns="0" tIns="0" rIns="0" bIns="0" rtlCol="0">
            <a:noAutofit/>
          </a:bodyPr>
          <a:lstStyle/>
          <a:p>
            <a:pPr marL="182880" indent="-182880">
              <a:lnSpc>
                <a:spcPct val="90000"/>
              </a:lnSpc>
              <a:spcBef>
                <a:spcPts val="600"/>
              </a:spcBef>
              <a:buFont typeface="Arial"/>
              <a:buChar char="•"/>
            </a:pPr>
            <a:r>
              <a:rPr lang="en-US" sz="1700" dirty="0" smtClean="0"/>
              <a:t>Mash up data and functionality from heterogeneous enterprise systems whether on-premise or cloud</a:t>
            </a:r>
          </a:p>
          <a:p>
            <a:pPr marL="182880" indent="-182880">
              <a:lnSpc>
                <a:spcPct val="90000"/>
              </a:lnSpc>
              <a:spcBef>
                <a:spcPts val="600"/>
              </a:spcBef>
              <a:buFont typeface="Arial"/>
              <a:buChar char="•"/>
            </a:pPr>
            <a:r>
              <a:rPr lang="en-US" sz="1700" dirty="0" smtClean="0"/>
              <a:t>Mobile apps need data sync, notifications, storage, and user management</a:t>
            </a:r>
          </a:p>
          <a:p>
            <a:pPr marL="182880" indent="-182880">
              <a:lnSpc>
                <a:spcPct val="90000"/>
              </a:lnSpc>
              <a:spcBef>
                <a:spcPts val="600"/>
              </a:spcBef>
              <a:buFont typeface="Arial"/>
              <a:buChar char="•"/>
            </a:pPr>
            <a:r>
              <a:rPr lang="en-US" sz="1700" dirty="0" smtClean="0"/>
              <a:t>Metrics to know if mobile projects are transformative and effective</a:t>
            </a:r>
            <a:endParaRPr lang="en-US" sz="1700" dirty="0"/>
          </a:p>
        </p:txBody>
      </p:sp>
      <p:sp>
        <p:nvSpPr>
          <p:cNvPr id="29" name="TextBox 28"/>
          <p:cNvSpPr txBox="1"/>
          <p:nvPr/>
        </p:nvSpPr>
        <p:spPr>
          <a:xfrm>
            <a:off x="696849" y="3072129"/>
            <a:ext cx="3350155" cy="2109255"/>
          </a:xfrm>
          <a:prstGeom prst="rect">
            <a:avLst/>
          </a:prstGeom>
          <a:noFill/>
        </p:spPr>
        <p:txBody>
          <a:bodyPr wrap="square" lIns="0" tIns="0" rIns="0" bIns="0" rtlCol="0">
            <a:noAutofit/>
          </a:bodyPr>
          <a:lstStyle/>
          <a:p>
            <a:pPr marL="182880" indent="-182880">
              <a:lnSpc>
                <a:spcPct val="90000"/>
              </a:lnSpc>
              <a:spcBef>
                <a:spcPts val="600"/>
              </a:spcBef>
              <a:buFont typeface="Arial"/>
              <a:buChar char="•"/>
            </a:pPr>
            <a:r>
              <a:rPr lang="en-US" sz="1700" dirty="0" smtClean="0"/>
              <a:t>BYOD requires support for multiple mobile platforms, each with multiple form factors</a:t>
            </a:r>
          </a:p>
          <a:p>
            <a:pPr marL="182880" indent="-182880">
              <a:lnSpc>
                <a:spcPct val="90000"/>
              </a:lnSpc>
              <a:spcBef>
                <a:spcPts val="600"/>
              </a:spcBef>
              <a:buFont typeface="Arial"/>
              <a:buChar char="•"/>
            </a:pPr>
            <a:r>
              <a:rPr lang="en-US" sz="1700" dirty="0" smtClean="0"/>
              <a:t>Enterprise mobile applications require high degree of interactivity, visualization, and device feature integration</a:t>
            </a:r>
          </a:p>
          <a:p>
            <a:pPr marL="182880" indent="-182880">
              <a:lnSpc>
                <a:spcPct val="90000"/>
              </a:lnSpc>
              <a:spcBef>
                <a:spcPts val="600"/>
              </a:spcBef>
              <a:buFont typeface="Arial"/>
              <a:buChar char="•"/>
            </a:pPr>
            <a:r>
              <a:rPr lang="en-US" sz="1700" dirty="0" smtClean="0"/>
              <a:t>Rapid and continuous releases</a:t>
            </a:r>
            <a:endParaRPr lang="en-US" sz="1700" dirty="0"/>
          </a:p>
        </p:txBody>
      </p:sp>
    </p:spTree>
    <p:extLst>
      <p:ext uri="{BB962C8B-B14F-4D97-AF65-F5344CB8AC3E}">
        <p14:creationId xmlns:p14="http://schemas.microsoft.com/office/powerpoint/2010/main" val="3347857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3"/>
          <p:cNvSpPr>
            <a:spLocks noGrp="1"/>
          </p:cNvSpPr>
          <p:nvPr>
            <p:ph type="title"/>
          </p:nvPr>
        </p:nvSpPr>
        <p:spPr/>
        <p:txBody>
          <a:bodyPr/>
          <a:lstStyle/>
          <a:p>
            <a:pPr lvl="0"/>
            <a:r>
              <a:rPr lang="en-US" dirty="0" smtClean="0"/>
              <a:t>Shortcomings of Current Mobile Development Approaches</a:t>
            </a:r>
            <a:br>
              <a:rPr lang="en-US" dirty="0" smtClean="0"/>
            </a:br>
            <a:endParaRPr lang="en-US" dirty="0"/>
          </a:p>
        </p:txBody>
      </p:sp>
      <p:sp>
        <p:nvSpPr>
          <p:cNvPr id="14" name="Rounded Rectangle 13"/>
          <p:cNvSpPr/>
          <p:nvPr/>
        </p:nvSpPr>
        <p:spPr>
          <a:xfrm>
            <a:off x="847273" y="1316915"/>
            <a:ext cx="10439503" cy="812800"/>
          </a:xfrm>
          <a:prstGeom prst="roundRect">
            <a:avLst/>
          </a:prstGeom>
          <a:solidFill>
            <a:schemeClr val="accent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r>
              <a:rPr lang="en-US" sz="2700" b="1" dirty="0">
                <a:solidFill>
                  <a:prstClr val="white"/>
                </a:solidFill>
                <a:effectLst>
                  <a:outerShdw blurRad="38100" dist="38100" dir="2700000" algn="tl">
                    <a:srgbClr val="000000">
                      <a:alpha val="43137"/>
                    </a:srgbClr>
                  </a:outerShdw>
                </a:effectLst>
              </a:rPr>
              <a:t>Tactical project based implementations</a:t>
            </a:r>
          </a:p>
        </p:txBody>
      </p:sp>
      <p:sp>
        <p:nvSpPr>
          <p:cNvPr id="15" name="Rounded Rectangle 14"/>
          <p:cNvSpPr/>
          <p:nvPr/>
        </p:nvSpPr>
        <p:spPr>
          <a:xfrm>
            <a:off x="847273" y="2212132"/>
            <a:ext cx="10439503" cy="812800"/>
          </a:xfrm>
          <a:prstGeom prst="roundRect">
            <a:avLst/>
          </a:prstGeom>
          <a:solidFill>
            <a:schemeClr val="accent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r>
              <a:rPr lang="en-US" sz="2700" b="1" dirty="0" err="1">
                <a:solidFill>
                  <a:prstClr val="white"/>
                </a:solidFill>
                <a:effectLst>
                  <a:outerShdw blurRad="38100" dist="38100" dir="2700000" algn="tl">
                    <a:srgbClr val="000000">
                      <a:alpha val="43137"/>
                    </a:srgbClr>
                  </a:outerShdw>
                </a:effectLst>
              </a:rPr>
              <a:t>Silo’d</a:t>
            </a:r>
            <a:r>
              <a:rPr lang="en-US" sz="2700" b="1" dirty="0">
                <a:solidFill>
                  <a:prstClr val="white"/>
                </a:solidFill>
                <a:effectLst>
                  <a:outerShdw blurRad="38100" dist="38100" dir="2700000" algn="tl">
                    <a:srgbClr val="000000">
                      <a:alpha val="43137"/>
                    </a:srgbClr>
                  </a:outerShdw>
                </a:effectLst>
              </a:rPr>
              <a:t> mobile &amp; ‘rest of IT’ architecture</a:t>
            </a:r>
            <a:endParaRPr lang="en-US" sz="2700" b="1" dirty="0">
              <a:solidFill>
                <a:prstClr val="white"/>
              </a:solidFill>
              <a:effectLst>
                <a:outerShdw blurRad="38100" dist="38100" dir="2700000" algn="tl">
                  <a:srgbClr val="000000">
                    <a:alpha val="43137"/>
                  </a:srgbClr>
                </a:outerShdw>
              </a:effectLst>
              <a:sym typeface="Arial" charset="0"/>
            </a:endParaRPr>
          </a:p>
        </p:txBody>
      </p:sp>
      <p:sp>
        <p:nvSpPr>
          <p:cNvPr id="16" name="Rounded Rectangle 15"/>
          <p:cNvSpPr/>
          <p:nvPr/>
        </p:nvSpPr>
        <p:spPr>
          <a:xfrm>
            <a:off x="847273" y="3107349"/>
            <a:ext cx="10439503" cy="812800"/>
          </a:xfrm>
          <a:prstGeom prst="roundRect">
            <a:avLst/>
          </a:prstGeom>
          <a:solidFill>
            <a:schemeClr val="accent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r>
              <a:rPr lang="en-US" sz="2700" b="1" dirty="0">
                <a:solidFill>
                  <a:prstClr val="white"/>
                </a:solidFill>
                <a:effectLst>
                  <a:outerShdw blurRad="38100" dist="38100" dir="2700000" algn="tl">
                    <a:srgbClr val="000000">
                      <a:alpha val="43137"/>
                    </a:srgbClr>
                  </a:outerShdw>
                </a:effectLst>
              </a:rPr>
              <a:t>Focus on mobile devices &amp; UI yet no true BYOD strategy</a:t>
            </a:r>
          </a:p>
        </p:txBody>
      </p:sp>
      <p:sp>
        <p:nvSpPr>
          <p:cNvPr id="17" name="Rounded Rectangle 16"/>
          <p:cNvSpPr/>
          <p:nvPr/>
        </p:nvSpPr>
        <p:spPr>
          <a:xfrm>
            <a:off x="847273" y="4010047"/>
            <a:ext cx="10439503" cy="812800"/>
          </a:xfrm>
          <a:prstGeom prst="roundRect">
            <a:avLst/>
          </a:prstGeom>
          <a:solidFill>
            <a:schemeClr val="accent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r>
              <a:rPr lang="en-US" sz="2700" b="1" dirty="0">
                <a:solidFill>
                  <a:prstClr val="white"/>
                </a:solidFill>
                <a:effectLst>
                  <a:outerShdw blurRad="38100" dist="38100" dir="2700000" algn="tl">
                    <a:srgbClr val="000000">
                      <a:alpha val="43137"/>
                    </a:srgbClr>
                  </a:outerShdw>
                </a:effectLst>
              </a:rPr>
              <a:t>High cost of implementing security but still not IT compliant</a:t>
            </a:r>
          </a:p>
        </p:txBody>
      </p:sp>
      <p:sp>
        <p:nvSpPr>
          <p:cNvPr id="8" name="Rounded Rectangle 7"/>
          <p:cNvSpPr/>
          <p:nvPr/>
        </p:nvSpPr>
        <p:spPr>
          <a:xfrm>
            <a:off x="830747" y="4885503"/>
            <a:ext cx="10439503" cy="812800"/>
          </a:xfrm>
          <a:prstGeom prst="roundRect">
            <a:avLst/>
          </a:prstGeom>
          <a:solidFill>
            <a:schemeClr val="accent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r>
              <a:rPr lang="en-US" sz="2700" b="1" dirty="0">
                <a:solidFill>
                  <a:prstClr val="white"/>
                </a:solidFill>
                <a:effectLst>
                  <a:outerShdw blurRad="38100" dist="38100" dir="2700000" algn="tl">
                    <a:srgbClr val="000000">
                      <a:alpha val="43137"/>
                    </a:srgbClr>
                  </a:outerShdw>
                </a:effectLst>
              </a:rPr>
              <a:t>Connecting to enterprise is complex, time consuming &amp; costly</a:t>
            </a:r>
          </a:p>
        </p:txBody>
      </p:sp>
    </p:spTree>
    <p:extLst>
      <p:ext uri="{BB962C8B-B14F-4D97-AF65-F5344CB8AC3E}">
        <p14:creationId xmlns:p14="http://schemas.microsoft.com/office/powerpoint/2010/main" val="2935974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fade">
                                      <p:cBhvr>
                                        <p:cTn id="11" dur="500"/>
                                        <p:tgtEl>
                                          <p:spTgt spid="15"/>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500"/>
                                        <p:tgtEl>
                                          <p:spTgt spid="17"/>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P spid="17" grpId="0" animBg="1"/>
      <p:bldP spid="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smtClean="0"/>
              <a:t>Oracle Confidential – Internal/Restricted/Highly Restricted</a:t>
            </a:r>
            <a:endParaRPr lang="en-US" dirty="0"/>
          </a:p>
        </p:txBody>
      </p:sp>
      <p:sp>
        <p:nvSpPr>
          <p:cNvPr id="4" name="Slide Number Placeholder 3"/>
          <p:cNvSpPr>
            <a:spLocks noGrp="1"/>
          </p:cNvSpPr>
          <p:nvPr>
            <p:ph type="sldNum" sz="quarter" idx="12"/>
          </p:nvPr>
        </p:nvSpPr>
        <p:spPr/>
        <p:txBody>
          <a:bodyPr/>
          <a:lstStyle/>
          <a:p>
            <a:fld id="{C51EAA63-D034-42AE-91FA-B13B9518C7BE}" type="slidenum">
              <a:rPr lang="en-US" smtClean="0"/>
              <a:pPr/>
              <a:t>7</a:t>
            </a:fld>
            <a:endParaRPr lang="en-US" dirty="0"/>
          </a:p>
        </p:txBody>
      </p:sp>
      <p:sp>
        <p:nvSpPr>
          <p:cNvPr id="2" name="Title 1"/>
          <p:cNvSpPr>
            <a:spLocks noGrp="1"/>
          </p:cNvSpPr>
          <p:nvPr>
            <p:ph type="title"/>
          </p:nvPr>
        </p:nvSpPr>
        <p:spPr/>
        <p:txBody>
          <a:bodyPr/>
          <a:lstStyle/>
          <a:p>
            <a:r>
              <a:rPr lang="en-US" dirty="0" smtClean="0"/>
              <a:t>Oracle’s Mobile Platform Strategy</a:t>
            </a:r>
            <a:endParaRPr lang="en-US" dirty="0"/>
          </a:p>
        </p:txBody>
      </p:sp>
      <p:sp>
        <p:nvSpPr>
          <p:cNvPr id="5" name="Text Placeholder 4"/>
          <p:cNvSpPr>
            <a:spLocks noGrp="1"/>
          </p:cNvSpPr>
          <p:nvPr>
            <p:ph sz="half" idx="4294967295"/>
          </p:nvPr>
        </p:nvSpPr>
        <p:spPr>
          <a:xfrm>
            <a:off x="8384832" y="1936281"/>
            <a:ext cx="3473450" cy="4419600"/>
          </a:xfrm>
        </p:spPr>
        <p:txBody>
          <a:bodyPr/>
          <a:lstStyle/>
          <a:p>
            <a:pPr marL="0" indent="0" algn="ctr">
              <a:buNone/>
            </a:pPr>
            <a:r>
              <a:rPr lang="en-US" dirty="0" smtClean="0"/>
              <a:t>Secure mobile apps for BYOD / COPE policies</a:t>
            </a:r>
            <a:endParaRPr lang="en-US" dirty="0"/>
          </a:p>
        </p:txBody>
      </p:sp>
      <p:sp>
        <p:nvSpPr>
          <p:cNvPr id="10" name="Content Placeholder 9"/>
          <p:cNvSpPr>
            <a:spLocks noGrp="1"/>
          </p:cNvSpPr>
          <p:nvPr>
            <p:ph sz="half" idx="4294967295"/>
          </p:nvPr>
        </p:nvSpPr>
        <p:spPr>
          <a:xfrm>
            <a:off x="4416710" y="1936281"/>
            <a:ext cx="3475037" cy="4419600"/>
          </a:xfrm>
        </p:spPr>
        <p:txBody>
          <a:bodyPr/>
          <a:lstStyle/>
          <a:p>
            <a:pPr marL="0" indent="0" algn="ctr">
              <a:buNone/>
            </a:pPr>
            <a:r>
              <a:rPr lang="en-US" dirty="0" smtClean="0"/>
              <a:t>Platform to provide mobile and enterprise service integration</a:t>
            </a:r>
            <a:endParaRPr lang="en-US" dirty="0"/>
          </a:p>
        </p:txBody>
      </p:sp>
      <p:sp>
        <p:nvSpPr>
          <p:cNvPr id="11" name="Content Placeholder 10"/>
          <p:cNvSpPr>
            <a:spLocks noGrp="1"/>
          </p:cNvSpPr>
          <p:nvPr>
            <p:ph sz="half" idx="4294967295"/>
          </p:nvPr>
        </p:nvSpPr>
        <p:spPr>
          <a:xfrm>
            <a:off x="452322" y="1936281"/>
            <a:ext cx="3475038" cy="4419600"/>
          </a:xfrm>
        </p:spPr>
        <p:txBody>
          <a:bodyPr/>
          <a:lstStyle/>
          <a:p>
            <a:pPr marL="0" indent="0" algn="ctr">
              <a:buNone/>
            </a:pPr>
            <a:r>
              <a:rPr lang="en-US" dirty="0" smtClean="0"/>
              <a:t>Build cross-platform, extensible, mobile clients</a:t>
            </a:r>
            <a:endParaRPr lang="en-US" dirty="0"/>
          </a:p>
        </p:txBody>
      </p:sp>
      <p:cxnSp>
        <p:nvCxnSpPr>
          <p:cNvPr id="16" name="Straight Connector 15"/>
          <p:cNvCxnSpPr/>
          <p:nvPr/>
        </p:nvCxnSpPr>
        <p:spPr>
          <a:xfrm>
            <a:off x="4247147" y="1816298"/>
            <a:ext cx="36095" cy="3749040"/>
          </a:xfrm>
          <a:prstGeom prst="line">
            <a:avLst/>
          </a:prstGeom>
          <a:ln w="19050">
            <a:solidFill>
              <a:schemeClr val="accent5"/>
            </a:solidFill>
            <a:miter lim="800000"/>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7936833" y="1764161"/>
            <a:ext cx="36095" cy="3749040"/>
          </a:xfrm>
          <a:prstGeom prst="line">
            <a:avLst/>
          </a:prstGeom>
          <a:ln w="19050">
            <a:solidFill>
              <a:schemeClr val="accent5"/>
            </a:solidFill>
            <a:miter lim="800000"/>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19" name="Picture 18" descr="ic-Security-gray-2.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451105" y="2852632"/>
            <a:ext cx="3108960" cy="3108960"/>
          </a:xfrm>
          <a:prstGeom prst="rect">
            <a:avLst/>
          </a:prstGeom>
        </p:spPr>
      </p:pic>
      <p:sp>
        <p:nvSpPr>
          <p:cNvPr id="22" name="TextBox 21"/>
          <p:cNvSpPr txBox="1"/>
          <p:nvPr/>
        </p:nvSpPr>
        <p:spPr>
          <a:xfrm>
            <a:off x="289104" y="960172"/>
            <a:ext cx="914400" cy="914400"/>
          </a:xfrm>
          <a:prstGeom prst="rect">
            <a:avLst/>
          </a:prstGeom>
          <a:noFill/>
        </p:spPr>
        <p:txBody>
          <a:bodyPr wrap="none" lIns="0" tIns="0" rIns="0" bIns="0" rtlCol="0">
            <a:noAutofit/>
          </a:bodyPr>
          <a:lstStyle/>
          <a:p>
            <a:pPr>
              <a:lnSpc>
                <a:spcPct val="90000"/>
              </a:lnSpc>
            </a:pPr>
            <a:endParaRPr lang="en-US" dirty="0"/>
          </a:p>
        </p:txBody>
      </p:sp>
      <p:pic>
        <p:nvPicPr>
          <p:cNvPr id="20" name="Picture 19" descr="ic-EnterpriseArchitecture-gray.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28861" y="2852632"/>
            <a:ext cx="3108960" cy="3108960"/>
          </a:xfrm>
          <a:prstGeom prst="rect">
            <a:avLst/>
          </a:prstGeom>
        </p:spPr>
      </p:pic>
      <p:pic>
        <p:nvPicPr>
          <p:cNvPr id="6" name="Picture 5" descr="ic-HighTech-gray.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445867" y="2852632"/>
            <a:ext cx="3108960" cy="3108960"/>
          </a:xfrm>
          <a:prstGeom prst="rect">
            <a:avLst/>
          </a:prstGeom>
        </p:spPr>
      </p:pic>
    </p:spTree>
    <p:extLst>
      <p:ext uri="{BB962C8B-B14F-4D97-AF65-F5344CB8AC3E}">
        <p14:creationId xmlns:p14="http://schemas.microsoft.com/office/powerpoint/2010/main" val="2385714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8"/>
          <p:cNvGrpSpPr/>
          <p:nvPr/>
        </p:nvGrpSpPr>
        <p:grpSpPr>
          <a:xfrm>
            <a:off x="1592702" y="2562406"/>
            <a:ext cx="9472658" cy="3641340"/>
            <a:chOff x="479020" y="1621631"/>
            <a:chExt cx="3932303" cy="1686320"/>
          </a:xfrm>
        </p:grpSpPr>
        <p:pic>
          <p:nvPicPr>
            <p:cNvPr id="54" name="Picture 190"/>
            <p:cNvPicPr>
              <a:picLocks noChangeAspect="1"/>
            </p:cNvPicPr>
            <p:nvPr/>
          </p:nvPicPr>
          <p:blipFill rotWithShape="1">
            <a:blip r:embed="rId3" cstate="print"/>
            <a:srcRect l="-1" r="-2626"/>
            <a:stretch/>
          </p:blipFill>
          <p:spPr bwMode="auto">
            <a:xfrm>
              <a:off x="479020" y="1621631"/>
              <a:ext cx="3932303" cy="1686320"/>
            </a:xfrm>
            <a:prstGeom prst="rect">
              <a:avLst/>
            </a:prstGeom>
            <a:noFill/>
            <a:ln>
              <a:noFill/>
            </a:ln>
            <a:effectLst>
              <a:outerShdw blurRad="50800" dist="38100" dir="2700000" algn="tl" rotWithShape="0">
                <a:prstClr val="black">
                  <a:alpha val="40000"/>
                </a:prstClr>
              </a:outerShdw>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6" name="Rounded Rectangle 55"/>
            <p:cNvSpPr/>
            <p:nvPr/>
          </p:nvSpPr>
          <p:spPr>
            <a:xfrm>
              <a:off x="1007269" y="1664493"/>
              <a:ext cx="2678906" cy="478631"/>
            </a:xfrm>
            <a:prstGeom prst="roundRect">
              <a:avLst>
                <a:gd name="adj" fmla="val 50000"/>
              </a:avLst>
            </a:prstGeom>
            <a:solidFill>
              <a:schemeClr val="bg1"/>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459"/>
              <a:endParaRPr lang="en-US" dirty="0">
                <a:solidFill>
                  <a:prstClr val="white"/>
                </a:solidFill>
              </a:endParaRPr>
            </a:p>
          </p:txBody>
        </p:sp>
      </p:grpSp>
      <p:grpSp>
        <p:nvGrpSpPr>
          <p:cNvPr id="3" name="Group 37"/>
          <p:cNvGrpSpPr/>
          <p:nvPr/>
        </p:nvGrpSpPr>
        <p:grpSpPr>
          <a:xfrm>
            <a:off x="3043172" y="1739342"/>
            <a:ext cx="6367611" cy="2295393"/>
            <a:chOff x="2282974" y="669637"/>
            <a:chExt cx="4776952" cy="1721545"/>
          </a:xfrm>
        </p:grpSpPr>
        <p:sp>
          <p:nvSpPr>
            <p:cNvPr id="36" name="Trapezoid 35"/>
            <p:cNvSpPr/>
            <p:nvPr/>
          </p:nvSpPr>
          <p:spPr>
            <a:xfrm flipV="1">
              <a:off x="2282974" y="669637"/>
              <a:ext cx="4776952" cy="1721545"/>
            </a:xfrm>
            <a:prstGeom prst="trapezoid">
              <a:avLst>
                <a:gd name="adj" fmla="val 31425"/>
              </a:avLst>
            </a:prstGeom>
            <a:gradFill>
              <a:gsLst>
                <a:gs pos="28000">
                  <a:schemeClr val="accent4">
                    <a:alpha val="0"/>
                  </a:schemeClr>
                </a:gs>
                <a:gs pos="97000">
                  <a:schemeClr val="accent4">
                    <a:alpha val="58000"/>
                  </a:schemeClr>
                </a:gs>
              </a:gsLst>
            </a:gradFill>
            <a:ln>
              <a:no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900" dirty="0">
                <a:solidFill>
                  <a:prstClr val="white"/>
                </a:solidFill>
              </a:endParaRPr>
            </a:p>
          </p:txBody>
        </p:sp>
        <p:sp>
          <p:nvSpPr>
            <p:cNvPr id="37" name="TextBox 36"/>
            <p:cNvSpPr txBox="1"/>
            <p:nvPr/>
          </p:nvSpPr>
          <p:spPr>
            <a:xfrm>
              <a:off x="2805544" y="2050827"/>
              <a:ext cx="3763819" cy="311624"/>
            </a:xfrm>
            <a:prstGeom prst="rect">
              <a:avLst/>
            </a:prstGeom>
            <a:solidFill>
              <a:schemeClr val="bg2">
                <a:lumMod val="40000"/>
                <a:lumOff val="60000"/>
                <a:alpha val="16000"/>
              </a:schemeClr>
            </a:solidFill>
          </p:spPr>
          <p:txBody>
            <a:bodyPr wrap="square" rtlCol="0" anchor="ctr">
              <a:spAutoFit/>
            </a:bodyPr>
            <a:lstStyle/>
            <a:p>
              <a:pPr algn="ctr"/>
              <a:r>
                <a:rPr lang="en-US" sz="2100" b="1" cap="all" dirty="0" smtClean="0">
                  <a:solidFill>
                    <a:schemeClr val="accent1"/>
                  </a:solidFill>
                </a:rPr>
                <a:t>Mobile Security</a:t>
              </a:r>
            </a:p>
          </p:txBody>
        </p:sp>
      </p:grpSp>
      <p:grpSp>
        <p:nvGrpSpPr>
          <p:cNvPr id="4" name="Group 119"/>
          <p:cNvGrpSpPr/>
          <p:nvPr/>
        </p:nvGrpSpPr>
        <p:grpSpPr>
          <a:xfrm>
            <a:off x="2286448" y="1510896"/>
            <a:ext cx="2638221" cy="1530341"/>
            <a:chOff x="2089808" y="1276130"/>
            <a:chExt cx="1979181" cy="1147756"/>
          </a:xfrm>
        </p:grpSpPr>
        <p:cxnSp>
          <p:nvCxnSpPr>
            <p:cNvPr id="121" name="Elbow Connector 120"/>
            <p:cNvCxnSpPr/>
            <p:nvPr/>
          </p:nvCxnSpPr>
          <p:spPr>
            <a:xfrm rot="16200000" flipV="1">
              <a:off x="3279712" y="1634608"/>
              <a:ext cx="836132" cy="742423"/>
            </a:xfrm>
            <a:prstGeom prst="bentConnector2">
              <a:avLst/>
            </a:prstGeom>
            <a:noFill/>
            <a:ln w="22225" cap="rnd">
              <a:gradFill flip="none" rotWithShape="1">
                <a:gsLst>
                  <a:gs pos="0">
                    <a:schemeClr val="bg2">
                      <a:lumMod val="60000"/>
                      <a:lumOff val="40000"/>
                    </a:schemeClr>
                  </a:gs>
                  <a:gs pos="100000">
                    <a:schemeClr val="accent1"/>
                  </a:gs>
                </a:gsLst>
                <a:lin ang="0" scaled="1"/>
                <a:tileRect/>
              </a:gradFill>
              <a:prstDash val="sysDot"/>
              <a:tailEnd type="oval" w="med" len="med"/>
            </a:ln>
          </p:spPr>
          <p:style>
            <a:lnRef idx="2">
              <a:schemeClr val="accent1">
                <a:shade val="50000"/>
              </a:schemeClr>
            </a:lnRef>
            <a:fillRef idx="1">
              <a:schemeClr val="accent1"/>
            </a:fillRef>
            <a:effectRef idx="0">
              <a:schemeClr val="accent1"/>
            </a:effectRef>
            <a:fontRef idx="minor">
              <a:schemeClr val="lt1"/>
            </a:fontRef>
          </p:style>
        </p:cxnSp>
        <p:sp>
          <p:nvSpPr>
            <p:cNvPr id="122" name="Rectangle 121"/>
            <p:cNvSpPr/>
            <p:nvPr/>
          </p:nvSpPr>
          <p:spPr>
            <a:xfrm>
              <a:off x="2089808" y="1276130"/>
              <a:ext cx="1120646" cy="623248"/>
            </a:xfrm>
            <a:prstGeom prst="rect">
              <a:avLst/>
            </a:prstGeom>
            <a:ln>
              <a:noFill/>
            </a:ln>
            <a:effectLst/>
          </p:spPr>
          <p:txBody>
            <a:bodyPr wrap="none" lIns="0" tIns="0" rIns="0" bIns="0" anchor="ctr" anchorCtr="0">
              <a:spAutoFit/>
            </a:bodyPr>
            <a:lstStyle/>
            <a:p>
              <a:pPr algn="r"/>
              <a:r>
                <a:rPr lang="en-US" sz="2700" dirty="0" smtClean="0">
                  <a:solidFill>
                    <a:srgbClr val="000000"/>
                  </a:solidFill>
                  <a:cs typeface="HelveticaNeueLT Std Lt"/>
                </a:rPr>
                <a:t>Build Your </a:t>
              </a:r>
              <a:br>
                <a:rPr lang="en-US" sz="2700" dirty="0" smtClean="0">
                  <a:solidFill>
                    <a:srgbClr val="000000"/>
                  </a:solidFill>
                  <a:cs typeface="HelveticaNeueLT Std Lt"/>
                </a:rPr>
              </a:br>
              <a:r>
                <a:rPr lang="en-US" sz="2700" dirty="0" smtClean="0">
                  <a:solidFill>
                    <a:srgbClr val="000000"/>
                  </a:solidFill>
                  <a:cs typeface="HelveticaNeueLT Std Lt"/>
                </a:rPr>
                <a:t>Own Apps</a:t>
              </a:r>
              <a:endParaRPr lang="en-US" sz="2700" dirty="0">
                <a:solidFill>
                  <a:srgbClr val="000000"/>
                </a:solidFill>
                <a:cs typeface="HelveticaNeueLT Std Lt"/>
              </a:endParaRPr>
            </a:p>
          </p:txBody>
        </p:sp>
      </p:grpSp>
      <p:grpSp>
        <p:nvGrpSpPr>
          <p:cNvPr id="5" name="Group 122"/>
          <p:cNvGrpSpPr/>
          <p:nvPr/>
        </p:nvGrpSpPr>
        <p:grpSpPr>
          <a:xfrm>
            <a:off x="7459394" y="1510896"/>
            <a:ext cx="2871378" cy="1530341"/>
            <a:chOff x="5314942" y="1276130"/>
            <a:chExt cx="2154094" cy="1147756"/>
          </a:xfrm>
        </p:grpSpPr>
        <p:cxnSp>
          <p:nvCxnSpPr>
            <p:cNvPr id="124" name="Elbow Connector 123"/>
            <p:cNvCxnSpPr/>
            <p:nvPr/>
          </p:nvCxnSpPr>
          <p:spPr>
            <a:xfrm rot="5400000" flipH="1" flipV="1">
              <a:off x="5268088" y="1634608"/>
              <a:ext cx="836132" cy="742423"/>
            </a:xfrm>
            <a:prstGeom prst="bentConnector2">
              <a:avLst/>
            </a:prstGeom>
            <a:noFill/>
            <a:ln w="22225" cap="rnd">
              <a:gradFill flip="none" rotWithShape="1">
                <a:gsLst>
                  <a:gs pos="0">
                    <a:schemeClr val="bg2">
                      <a:lumMod val="60000"/>
                      <a:lumOff val="40000"/>
                    </a:schemeClr>
                  </a:gs>
                  <a:gs pos="100000">
                    <a:schemeClr val="accent1"/>
                  </a:gs>
                </a:gsLst>
                <a:lin ang="0" scaled="1"/>
                <a:tileRect/>
              </a:gradFill>
              <a:prstDash val="sysDot"/>
              <a:tailEnd type="oval" w="med" len="med"/>
            </a:ln>
          </p:spPr>
          <p:style>
            <a:lnRef idx="2">
              <a:schemeClr val="accent1">
                <a:shade val="50000"/>
              </a:schemeClr>
            </a:lnRef>
            <a:fillRef idx="1">
              <a:schemeClr val="accent1"/>
            </a:fillRef>
            <a:effectRef idx="0">
              <a:schemeClr val="accent1"/>
            </a:effectRef>
            <a:fontRef idx="minor">
              <a:schemeClr val="lt1"/>
            </a:fontRef>
          </p:style>
        </p:cxnSp>
        <p:sp>
          <p:nvSpPr>
            <p:cNvPr id="125" name="Rectangle 124"/>
            <p:cNvSpPr/>
            <p:nvPr/>
          </p:nvSpPr>
          <p:spPr>
            <a:xfrm>
              <a:off x="6143857" y="1276130"/>
              <a:ext cx="1325179" cy="623248"/>
            </a:xfrm>
            <a:prstGeom prst="rect">
              <a:avLst/>
            </a:prstGeom>
            <a:ln>
              <a:noFill/>
            </a:ln>
            <a:effectLst/>
          </p:spPr>
          <p:txBody>
            <a:bodyPr wrap="none" lIns="0" tIns="0" rIns="0" bIns="0" anchor="ctr" anchorCtr="0">
              <a:spAutoFit/>
            </a:bodyPr>
            <a:lstStyle/>
            <a:p>
              <a:r>
                <a:rPr lang="en-US" sz="2700" dirty="0" smtClean="0">
                  <a:solidFill>
                    <a:srgbClr val="000000"/>
                  </a:solidFill>
                  <a:cs typeface="HelveticaNeueLT Std Lt"/>
                </a:rPr>
                <a:t>Oracle’s </a:t>
              </a:r>
              <a:br>
                <a:rPr lang="en-US" sz="2700" dirty="0" smtClean="0">
                  <a:solidFill>
                    <a:srgbClr val="000000"/>
                  </a:solidFill>
                  <a:cs typeface="HelveticaNeueLT Std Lt"/>
                </a:rPr>
              </a:br>
              <a:r>
                <a:rPr lang="en-US" sz="2700" dirty="0" smtClean="0">
                  <a:solidFill>
                    <a:srgbClr val="000000"/>
                  </a:solidFill>
                  <a:cs typeface="HelveticaNeueLT Std Lt"/>
                </a:rPr>
                <a:t>Mobile Apps</a:t>
              </a:r>
              <a:endParaRPr lang="en-US" sz="2700" dirty="0">
                <a:solidFill>
                  <a:srgbClr val="000000"/>
                </a:solidFill>
                <a:cs typeface="HelveticaNeueLT Std Lt"/>
              </a:endParaRPr>
            </a:p>
          </p:txBody>
        </p:sp>
      </p:grpSp>
      <p:grpSp>
        <p:nvGrpSpPr>
          <p:cNvPr id="6" name="Group 81"/>
          <p:cNvGrpSpPr/>
          <p:nvPr/>
        </p:nvGrpSpPr>
        <p:grpSpPr>
          <a:xfrm>
            <a:off x="3310531" y="4004969"/>
            <a:ext cx="5820937" cy="1349600"/>
            <a:chOff x="433760" y="3215244"/>
            <a:chExt cx="4366840" cy="1012200"/>
          </a:xfrm>
        </p:grpSpPr>
        <p:sp>
          <p:nvSpPr>
            <p:cNvPr id="100" name="Rectangle 99"/>
            <p:cNvSpPr/>
            <p:nvPr/>
          </p:nvSpPr>
          <p:spPr>
            <a:xfrm>
              <a:off x="433760" y="3838651"/>
              <a:ext cx="4366840" cy="388793"/>
            </a:xfrm>
            <a:prstGeom prst="rect">
              <a:avLst/>
            </a:prstGeom>
            <a:gradFill flip="none" rotWithShape="1">
              <a:gsLst>
                <a:gs pos="100000">
                  <a:srgbClr val="C80000"/>
                </a:gs>
                <a:gs pos="0">
                  <a:srgbClr val="FF1919"/>
                </a:gs>
              </a:gsLst>
              <a:lin ang="10800000" scaled="1"/>
              <a:tileRect/>
            </a:gradFill>
            <a:ln>
              <a:noFill/>
            </a:ln>
            <a:effectLst>
              <a:outerShdw blurRad="50800" dist="38100" dir="5400000" algn="t" rotWithShape="0">
                <a:prstClr val="black">
                  <a:alpha val="40000"/>
                </a:prstClr>
              </a:outerShdw>
            </a:effectLst>
          </p:spPr>
          <p:txBody>
            <a:bodyPr wrap="square" lIns="68589" tIns="34295" rIns="0" bIns="34295" anchor="ctr"/>
            <a:lstStyle/>
            <a:p>
              <a:pPr algn="ctr" defTabSz="914361"/>
              <a:endParaRPr lang="en-US" sz="700" kern="0" dirty="0">
                <a:solidFill>
                  <a:srgbClr val="FFFFFF"/>
                </a:solidFill>
                <a:ea typeface="ヒラギノ角ゴ Pro W3"/>
                <a:cs typeface="ヒラギノ角ゴ Pro W3"/>
              </a:endParaRPr>
            </a:p>
          </p:txBody>
        </p:sp>
        <p:sp>
          <p:nvSpPr>
            <p:cNvPr id="101" name="Trapezoid 100"/>
            <p:cNvSpPr/>
            <p:nvPr/>
          </p:nvSpPr>
          <p:spPr>
            <a:xfrm>
              <a:off x="433760" y="3215244"/>
              <a:ext cx="4366840" cy="641406"/>
            </a:xfrm>
            <a:prstGeom prst="trapezoid">
              <a:avLst>
                <a:gd name="adj" fmla="val 51408"/>
              </a:avLst>
            </a:prstGeom>
            <a:gradFill flip="none" rotWithShape="1">
              <a:gsLst>
                <a:gs pos="50000">
                  <a:srgbClr val="C80000"/>
                </a:gs>
                <a:gs pos="0">
                  <a:srgbClr val="FF1919"/>
                </a:gs>
              </a:gsLst>
              <a:lin ang="16200000" scaled="1"/>
              <a:tileRect/>
            </a:gradFill>
            <a:ln>
              <a:noFill/>
            </a:ln>
            <a:effectLst/>
          </p:spPr>
          <p:txBody>
            <a:bodyPr wrap="square" lIns="68589" tIns="34295" rIns="0" bIns="34295" anchor="ctr"/>
            <a:lstStyle/>
            <a:p>
              <a:pPr algn="ctr" defTabSz="914361"/>
              <a:endParaRPr lang="en-US" sz="700" kern="0" dirty="0">
                <a:solidFill>
                  <a:srgbClr val="FFFFFF"/>
                </a:solidFill>
                <a:ea typeface="ヒラギノ角ゴ Pro W3"/>
                <a:cs typeface="ヒラギノ角ゴ Pro W3"/>
              </a:endParaRPr>
            </a:p>
          </p:txBody>
        </p:sp>
        <p:sp>
          <p:nvSpPr>
            <p:cNvPr id="102" name="TextBox 101"/>
            <p:cNvSpPr txBox="1"/>
            <p:nvPr/>
          </p:nvSpPr>
          <p:spPr>
            <a:xfrm>
              <a:off x="1379213" y="3877235"/>
              <a:ext cx="2475938" cy="311624"/>
            </a:xfrm>
            <a:prstGeom prst="rect">
              <a:avLst/>
            </a:prstGeom>
            <a:noFill/>
          </p:spPr>
          <p:txBody>
            <a:bodyPr wrap="none" rtlCol="0" anchor="ctr">
              <a:spAutoFit/>
            </a:bodyPr>
            <a:lstStyle/>
            <a:p>
              <a:pPr algn="ctr"/>
              <a:r>
                <a:rPr lang="en-US" sz="2100" b="1" cap="all" dirty="0" smtClean="0">
                  <a:solidFill>
                    <a:prstClr val="white"/>
                  </a:solidFill>
                </a:rPr>
                <a:t>ORACLE MOBILE Platform</a:t>
              </a:r>
            </a:p>
          </p:txBody>
        </p:sp>
      </p:grpSp>
      <p:grpSp>
        <p:nvGrpSpPr>
          <p:cNvPr id="7" name="Group 103"/>
          <p:cNvGrpSpPr/>
          <p:nvPr/>
        </p:nvGrpSpPr>
        <p:grpSpPr>
          <a:xfrm>
            <a:off x="6639376" y="2506928"/>
            <a:ext cx="1849416" cy="1224836"/>
            <a:chOff x="5175452" y="2488384"/>
            <a:chExt cx="732430" cy="484950"/>
          </a:xfrm>
        </p:grpSpPr>
        <p:grpSp>
          <p:nvGrpSpPr>
            <p:cNvPr id="8" name="Group 104"/>
            <p:cNvGrpSpPr/>
            <p:nvPr/>
          </p:nvGrpSpPr>
          <p:grpSpPr>
            <a:xfrm>
              <a:off x="5175452" y="2488384"/>
              <a:ext cx="650801" cy="484950"/>
              <a:chOff x="5063110" y="1298639"/>
              <a:chExt cx="650801" cy="484950"/>
            </a:xfrm>
          </p:grpSpPr>
          <p:grpSp>
            <p:nvGrpSpPr>
              <p:cNvPr id="9" name="Group 107"/>
              <p:cNvGrpSpPr/>
              <p:nvPr/>
            </p:nvGrpSpPr>
            <p:grpSpPr>
              <a:xfrm>
                <a:off x="5063110" y="1298639"/>
                <a:ext cx="570687" cy="385130"/>
                <a:chOff x="5063110" y="1298639"/>
                <a:chExt cx="570687" cy="385130"/>
              </a:xfrm>
            </p:grpSpPr>
            <p:sp>
              <p:nvSpPr>
                <p:cNvPr id="112" name="Rectangle 11"/>
                <p:cNvSpPr>
                  <a:spLocks noChangeArrowheads="1"/>
                </p:cNvSpPr>
                <p:nvPr/>
              </p:nvSpPr>
              <p:spPr bwMode="auto">
                <a:xfrm>
                  <a:off x="5089551" y="1331468"/>
                  <a:ext cx="516174" cy="321213"/>
                </a:xfrm>
                <a:prstGeom prst="rect">
                  <a:avLst/>
                </a:prstGeom>
                <a:gradFill flip="none" rotWithShape="1">
                  <a:gsLst>
                    <a:gs pos="97500">
                      <a:schemeClr val="tx2">
                        <a:lumMod val="40000"/>
                        <a:lumOff val="60000"/>
                      </a:schemeClr>
                    </a:gs>
                    <a:gs pos="0">
                      <a:schemeClr val="tx1">
                        <a:lumMod val="50000"/>
                        <a:lumOff val="50000"/>
                      </a:schemeClr>
                    </a:gs>
                    <a:gs pos="4000">
                      <a:sysClr val="window" lastClr="FFFFFF"/>
                    </a:gs>
                  </a:gsLst>
                  <a:lin ang="0" scaled="1"/>
                  <a:tileRect/>
                </a:gradFill>
                <a:ln>
                  <a:noFill/>
                </a:ln>
                <a:effectLst/>
                <a:extLst/>
              </p:spPr>
              <p:txBody>
                <a:bodyPr vert="horz" wrap="none" lIns="91440" tIns="0" rIns="91440" bIns="45720" numCol="1" anchor="t" anchorCtr="0" compatLnSpc="1">
                  <a:prstTxWarp prst="textNoShape">
                    <a:avLst/>
                  </a:prstTxWarp>
                </a:bodyPr>
                <a:lstStyle/>
                <a:p>
                  <a:endParaRPr lang="en-US" sz="4300" kern="0" spc="-267" baseline="26000" dirty="0">
                    <a:solidFill>
                      <a:srgbClr val="424545"/>
                    </a:solidFill>
                  </a:endParaRPr>
                </a:p>
              </p:txBody>
            </p:sp>
            <p:sp>
              <p:nvSpPr>
                <p:cNvPr id="113" name="Freeform 15"/>
                <p:cNvSpPr>
                  <a:spLocks noEditPoints="1"/>
                </p:cNvSpPr>
                <p:nvPr/>
              </p:nvSpPr>
              <p:spPr bwMode="auto">
                <a:xfrm>
                  <a:off x="5063110" y="1298639"/>
                  <a:ext cx="570687" cy="385130"/>
                </a:xfrm>
                <a:custGeom>
                  <a:avLst/>
                  <a:gdLst>
                    <a:gd name="T0" fmla="*/ 1402 w 1482"/>
                    <a:gd name="T1" fmla="*/ 0 h 1000"/>
                    <a:gd name="T2" fmla="*/ 80 w 1482"/>
                    <a:gd name="T3" fmla="*/ 0 h 1000"/>
                    <a:gd name="T4" fmla="*/ 0 w 1482"/>
                    <a:gd name="T5" fmla="*/ 80 h 1000"/>
                    <a:gd name="T6" fmla="*/ 0 w 1482"/>
                    <a:gd name="T7" fmla="*/ 920 h 1000"/>
                    <a:gd name="T8" fmla="*/ 80 w 1482"/>
                    <a:gd name="T9" fmla="*/ 1000 h 1000"/>
                    <a:gd name="T10" fmla="*/ 1402 w 1482"/>
                    <a:gd name="T11" fmla="*/ 1000 h 1000"/>
                    <a:gd name="T12" fmla="*/ 1482 w 1482"/>
                    <a:gd name="T13" fmla="*/ 920 h 1000"/>
                    <a:gd name="T14" fmla="*/ 1482 w 1482"/>
                    <a:gd name="T15" fmla="*/ 80 h 1000"/>
                    <a:gd name="T16" fmla="*/ 1402 w 1482"/>
                    <a:gd name="T17" fmla="*/ 0 h 1000"/>
                    <a:gd name="T18" fmla="*/ 798 w 1482"/>
                    <a:gd name="T19" fmla="*/ 27 h 1000"/>
                    <a:gd name="T20" fmla="*/ 805 w 1482"/>
                    <a:gd name="T21" fmla="*/ 34 h 1000"/>
                    <a:gd name="T22" fmla="*/ 798 w 1482"/>
                    <a:gd name="T23" fmla="*/ 41 h 1000"/>
                    <a:gd name="T24" fmla="*/ 791 w 1482"/>
                    <a:gd name="T25" fmla="*/ 34 h 1000"/>
                    <a:gd name="T26" fmla="*/ 798 w 1482"/>
                    <a:gd name="T27" fmla="*/ 27 h 1000"/>
                    <a:gd name="T28" fmla="*/ 741 w 1482"/>
                    <a:gd name="T29" fmla="*/ 21 h 1000"/>
                    <a:gd name="T30" fmla="*/ 754 w 1482"/>
                    <a:gd name="T31" fmla="*/ 34 h 1000"/>
                    <a:gd name="T32" fmla="*/ 741 w 1482"/>
                    <a:gd name="T33" fmla="*/ 46 h 1000"/>
                    <a:gd name="T34" fmla="*/ 729 w 1482"/>
                    <a:gd name="T35" fmla="*/ 34 h 1000"/>
                    <a:gd name="T36" fmla="*/ 741 w 1482"/>
                    <a:gd name="T37" fmla="*/ 21 h 1000"/>
                    <a:gd name="T38" fmla="*/ 1394 w 1482"/>
                    <a:gd name="T39" fmla="*/ 920 h 1000"/>
                    <a:gd name="T40" fmla="*/ 84 w 1482"/>
                    <a:gd name="T41" fmla="*/ 920 h 1000"/>
                    <a:gd name="T42" fmla="*/ 84 w 1482"/>
                    <a:gd name="T43" fmla="*/ 86 h 1000"/>
                    <a:gd name="T44" fmla="*/ 1394 w 1482"/>
                    <a:gd name="T45" fmla="*/ 86 h 1000"/>
                    <a:gd name="T46" fmla="*/ 1394 w 1482"/>
                    <a:gd name="T47" fmla="*/ 920 h 1000"/>
                    <a:gd name="T48" fmla="*/ 1442 w 1482"/>
                    <a:gd name="T49" fmla="*/ 172 h 1000"/>
                    <a:gd name="T50" fmla="*/ 1434 w 1482"/>
                    <a:gd name="T51" fmla="*/ 180 h 1000"/>
                    <a:gd name="T52" fmla="*/ 1433 w 1482"/>
                    <a:gd name="T53" fmla="*/ 180 h 1000"/>
                    <a:gd name="T54" fmla="*/ 1425 w 1482"/>
                    <a:gd name="T55" fmla="*/ 172 h 1000"/>
                    <a:gd name="T56" fmla="*/ 1425 w 1482"/>
                    <a:gd name="T57" fmla="*/ 94 h 1000"/>
                    <a:gd name="T58" fmla="*/ 1433 w 1482"/>
                    <a:gd name="T59" fmla="*/ 86 h 1000"/>
                    <a:gd name="T60" fmla="*/ 1434 w 1482"/>
                    <a:gd name="T61" fmla="*/ 86 h 1000"/>
                    <a:gd name="T62" fmla="*/ 1442 w 1482"/>
                    <a:gd name="T63" fmla="*/ 94 h 1000"/>
                    <a:gd name="T64" fmla="*/ 1442 w 1482"/>
                    <a:gd name="T65" fmla="*/ 172 h 1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482" h="1000">
                      <a:moveTo>
                        <a:pt x="1402" y="0"/>
                      </a:moveTo>
                      <a:cubicBezTo>
                        <a:pt x="80" y="0"/>
                        <a:pt x="80" y="0"/>
                        <a:pt x="80" y="0"/>
                      </a:cubicBezTo>
                      <a:cubicBezTo>
                        <a:pt x="36" y="0"/>
                        <a:pt x="0" y="36"/>
                        <a:pt x="0" y="80"/>
                      </a:cubicBezTo>
                      <a:cubicBezTo>
                        <a:pt x="0" y="920"/>
                        <a:pt x="0" y="920"/>
                        <a:pt x="0" y="920"/>
                      </a:cubicBezTo>
                      <a:cubicBezTo>
                        <a:pt x="0" y="964"/>
                        <a:pt x="36" y="1000"/>
                        <a:pt x="80" y="1000"/>
                      </a:cubicBezTo>
                      <a:cubicBezTo>
                        <a:pt x="1402" y="1000"/>
                        <a:pt x="1402" y="1000"/>
                        <a:pt x="1402" y="1000"/>
                      </a:cubicBezTo>
                      <a:cubicBezTo>
                        <a:pt x="1446" y="1000"/>
                        <a:pt x="1482" y="964"/>
                        <a:pt x="1482" y="920"/>
                      </a:cubicBezTo>
                      <a:cubicBezTo>
                        <a:pt x="1482" y="80"/>
                        <a:pt x="1482" y="80"/>
                        <a:pt x="1482" y="80"/>
                      </a:cubicBezTo>
                      <a:cubicBezTo>
                        <a:pt x="1482" y="36"/>
                        <a:pt x="1446" y="0"/>
                        <a:pt x="1402" y="0"/>
                      </a:cubicBezTo>
                      <a:close/>
                      <a:moveTo>
                        <a:pt x="798" y="27"/>
                      </a:moveTo>
                      <a:cubicBezTo>
                        <a:pt x="802" y="27"/>
                        <a:pt x="805" y="30"/>
                        <a:pt x="805" y="34"/>
                      </a:cubicBezTo>
                      <a:cubicBezTo>
                        <a:pt x="805" y="38"/>
                        <a:pt x="802" y="41"/>
                        <a:pt x="798" y="41"/>
                      </a:cubicBezTo>
                      <a:cubicBezTo>
                        <a:pt x="795" y="41"/>
                        <a:pt x="791" y="38"/>
                        <a:pt x="791" y="34"/>
                      </a:cubicBezTo>
                      <a:cubicBezTo>
                        <a:pt x="791" y="30"/>
                        <a:pt x="795" y="27"/>
                        <a:pt x="798" y="27"/>
                      </a:cubicBezTo>
                      <a:close/>
                      <a:moveTo>
                        <a:pt x="741" y="21"/>
                      </a:moveTo>
                      <a:cubicBezTo>
                        <a:pt x="748" y="21"/>
                        <a:pt x="754" y="27"/>
                        <a:pt x="754" y="34"/>
                      </a:cubicBezTo>
                      <a:cubicBezTo>
                        <a:pt x="754" y="41"/>
                        <a:pt x="748" y="46"/>
                        <a:pt x="741" y="46"/>
                      </a:cubicBezTo>
                      <a:cubicBezTo>
                        <a:pt x="734" y="46"/>
                        <a:pt x="729" y="41"/>
                        <a:pt x="729" y="34"/>
                      </a:cubicBezTo>
                      <a:cubicBezTo>
                        <a:pt x="729" y="27"/>
                        <a:pt x="734" y="21"/>
                        <a:pt x="741" y="21"/>
                      </a:cubicBezTo>
                      <a:close/>
                      <a:moveTo>
                        <a:pt x="1394" y="920"/>
                      </a:moveTo>
                      <a:cubicBezTo>
                        <a:pt x="84" y="920"/>
                        <a:pt x="84" y="920"/>
                        <a:pt x="84" y="920"/>
                      </a:cubicBezTo>
                      <a:cubicBezTo>
                        <a:pt x="84" y="86"/>
                        <a:pt x="84" y="86"/>
                        <a:pt x="84" y="86"/>
                      </a:cubicBezTo>
                      <a:cubicBezTo>
                        <a:pt x="1394" y="86"/>
                        <a:pt x="1394" y="86"/>
                        <a:pt x="1394" y="86"/>
                      </a:cubicBezTo>
                      <a:lnTo>
                        <a:pt x="1394" y="920"/>
                      </a:lnTo>
                      <a:close/>
                      <a:moveTo>
                        <a:pt x="1442" y="172"/>
                      </a:moveTo>
                      <a:cubicBezTo>
                        <a:pt x="1442" y="176"/>
                        <a:pt x="1439" y="180"/>
                        <a:pt x="1434" y="180"/>
                      </a:cubicBezTo>
                      <a:cubicBezTo>
                        <a:pt x="1433" y="180"/>
                        <a:pt x="1433" y="180"/>
                        <a:pt x="1433" y="180"/>
                      </a:cubicBezTo>
                      <a:cubicBezTo>
                        <a:pt x="1428" y="180"/>
                        <a:pt x="1425" y="176"/>
                        <a:pt x="1425" y="172"/>
                      </a:cubicBezTo>
                      <a:cubicBezTo>
                        <a:pt x="1425" y="94"/>
                        <a:pt x="1425" y="94"/>
                        <a:pt x="1425" y="94"/>
                      </a:cubicBezTo>
                      <a:cubicBezTo>
                        <a:pt x="1425" y="89"/>
                        <a:pt x="1428" y="86"/>
                        <a:pt x="1433" y="86"/>
                      </a:cubicBezTo>
                      <a:cubicBezTo>
                        <a:pt x="1434" y="86"/>
                        <a:pt x="1434" y="86"/>
                        <a:pt x="1434" y="86"/>
                      </a:cubicBezTo>
                      <a:cubicBezTo>
                        <a:pt x="1439" y="86"/>
                        <a:pt x="1442" y="89"/>
                        <a:pt x="1442" y="94"/>
                      </a:cubicBezTo>
                      <a:lnTo>
                        <a:pt x="1442" y="172"/>
                      </a:lnTo>
                      <a:close/>
                    </a:path>
                  </a:pathLst>
                </a:custGeom>
                <a:gradFill>
                  <a:gsLst>
                    <a:gs pos="90000">
                      <a:srgbClr val="424545">
                        <a:lumMod val="88000"/>
                        <a:lumOff val="12000"/>
                      </a:srgbClr>
                    </a:gs>
                    <a:gs pos="0">
                      <a:srgbClr val="424545">
                        <a:lumMod val="62000"/>
                      </a:srgbClr>
                    </a:gs>
                  </a:gsLst>
                  <a:lin ang="16200000" scaled="0"/>
                </a:gradFill>
                <a:ln w="22225" cap="flat" cmpd="sng" algn="ctr">
                  <a:noFill/>
                  <a:prstDash val="solid"/>
                </a:ln>
                <a:effectLst/>
                <a:extLst/>
              </p:spPr>
              <p:txBody>
                <a:bodyPr wrap="square" lIns="0" tIns="0" rIns="0" bIns="0" rtlCol="0" anchor="ctr"/>
                <a:lstStyle/>
                <a:p>
                  <a:pPr algn="ctr"/>
                  <a:endParaRPr lang="en-US" sz="1600" b="1" kern="0" dirty="0">
                    <a:solidFill>
                      <a:sysClr val="window" lastClr="FFFFFF"/>
                    </a:solidFill>
                    <a:ea typeface="Tahoma" pitchFamily="34" charset="0"/>
                    <a:cs typeface="Tahoma" pitchFamily="34" charset="0"/>
                  </a:endParaRPr>
                </a:p>
              </p:txBody>
            </p:sp>
          </p:grpSp>
          <p:grpSp>
            <p:nvGrpSpPr>
              <p:cNvPr id="10" name="Group 108"/>
              <p:cNvGrpSpPr/>
              <p:nvPr/>
            </p:nvGrpSpPr>
            <p:grpSpPr>
              <a:xfrm>
                <a:off x="5505143" y="1449673"/>
                <a:ext cx="208768" cy="333916"/>
                <a:chOff x="5505143" y="1449673"/>
                <a:chExt cx="208768" cy="333916"/>
              </a:xfrm>
            </p:grpSpPr>
            <p:sp>
              <p:nvSpPr>
                <p:cNvPr id="110" name="Rectangle 7"/>
                <p:cNvSpPr>
                  <a:spLocks noChangeArrowheads="1"/>
                </p:cNvSpPr>
                <p:nvPr/>
              </p:nvSpPr>
              <p:spPr bwMode="auto">
                <a:xfrm rot="1689612">
                  <a:off x="5529078" y="1472623"/>
                  <a:ext cx="165754" cy="278943"/>
                </a:xfrm>
                <a:prstGeom prst="rect">
                  <a:avLst/>
                </a:prstGeom>
                <a:gradFill flip="none" rotWithShape="1">
                  <a:gsLst>
                    <a:gs pos="97500">
                      <a:schemeClr val="tx2">
                        <a:lumMod val="40000"/>
                        <a:lumOff val="60000"/>
                      </a:schemeClr>
                    </a:gs>
                    <a:gs pos="0">
                      <a:schemeClr val="tx1">
                        <a:lumMod val="50000"/>
                        <a:lumOff val="50000"/>
                      </a:schemeClr>
                    </a:gs>
                    <a:gs pos="4000">
                      <a:sysClr val="window" lastClr="FFFFFF"/>
                    </a:gs>
                  </a:gsLst>
                  <a:lin ang="0" scaled="1"/>
                  <a:tileRect/>
                </a:gradFill>
                <a:ln>
                  <a:noFill/>
                </a:ln>
                <a:effectLst/>
                <a:extLst/>
              </p:spPr>
              <p:txBody>
                <a:bodyPr vert="horz" wrap="none" lIns="91440" tIns="0" rIns="91440" bIns="45720" numCol="1" anchor="t" anchorCtr="0" compatLnSpc="1">
                  <a:prstTxWarp prst="textNoShape">
                    <a:avLst/>
                  </a:prstTxWarp>
                </a:bodyPr>
                <a:lstStyle/>
                <a:p>
                  <a:endParaRPr lang="en-US" sz="4300" kern="0" spc="-267" baseline="26000" dirty="0">
                    <a:solidFill>
                      <a:srgbClr val="424545"/>
                    </a:solidFill>
                  </a:endParaRPr>
                </a:p>
              </p:txBody>
            </p:sp>
            <p:sp>
              <p:nvSpPr>
                <p:cNvPr id="111" name="Freeform 11"/>
                <p:cNvSpPr>
                  <a:spLocks noEditPoints="1"/>
                </p:cNvSpPr>
                <p:nvPr/>
              </p:nvSpPr>
              <p:spPr bwMode="auto">
                <a:xfrm rot="1689612">
                  <a:off x="5505143" y="1449673"/>
                  <a:ext cx="208768" cy="333916"/>
                </a:xfrm>
                <a:custGeom>
                  <a:avLst/>
                  <a:gdLst>
                    <a:gd name="T0" fmla="*/ 873 w 953"/>
                    <a:gd name="T1" fmla="*/ 0 h 1525"/>
                    <a:gd name="T2" fmla="*/ 80 w 953"/>
                    <a:gd name="T3" fmla="*/ 0 h 1525"/>
                    <a:gd name="T4" fmla="*/ 0 w 953"/>
                    <a:gd name="T5" fmla="*/ 80 h 1525"/>
                    <a:gd name="T6" fmla="*/ 0 w 953"/>
                    <a:gd name="T7" fmla="*/ 1445 h 1525"/>
                    <a:gd name="T8" fmla="*/ 80 w 953"/>
                    <a:gd name="T9" fmla="*/ 1525 h 1525"/>
                    <a:gd name="T10" fmla="*/ 873 w 953"/>
                    <a:gd name="T11" fmla="*/ 1525 h 1525"/>
                    <a:gd name="T12" fmla="*/ 953 w 953"/>
                    <a:gd name="T13" fmla="*/ 1445 h 1525"/>
                    <a:gd name="T14" fmla="*/ 953 w 953"/>
                    <a:gd name="T15" fmla="*/ 80 h 1525"/>
                    <a:gd name="T16" fmla="*/ 873 w 953"/>
                    <a:gd name="T17" fmla="*/ 0 h 1525"/>
                    <a:gd name="T18" fmla="*/ 407 w 953"/>
                    <a:gd name="T19" fmla="*/ 1461 h 1525"/>
                    <a:gd name="T20" fmla="*/ 399 w 953"/>
                    <a:gd name="T21" fmla="*/ 1469 h 1525"/>
                    <a:gd name="T22" fmla="*/ 292 w 953"/>
                    <a:gd name="T23" fmla="*/ 1469 h 1525"/>
                    <a:gd name="T24" fmla="*/ 284 w 953"/>
                    <a:gd name="T25" fmla="*/ 1461 h 1525"/>
                    <a:gd name="T26" fmla="*/ 284 w 953"/>
                    <a:gd name="T27" fmla="*/ 1443 h 1525"/>
                    <a:gd name="T28" fmla="*/ 292 w 953"/>
                    <a:gd name="T29" fmla="*/ 1435 h 1525"/>
                    <a:gd name="T30" fmla="*/ 399 w 953"/>
                    <a:gd name="T31" fmla="*/ 1435 h 1525"/>
                    <a:gd name="T32" fmla="*/ 407 w 953"/>
                    <a:gd name="T33" fmla="*/ 1443 h 1525"/>
                    <a:gd name="T34" fmla="*/ 407 w 953"/>
                    <a:gd name="T35" fmla="*/ 1461 h 1525"/>
                    <a:gd name="T36" fmla="*/ 538 w 953"/>
                    <a:gd name="T37" fmla="*/ 1461 h 1525"/>
                    <a:gd name="T38" fmla="*/ 530 w 953"/>
                    <a:gd name="T39" fmla="*/ 1469 h 1525"/>
                    <a:gd name="T40" fmla="*/ 423 w 953"/>
                    <a:gd name="T41" fmla="*/ 1469 h 1525"/>
                    <a:gd name="T42" fmla="*/ 415 w 953"/>
                    <a:gd name="T43" fmla="*/ 1461 h 1525"/>
                    <a:gd name="T44" fmla="*/ 415 w 953"/>
                    <a:gd name="T45" fmla="*/ 1443 h 1525"/>
                    <a:gd name="T46" fmla="*/ 423 w 953"/>
                    <a:gd name="T47" fmla="*/ 1435 h 1525"/>
                    <a:gd name="T48" fmla="*/ 530 w 953"/>
                    <a:gd name="T49" fmla="*/ 1435 h 1525"/>
                    <a:gd name="T50" fmla="*/ 538 w 953"/>
                    <a:gd name="T51" fmla="*/ 1443 h 1525"/>
                    <a:gd name="T52" fmla="*/ 538 w 953"/>
                    <a:gd name="T53" fmla="*/ 1461 h 1525"/>
                    <a:gd name="T54" fmla="*/ 669 w 953"/>
                    <a:gd name="T55" fmla="*/ 1461 h 1525"/>
                    <a:gd name="T56" fmla="*/ 661 w 953"/>
                    <a:gd name="T57" fmla="*/ 1469 h 1525"/>
                    <a:gd name="T58" fmla="*/ 554 w 953"/>
                    <a:gd name="T59" fmla="*/ 1469 h 1525"/>
                    <a:gd name="T60" fmla="*/ 546 w 953"/>
                    <a:gd name="T61" fmla="*/ 1461 h 1525"/>
                    <a:gd name="T62" fmla="*/ 546 w 953"/>
                    <a:gd name="T63" fmla="*/ 1443 h 1525"/>
                    <a:gd name="T64" fmla="*/ 554 w 953"/>
                    <a:gd name="T65" fmla="*/ 1435 h 1525"/>
                    <a:gd name="T66" fmla="*/ 661 w 953"/>
                    <a:gd name="T67" fmla="*/ 1435 h 1525"/>
                    <a:gd name="T68" fmla="*/ 669 w 953"/>
                    <a:gd name="T69" fmla="*/ 1443 h 1525"/>
                    <a:gd name="T70" fmla="*/ 669 w 953"/>
                    <a:gd name="T71" fmla="*/ 1461 h 1525"/>
                    <a:gd name="T72" fmla="*/ 855 w 953"/>
                    <a:gd name="T73" fmla="*/ 1376 h 1525"/>
                    <a:gd name="T74" fmla="*/ 98 w 953"/>
                    <a:gd name="T75" fmla="*/ 1376 h 1525"/>
                    <a:gd name="T76" fmla="*/ 98 w 953"/>
                    <a:gd name="T77" fmla="*/ 102 h 1525"/>
                    <a:gd name="T78" fmla="*/ 855 w 953"/>
                    <a:gd name="T79" fmla="*/ 102 h 1525"/>
                    <a:gd name="T80" fmla="*/ 855 w 953"/>
                    <a:gd name="T81" fmla="*/ 1376 h 15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53" h="1525">
                      <a:moveTo>
                        <a:pt x="873" y="0"/>
                      </a:moveTo>
                      <a:cubicBezTo>
                        <a:pt x="80" y="0"/>
                        <a:pt x="80" y="0"/>
                        <a:pt x="80" y="0"/>
                      </a:cubicBezTo>
                      <a:cubicBezTo>
                        <a:pt x="36" y="0"/>
                        <a:pt x="0" y="36"/>
                        <a:pt x="0" y="80"/>
                      </a:cubicBezTo>
                      <a:cubicBezTo>
                        <a:pt x="0" y="1445"/>
                        <a:pt x="0" y="1445"/>
                        <a:pt x="0" y="1445"/>
                      </a:cubicBezTo>
                      <a:cubicBezTo>
                        <a:pt x="0" y="1489"/>
                        <a:pt x="36" y="1525"/>
                        <a:pt x="80" y="1525"/>
                      </a:cubicBezTo>
                      <a:cubicBezTo>
                        <a:pt x="873" y="1525"/>
                        <a:pt x="873" y="1525"/>
                        <a:pt x="873" y="1525"/>
                      </a:cubicBezTo>
                      <a:cubicBezTo>
                        <a:pt x="917" y="1525"/>
                        <a:pt x="953" y="1489"/>
                        <a:pt x="953" y="1445"/>
                      </a:cubicBezTo>
                      <a:cubicBezTo>
                        <a:pt x="953" y="80"/>
                        <a:pt x="953" y="80"/>
                        <a:pt x="953" y="80"/>
                      </a:cubicBezTo>
                      <a:cubicBezTo>
                        <a:pt x="953" y="36"/>
                        <a:pt x="917" y="0"/>
                        <a:pt x="873" y="0"/>
                      </a:cubicBezTo>
                      <a:close/>
                      <a:moveTo>
                        <a:pt x="407" y="1461"/>
                      </a:moveTo>
                      <a:cubicBezTo>
                        <a:pt x="407" y="1465"/>
                        <a:pt x="403" y="1469"/>
                        <a:pt x="399" y="1469"/>
                      </a:cubicBezTo>
                      <a:cubicBezTo>
                        <a:pt x="292" y="1469"/>
                        <a:pt x="292" y="1469"/>
                        <a:pt x="292" y="1469"/>
                      </a:cubicBezTo>
                      <a:cubicBezTo>
                        <a:pt x="287" y="1469"/>
                        <a:pt x="284" y="1465"/>
                        <a:pt x="284" y="1461"/>
                      </a:cubicBezTo>
                      <a:cubicBezTo>
                        <a:pt x="284" y="1443"/>
                        <a:pt x="284" y="1443"/>
                        <a:pt x="284" y="1443"/>
                      </a:cubicBezTo>
                      <a:cubicBezTo>
                        <a:pt x="284" y="1438"/>
                        <a:pt x="287" y="1435"/>
                        <a:pt x="292" y="1435"/>
                      </a:cubicBezTo>
                      <a:cubicBezTo>
                        <a:pt x="399" y="1435"/>
                        <a:pt x="399" y="1435"/>
                        <a:pt x="399" y="1435"/>
                      </a:cubicBezTo>
                      <a:cubicBezTo>
                        <a:pt x="403" y="1435"/>
                        <a:pt x="407" y="1438"/>
                        <a:pt x="407" y="1443"/>
                      </a:cubicBezTo>
                      <a:lnTo>
                        <a:pt x="407" y="1461"/>
                      </a:lnTo>
                      <a:close/>
                      <a:moveTo>
                        <a:pt x="538" y="1461"/>
                      </a:moveTo>
                      <a:cubicBezTo>
                        <a:pt x="538" y="1465"/>
                        <a:pt x="534" y="1469"/>
                        <a:pt x="530" y="1469"/>
                      </a:cubicBezTo>
                      <a:cubicBezTo>
                        <a:pt x="423" y="1469"/>
                        <a:pt x="423" y="1469"/>
                        <a:pt x="423" y="1469"/>
                      </a:cubicBezTo>
                      <a:cubicBezTo>
                        <a:pt x="419" y="1469"/>
                        <a:pt x="415" y="1465"/>
                        <a:pt x="415" y="1461"/>
                      </a:cubicBezTo>
                      <a:cubicBezTo>
                        <a:pt x="415" y="1443"/>
                        <a:pt x="415" y="1443"/>
                        <a:pt x="415" y="1443"/>
                      </a:cubicBezTo>
                      <a:cubicBezTo>
                        <a:pt x="415" y="1438"/>
                        <a:pt x="419" y="1435"/>
                        <a:pt x="423" y="1435"/>
                      </a:cubicBezTo>
                      <a:cubicBezTo>
                        <a:pt x="530" y="1435"/>
                        <a:pt x="530" y="1435"/>
                        <a:pt x="530" y="1435"/>
                      </a:cubicBezTo>
                      <a:cubicBezTo>
                        <a:pt x="534" y="1435"/>
                        <a:pt x="538" y="1438"/>
                        <a:pt x="538" y="1443"/>
                      </a:cubicBezTo>
                      <a:lnTo>
                        <a:pt x="538" y="1461"/>
                      </a:lnTo>
                      <a:close/>
                      <a:moveTo>
                        <a:pt x="669" y="1461"/>
                      </a:moveTo>
                      <a:cubicBezTo>
                        <a:pt x="669" y="1465"/>
                        <a:pt x="666" y="1469"/>
                        <a:pt x="661" y="1469"/>
                      </a:cubicBezTo>
                      <a:cubicBezTo>
                        <a:pt x="554" y="1469"/>
                        <a:pt x="554" y="1469"/>
                        <a:pt x="554" y="1469"/>
                      </a:cubicBezTo>
                      <a:cubicBezTo>
                        <a:pt x="550" y="1469"/>
                        <a:pt x="546" y="1465"/>
                        <a:pt x="546" y="1461"/>
                      </a:cubicBezTo>
                      <a:cubicBezTo>
                        <a:pt x="546" y="1443"/>
                        <a:pt x="546" y="1443"/>
                        <a:pt x="546" y="1443"/>
                      </a:cubicBezTo>
                      <a:cubicBezTo>
                        <a:pt x="546" y="1438"/>
                        <a:pt x="550" y="1435"/>
                        <a:pt x="554" y="1435"/>
                      </a:cubicBezTo>
                      <a:cubicBezTo>
                        <a:pt x="661" y="1435"/>
                        <a:pt x="661" y="1435"/>
                        <a:pt x="661" y="1435"/>
                      </a:cubicBezTo>
                      <a:cubicBezTo>
                        <a:pt x="666" y="1435"/>
                        <a:pt x="669" y="1438"/>
                        <a:pt x="669" y="1443"/>
                      </a:cubicBezTo>
                      <a:lnTo>
                        <a:pt x="669" y="1461"/>
                      </a:lnTo>
                      <a:close/>
                      <a:moveTo>
                        <a:pt x="855" y="1376"/>
                      </a:moveTo>
                      <a:cubicBezTo>
                        <a:pt x="98" y="1376"/>
                        <a:pt x="98" y="1376"/>
                        <a:pt x="98" y="1376"/>
                      </a:cubicBezTo>
                      <a:cubicBezTo>
                        <a:pt x="98" y="102"/>
                        <a:pt x="98" y="102"/>
                        <a:pt x="98" y="102"/>
                      </a:cubicBezTo>
                      <a:cubicBezTo>
                        <a:pt x="855" y="102"/>
                        <a:pt x="855" y="102"/>
                        <a:pt x="855" y="102"/>
                      </a:cubicBezTo>
                      <a:lnTo>
                        <a:pt x="855" y="1376"/>
                      </a:lnTo>
                      <a:close/>
                    </a:path>
                  </a:pathLst>
                </a:custGeom>
                <a:gradFill>
                  <a:gsLst>
                    <a:gs pos="90000">
                      <a:srgbClr val="424545">
                        <a:lumMod val="88000"/>
                        <a:lumOff val="12000"/>
                      </a:srgbClr>
                    </a:gs>
                    <a:gs pos="0">
                      <a:srgbClr val="424545">
                        <a:lumMod val="62000"/>
                      </a:srgbClr>
                    </a:gs>
                  </a:gsLst>
                  <a:lin ang="16200000" scaled="0"/>
                </a:gradFill>
                <a:ln w="22225" cap="flat" cmpd="sng" algn="ctr">
                  <a:noFill/>
                  <a:prstDash val="solid"/>
                </a:ln>
                <a:effectLst/>
                <a:extLst/>
              </p:spPr>
              <p:txBody>
                <a:bodyPr wrap="square" lIns="0" tIns="0" rIns="0" bIns="0" rtlCol="0" anchor="ctr"/>
                <a:lstStyle/>
                <a:p>
                  <a:pPr algn="ctr"/>
                  <a:endParaRPr lang="en-US" sz="1600" b="1" kern="0" dirty="0">
                    <a:solidFill>
                      <a:sysClr val="window" lastClr="FFFFFF"/>
                    </a:solidFill>
                    <a:ea typeface="Tahoma" pitchFamily="34" charset="0"/>
                    <a:cs typeface="Tahoma" pitchFamily="34" charset="0"/>
                  </a:endParaRPr>
                </a:p>
              </p:txBody>
            </p:sp>
          </p:grpSp>
        </p:grpSp>
        <p:sp>
          <p:nvSpPr>
            <p:cNvPr id="106" name="Freeform 14"/>
            <p:cNvSpPr>
              <a:spLocks/>
            </p:cNvSpPr>
            <p:nvPr/>
          </p:nvSpPr>
          <p:spPr bwMode="auto">
            <a:xfrm>
              <a:off x="5544651" y="2607494"/>
              <a:ext cx="181111" cy="328629"/>
            </a:xfrm>
            <a:custGeom>
              <a:avLst/>
              <a:gdLst>
                <a:gd name="T0" fmla="*/ 53 w 53"/>
                <a:gd name="T1" fmla="*/ 2 h 95"/>
                <a:gd name="T2" fmla="*/ 45 w 53"/>
                <a:gd name="T3" fmla="*/ 4 h 95"/>
                <a:gd name="T4" fmla="*/ 1 w 53"/>
                <a:gd name="T5" fmla="*/ 87 h 95"/>
                <a:gd name="T6" fmla="*/ 3 w 53"/>
                <a:gd name="T7" fmla="*/ 95 h 95"/>
              </a:gdLst>
              <a:ahLst/>
              <a:cxnLst>
                <a:cxn ang="0">
                  <a:pos x="T0" y="T1"/>
                </a:cxn>
                <a:cxn ang="0">
                  <a:pos x="T2" y="T3"/>
                </a:cxn>
                <a:cxn ang="0">
                  <a:pos x="T4" y="T5"/>
                </a:cxn>
                <a:cxn ang="0">
                  <a:pos x="T6" y="T7"/>
                </a:cxn>
              </a:cxnLst>
              <a:rect l="0" t="0" r="r" b="b"/>
              <a:pathLst>
                <a:path w="53" h="95">
                  <a:moveTo>
                    <a:pt x="53" y="2"/>
                  </a:moveTo>
                  <a:cubicBezTo>
                    <a:pt x="50" y="0"/>
                    <a:pt x="47" y="1"/>
                    <a:pt x="45" y="4"/>
                  </a:cubicBezTo>
                  <a:cubicBezTo>
                    <a:pt x="1" y="87"/>
                    <a:pt x="1" y="87"/>
                    <a:pt x="1" y="87"/>
                  </a:cubicBezTo>
                  <a:cubicBezTo>
                    <a:pt x="0" y="90"/>
                    <a:pt x="1" y="93"/>
                    <a:pt x="3" y="95"/>
                  </a:cubicBezTo>
                </a:path>
              </a:pathLst>
            </a:custGeom>
            <a:noFill/>
            <a:ln w="12700" cap="flat">
              <a:solidFill>
                <a:schemeClr val="bg1"/>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cxnSp>
          <p:nvCxnSpPr>
            <p:cNvPr id="107" name="Straight Connector 106"/>
            <p:cNvCxnSpPr/>
            <p:nvPr/>
          </p:nvCxnSpPr>
          <p:spPr>
            <a:xfrm>
              <a:off x="5719535" y="2612776"/>
              <a:ext cx="188347" cy="9470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1" name="Group 71"/>
          <p:cNvGrpSpPr/>
          <p:nvPr/>
        </p:nvGrpSpPr>
        <p:grpSpPr>
          <a:xfrm>
            <a:off x="4401519" y="2632206"/>
            <a:ext cx="1017731" cy="969820"/>
            <a:chOff x="8381999" y="2239817"/>
            <a:chExt cx="763497" cy="727365"/>
          </a:xfrm>
        </p:grpSpPr>
        <p:sp>
          <p:nvSpPr>
            <p:cNvPr id="51" name="APP_ICON_BASE"/>
            <p:cNvSpPr>
              <a:spLocks/>
            </p:cNvSpPr>
            <p:nvPr/>
          </p:nvSpPr>
          <p:spPr bwMode="auto">
            <a:xfrm>
              <a:off x="8381999" y="2239817"/>
              <a:ext cx="762001" cy="727365"/>
            </a:xfrm>
            <a:prstGeom prst="roundRect">
              <a:avLst>
                <a:gd name="adj" fmla="val 13581"/>
              </a:avLst>
            </a:prstGeom>
            <a:gradFill>
              <a:gsLst>
                <a:gs pos="47000">
                  <a:schemeClr val="tx2">
                    <a:lumMod val="88000"/>
                    <a:lumOff val="12000"/>
                  </a:schemeClr>
                </a:gs>
                <a:gs pos="0">
                  <a:schemeClr val="tx2">
                    <a:lumMod val="75000"/>
                  </a:schemeClr>
                </a:gs>
              </a:gsLst>
              <a:lin ang="16200000" scaled="0"/>
            </a:gradFill>
            <a:ln w="22225" cap="flat" cmpd="sng" algn="ctr">
              <a:solidFill>
                <a:schemeClr val="tx2">
                  <a:lumMod val="75000"/>
                </a:schemeClr>
              </a:solidFill>
              <a:prstDash val="solid"/>
            </a:ln>
            <a:effectLst/>
            <a:extLst/>
          </p:spPr>
          <p:txBody>
            <a:bodyPr wrap="square" lIns="0" tIns="0" rIns="0" bIns="0" rtlCol="0" anchor="ctr"/>
            <a:lstStyle/>
            <a:p>
              <a:pPr algn="ctr">
                <a:defRPr/>
              </a:pPr>
              <a:endParaRPr lang="en-US" sz="1700" b="1" kern="0" dirty="0">
                <a:solidFill>
                  <a:sysClr val="window" lastClr="FFFFFF"/>
                </a:solidFill>
                <a:effectLst>
                  <a:glow rad="228600">
                    <a:schemeClr val="accent1">
                      <a:alpha val="75000"/>
                    </a:schemeClr>
                  </a:glow>
                </a:effectLst>
                <a:ea typeface="Tahoma" pitchFamily="34" charset="0"/>
                <a:cs typeface="Tahoma" pitchFamily="34" charset="0"/>
              </a:endParaRPr>
            </a:p>
          </p:txBody>
        </p:sp>
        <p:grpSp>
          <p:nvGrpSpPr>
            <p:cNvPr id="12" name="Group 39"/>
            <p:cNvGrpSpPr/>
            <p:nvPr/>
          </p:nvGrpSpPr>
          <p:grpSpPr>
            <a:xfrm>
              <a:off x="8425297" y="2288885"/>
              <a:ext cx="684068" cy="632115"/>
              <a:chOff x="2991755" y="1210260"/>
              <a:chExt cx="3203061" cy="3261644"/>
            </a:xfrm>
            <a:solidFill>
              <a:schemeClr val="tx2">
                <a:lumMod val="60000"/>
                <a:lumOff val="40000"/>
                <a:alpha val="72000"/>
              </a:schemeClr>
            </a:solidFill>
          </p:grpSpPr>
          <p:sp>
            <p:nvSpPr>
              <p:cNvPr id="41" name="Freeform 40"/>
              <p:cNvSpPr>
                <a:spLocks/>
              </p:cNvSpPr>
              <p:nvPr/>
            </p:nvSpPr>
            <p:spPr bwMode="gray">
              <a:xfrm flipV="1">
                <a:off x="4833253" y="1210260"/>
                <a:ext cx="1361563" cy="2160978"/>
              </a:xfrm>
              <a:custGeom>
                <a:avLst/>
                <a:gdLst>
                  <a:gd name="T0" fmla="*/ 1759069567 w 1099"/>
                  <a:gd name="T1" fmla="*/ 1572577500 h 1672"/>
                  <a:gd name="T2" fmla="*/ 2147483647 w 1099"/>
                  <a:gd name="T3" fmla="*/ 1572577500 h 1672"/>
                  <a:gd name="T4" fmla="*/ 2147483647 w 1099"/>
                  <a:gd name="T5" fmla="*/ 2147483647 h 1672"/>
                  <a:gd name="T6" fmla="*/ 0 w 1099"/>
                  <a:gd name="T7" fmla="*/ 2147483647 h 1672"/>
                  <a:gd name="T8" fmla="*/ 0 w 1099"/>
                  <a:gd name="T9" fmla="*/ 1572577500 h 1672"/>
                  <a:gd name="T10" fmla="*/ 1131551274 w 1099"/>
                  <a:gd name="T11" fmla="*/ 1572577500 h 1672"/>
                  <a:gd name="T12" fmla="*/ 1131551274 w 1099"/>
                  <a:gd name="T13" fmla="*/ 904736888 h 1672"/>
                  <a:gd name="T14" fmla="*/ 640119871 w 1099"/>
                  <a:gd name="T15" fmla="*/ 904736888 h 1672"/>
                  <a:gd name="T16" fmla="*/ 1408768541 w 1099"/>
                  <a:gd name="T17" fmla="*/ 0 h 1672"/>
                  <a:gd name="T18" fmla="*/ 2147483647 w 1099"/>
                  <a:gd name="T19" fmla="*/ 904736888 h 1672"/>
                  <a:gd name="T20" fmla="*/ 1759069567 w 1099"/>
                  <a:gd name="T21" fmla="*/ 904736888 h 1672"/>
                  <a:gd name="T22" fmla="*/ 1759069567 w 1099"/>
                  <a:gd name="T23" fmla="*/ 1572577500 h 1672"/>
                  <a:gd name="T24" fmla="*/ 1759069567 w 1099"/>
                  <a:gd name="T25" fmla="*/ 1572577500 h 167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099"/>
                  <a:gd name="T40" fmla="*/ 0 h 1672"/>
                  <a:gd name="T41" fmla="*/ 1099 w 1099"/>
                  <a:gd name="T42" fmla="*/ 1672 h 1672"/>
                  <a:gd name="connsiteX0" fmla="*/ 6351 w 10000"/>
                  <a:gd name="connsiteY0" fmla="*/ 3732 h 10000"/>
                  <a:gd name="connsiteX1" fmla="*/ 10000 w 10000"/>
                  <a:gd name="connsiteY1" fmla="*/ 3732 h 10000"/>
                  <a:gd name="connsiteX2" fmla="*/ 10000 w 10000"/>
                  <a:gd name="connsiteY2" fmla="*/ 10000 h 10000"/>
                  <a:gd name="connsiteX3" fmla="*/ 0 w 10000"/>
                  <a:gd name="connsiteY3" fmla="*/ 10000 h 10000"/>
                  <a:gd name="connsiteX4" fmla="*/ 507 w 10000"/>
                  <a:gd name="connsiteY4" fmla="*/ 3732 h 10000"/>
                  <a:gd name="connsiteX5" fmla="*/ 4086 w 10000"/>
                  <a:gd name="connsiteY5" fmla="*/ 3732 h 10000"/>
                  <a:gd name="connsiteX6" fmla="*/ 4086 w 10000"/>
                  <a:gd name="connsiteY6" fmla="*/ 2147 h 10000"/>
                  <a:gd name="connsiteX7" fmla="*/ 2311 w 10000"/>
                  <a:gd name="connsiteY7" fmla="*/ 2147 h 10000"/>
                  <a:gd name="connsiteX8" fmla="*/ 5086 w 10000"/>
                  <a:gd name="connsiteY8" fmla="*/ 0 h 10000"/>
                  <a:gd name="connsiteX9" fmla="*/ 7916 w 10000"/>
                  <a:gd name="connsiteY9" fmla="*/ 2147 h 10000"/>
                  <a:gd name="connsiteX10" fmla="*/ 6351 w 10000"/>
                  <a:gd name="connsiteY10" fmla="*/ 2147 h 10000"/>
                  <a:gd name="connsiteX11" fmla="*/ 6351 w 10000"/>
                  <a:gd name="connsiteY11" fmla="*/ 3732 h 10000"/>
                  <a:gd name="connsiteX0" fmla="*/ 5844 w 9493"/>
                  <a:gd name="connsiteY0" fmla="*/ 3732 h 10020"/>
                  <a:gd name="connsiteX1" fmla="*/ 9493 w 9493"/>
                  <a:gd name="connsiteY1" fmla="*/ 3732 h 10020"/>
                  <a:gd name="connsiteX2" fmla="*/ 9493 w 9493"/>
                  <a:gd name="connsiteY2" fmla="*/ 10000 h 10020"/>
                  <a:gd name="connsiteX3" fmla="*/ 29 w 9493"/>
                  <a:gd name="connsiteY3" fmla="*/ 10020 h 10020"/>
                  <a:gd name="connsiteX4" fmla="*/ 0 w 9493"/>
                  <a:gd name="connsiteY4" fmla="*/ 3732 h 10020"/>
                  <a:gd name="connsiteX5" fmla="*/ 3579 w 9493"/>
                  <a:gd name="connsiteY5" fmla="*/ 3732 h 10020"/>
                  <a:gd name="connsiteX6" fmla="*/ 3579 w 9493"/>
                  <a:gd name="connsiteY6" fmla="*/ 2147 h 10020"/>
                  <a:gd name="connsiteX7" fmla="*/ 1804 w 9493"/>
                  <a:gd name="connsiteY7" fmla="*/ 2147 h 10020"/>
                  <a:gd name="connsiteX8" fmla="*/ 4579 w 9493"/>
                  <a:gd name="connsiteY8" fmla="*/ 0 h 10020"/>
                  <a:gd name="connsiteX9" fmla="*/ 7409 w 9493"/>
                  <a:gd name="connsiteY9" fmla="*/ 2147 h 10020"/>
                  <a:gd name="connsiteX10" fmla="*/ 5844 w 9493"/>
                  <a:gd name="connsiteY10" fmla="*/ 2147 h 10020"/>
                  <a:gd name="connsiteX11" fmla="*/ 5844 w 9493"/>
                  <a:gd name="connsiteY11" fmla="*/ 3732 h 10020"/>
                  <a:gd name="connsiteX0" fmla="*/ 6126 w 9970"/>
                  <a:gd name="connsiteY0" fmla="*/ 3725 h 10000"/>
                  <a:gd name="connsiteX1" fmla="*/ 9970 w 9970"/>
                  <a:gd name="connsiteY1" fmla="*/ 3725 h 10000"/>
                  <a:gd name="connsiteX2" fmla="*/ 9970 w 9970"/>
                  <a:gd name="connsiteY2" fmla="*/ 9980 h 10000"/>
                  <a:gd name="connsiteX3" fmla="*/ 1 w 9970"/>
                  <a:gd name="connsiteY3" fmla="*/ 10000 h 10000"/>
                  <a:gd name="connsiteX4" fmla="*/ 912 w 9970"/>
                  <a:gd name="connsiteY4" fmla="*/ 3745 h 10000"/>
                  <a:gd name="connsiteX5" fmla="*/ 3740 w 9970"/>
                  <a:gd name="connsiteY5" fmla="*/ 3725 h 10000"/>
                  <a:gd name="connsiteX6" fmla="*/ 3740 w 9970"/>
                  <a:gd name="connsiteY6" fmla="*/ 2143 h 10000"/>
                  <a:gd name="connsiteX7" fmla="*/ 1870 w 9970"/>
                  <a:gd name="connsiteY7" fmla="*/ 2143 h 10000"/>
                  <a:gd name="connsiteX8" fmla="*/ 4794 w 9970"/>
                  <a:gd name="connsiteY8" fmla="*/ 0 h 10000"/>
                  <a:gd name="connsiteX9" fmla="*/ 7775 w 9970"/>
                  <a:gd name="connsiteY9" fmla="*/ 2143 h 10000"/>
                  <a:gd name="connsiteX10" fmla="*/ 6126 w 9970"/>
                  <a:gd name="connsiteY10" fmla="*/ 2143 h 10000"/>
                  <a:gd name="connsiteX11" fmla="*/ 6126 w 9970"/>
                  <a:gd name="connsiteY11" fmla="*/ 3725 h 10000"/>
                  <a:gd name="connsiteX0" fmla="*/ 6146 w 10002"/>
                  <a:gd name="connsiteY0" fmla="*/ 3725 h 10000"/>
                  <a:gd name="connsiteX1" fmla="*/ 10002 w 10002"/>
                  <a:gd name="connsiteY1" fmla="*/ 3725 h 10000"/>
                  <a:gd name="connsiteX2" fmla="*/ 10002 w 10002"/>
                  <a:gd name="connsiteY2" fmla="*/ 9980 h 10000"/>
                  <a:gd name="connsiteX3" fmla="*/ 3 w 10002"/>
                  <a:gd name="connsiteY3" fmla="*/ 10000 h 10000"/>
                  <a:gd name="connsiteX4" fmla="*/ 4 w 10002"/>
                  <a:gd name="connsiteY4" fmla="*/ 3745 h 10000"/>
                  <a:gd name="connsiteX5" fmla="*/ 3753 w 10002"/>
                  <a:gd name="connsiteY5" fmla="*/ 3725 h 10000"/>
                  <a:gd name="connsiteX6" fmla="*/ 3753 w 10002"/>
                  <a:gd name="connsiteY6" fmla="*/ 2143 h 10000"/>
                  <a:gd name="connsiteX7" fmla="*/ 1878 w 10002"/>
                  <a:gd name="connsiteY7" fmla="*/ 2143 h 10000"/>
                  <a:gd name="connsiteX8" fmla="*/ 4810 w 10002"/>
                  <a:gd name="connsiteY8" fmla="*/ 0 h 10000"/>
                  <a:gd name="connsiteX9" fmla="*/ 7800 w 10002"/>
                  <a:gd name="connsiteY9" fmla="*/ 2143 h 10000"/>
                  <a:gd name="connsiteX10" fmla="*/ 6146 w 10002"/>
                  <a:gd name="connsiteY10" fmla="*/ 2143 h 10000"/>
                  <a:gd name="connsiteX11" fmla="*/ 6146 w 10002"/>
                  <a:gd name="connsiteY11" fmla="*/ 3725 h 10000"/>
                  <a:gd name="connsiteX0" fmla="*/ 6145 w 10001"/>
                  <a:gd name="connsiteY0" fmla="*/ 3725 h 10000"/>
                  <a:gd name="connsiteX1" fmla="*/ 10001 w 10001"/>
                  <a:gd name="connsiteY1" fmla="*/ 3725 h 10000"/>
                  <a:gd name="connsiteX2" fmla="*/ 10001 w 10001"/>
                  <a:gd name="connsiteY2" fmla="*/ 9980 h 10000"/>
                  <a:gd name="connsiteX3" fmla="*/ 2 w 10001"/>
                  <a:gd name="connsiteY3" fmla="*/ 10000 h 10000"/>
                  <a:gd name="connsiteX4" fmla="*/ 34 w 10001"/>
                  <a:gd name="connsiteY4" fmla="*/ 3158 h 10000"/>
                  <a:gd name="connsiteX5" fmla="*/ 3752 w 10001"/>
                  <a:gd name="connsiteY5" fmla="*/ 3725 h 10000"/>
                  <a:gd name="connsiteX6" fmla="*/ 3752 w 10001"/>
                  <a:gd name="connsiteY6" fmla="*/ 2143 h 10000"/>
                  <a:gd name="connsiteX7" fmla="*/ 1877 w 10001"/>
                  <a:gd name="connsiteY7" fmla="*/ 2143 h 10000"/>
                  <a:gd name="connsiteX8" fmla="*/ 4809 w 10001"/>
                  <a:gd name="connsiteY8" fmla="*/ 0 h 10000"/>
                  <a:gd name="connsiteX9" fmla="*/ 7799 w 10001"/>
                  <a:gd name="connsiteY9" fmla="*/ 2143 h 10000"/>
                  <a:gd name="connsiteX10" fmla="*/ 6145 w 10001"/>
                  <a:gd name="connsiteY10" fmla="*/ 2143 h 10000"/>
                  <a:gd name="connsiteX11" fmla="*/ 6145 w 10001"/>
                  <a:gd name="connsiteY11" fmla="*/ 3725 h 10000"/>
                  <a:gd name="connsiteX0" fmla="*/ 6146 w 10002"/>
                  <a:gd name="connsiteY0" fmla="*/ 3725 h 10000"/>
                  <a:gd name="connsiteX1" fmla="*/ 10002 w 10002"/>
                  <a:gd name="connsiteY1" fmla="*/ 3725 h 10000"/>
                  <a:gd name="connsiteX2" fmla="*/ 10002 w 10002"/>
                  <a:gd name="connsiteY2" fmla="*/ 9980 h 10000"/>
                  <a:gd name="connsiteX3" fmla="*/ 3 w 10002"/>
                  <a:gd name="connsiteY3" fmla="*/ 10000 h 10000"/>
                  <a:gd name="connsiteX4" fmla="*/ 4 w 10002"/>
                  <a:gd name="connsiteY4" fmla="*/ 3725 h 10000"/>
                  <a:gd name="connsiteX5" fmla="*/ 3753 w 10002"/>
                  <a:gd name="connsiteY5" fmla="*/ 3725 h 10000"/>
                  <a:gd name="connsiteX6" fmla="*/ 3753 w 10002"/>
                  <a:gd name="connsiteY6" fmla="*/ 2143 h 10000"/>
                  <a:gd name="connsiteX7" fmla="*/ 1878 w 10002"/>
                  <a:gd name="connsiteY7" fmla="*/ 2143 h 10000"/>
                  <a:gd name="connsiteX8" fmla="*/ 4810 w 10002"/>
                  <a:gd name="connsiteY8" fmla="*/ 0 h 10000"/>
                  <a:gd name="connsiteX9" fmla="*/ 7800 w 10002"/>
                  <a:gd name="connsiteY9" fmla="*/ 2143 h 10000"/>
                  <a:gd name="connsiteX10" fmla="*/ 6146 w 10002"/>
                  <a:gd name="connsiteY10" fmla="*/ 2143 h 10000"/>
                  <a:gd name="connsiteX11" fmla="*/ 6146 w 10002"/>
                  <a:gd name="connsiteY11" fmla="*/ 3725 h 10000"/>
                  <a:gd name="connsiteX0" fmla="*/ 6205 w 10061"/>
                  <a:gd name="connsiteY0" fmla="*/ 3725 h 10000"/>
                  <a:gd name="connsiteX1" fmla="*/ 10061 w 10061"/>
                  <a:gd name="connsiteY1" fmla="*/ 3725 h 10000"/>
                  <a:gd name="connsiteX2" fmla="*/ 10061 w 10061"/>
                  <a:gd name="connsiteY2" fmla="*/ 9980 h 10000"/>
                  <a:gd name="connsiteX3" fmla="*/ 62 w 10061"/>
                  <a:gd name="connsiteY3" fmla="*/ 10000 h 10000"/>
                  <a:gd name="connsiteX4" fmla="*/ 0 w 10061"/>
                  <a:gd name="connsiteY4" fmla="*/ 3745 h 10000"/>
                  <a:gd name="connsiteX5" fmla="*/ 3812 w 10061"/>
                  <a:gd name="connsiteY5" fmla="*/ 3725 h 10000"/>
                  <a:gd name="connsiteX6" fmla="*/ 3812 w 10061"/>
                  <a:gd name="connsiteY6" fmla="*/ 2143 h 10000"/>
                  <a:gd name="connsiteX7" fmla="*/ 1937 w 10061"/>
                  <a:gd name="connsiteY7" fmla="*/ 2143 h 10000"/>
                  <a:gd name="connsiteX8" fmla="*/ 4869 w 10061"/>
                  <a:gd name="connsiteY8" fmla="*/ 0 h 10000"/>
                  <a:gd name="connsiteX9" fmla="*/ 7859 w 10061"/>
                  <a:gd name="connsiteY9" fmla="*/ 2143 h 10000"/>
                  <a:gd name="connsiteX10" fmla="*/ 6205 w 10061"/>
                  <a:gd name="connsiteY10" fmla="*/ 2143 h 10000"/>
                  <a:gd name="connsiteX11" fmla="*/ 6205 w 10061"/>
                  <a:gd name="connsiteY11" fmla="*/ 3725 h 10000"/>
                  <a:gd name="connsiteX0" fmla="*/ 6174 w 10030"/>
                  <a:gd name="connsiteY0" fmla="*/ 3725 h 10000"/>
                  <a:gd name="connsiteX1" fmla="*/ 10030 w 10030"/>
                  <a:gd name="connsiteY1" fmla="*/ 3725 h 10000"/>
                  <a:gd name="connsiteX2" fmla="*/ 10030 w 10030"/>
                  <a:gd name="connsiteY2" fmla="*/ 9980 h 10000"/>
                  <a:gd name="connsiteX3" fmla="*/ 31 w 10030"/>
                  <a:gd name="connsiteY3" fmla="*/ 10000 h 10000"/>
                  <a:gd name="connsiteX4" fmla="*/ 0 w 10030"/>
                  <a:gd name="connsiteY4" fmla="*/ 3725 h 10000"/>
                  <a:gd name="connsiteX5" fmla="*/ 3781 w 10030"/>
                  <a:gd name="connsiteY5" fmla="*/ 3725 h 10000"/>
                  <a:gd name="connsiteX6" fmla="*/ 3781 w 10030"/>
                  <a:gd name="connsiteY6" fmla="*/ 2143 h 10000"/>
                  <a:gd name="connsiteX7" fmla="*/ 1906 w 10030"/>
                  <a:gd name="connsiteY7" fmla="*/ 2143 h 10000"/>
                  <a:gd name="connsiteX8" fmla="*/ 4838 w 10030"/>
                  <a:gd name="connsiteY8" fmla="*/ 0 h 10000"/>
                  <a:gd name="connsiteX9" fmla="*/ 7828 w 10030"/>
                  <a:gd name="connsiteY9" fmla="*/ 2143 h 10000"/>
                  <a:gd name="connsiteX10" fmla="*/ 6174 w 10030"/>
                  <a:gd name="connsiteY10" fmla="*/ 2143 h 10000"/>
                  <a:gd name="connsiteX11" fmla="*/ 6174 w 10030"/>
                  <a:gd name="connsiteY11" fmla="*/ 3725 h 10000"/>
                  <a:gd name="connsiteX0" fmla="*/ 6207 w 10063"/>
                  <a:gd name="connsiteY0" fmla="*/ 3725 h 10000"/>
                  <a:gd name="connsiteX1" fmla="*/ 10063 w 10063"/>
                  <a:gd name="connsiteY1" fmla="*/ 3725 h 10000"/>
                  <a:gd name="connsiteX2" fmla="*/ 10063 w 10063"/>
                  <a:gd name="connsiteY2" fmla="*/ 9980 h 10000"/>
                  <a:gd name="connsiteX3" fmla="*/ 1 w 10063"/>
                  <a:gd name="connsiteY3" fmla="*/ 10000 h 10000"/>
                  <a:gd name="connsiteX4" fmla="*/ 33 w 10063"/>
                  <a:gd name="connsiteY4" fmla="*/ 3725 h 10000"/>
                  <a:gd name="connsiteX5" fmla="*/ 3814 w 10063"/>
                  <a:gd name="connsiteY5" fmla="*/ 3725 h 10000"/>
                  <a:gd name="connsiteX6" fmla="*/ 3814 w 10063"/>
                  <a:gd name="connsiteY6" fmla="*/ 2143 h 10000"/>
                  <a:gd name="connsiteX7" fmla="*/ 1939 w 10063"/>
                  <a:gd name="connsiteY7" fmla="*/ 2143 h 10000"/>
                  <a:gd name="connsiteX8" fmla="*/ 4871 w 10063"/>
                  <a:gd name="connsiteY8" fmla="*/ 0 h 10000"/>
                  <a:gd name="connsiteX9" fmla="*/ 7861 w 10063"/>
                  <a:gd name="connsiteY9" fmla="*/ 2143 h 10000"/>
                  <a:gd name="connsiteX10" fmla="*/ 6207 w 10063"/>
                  <a:gd name="connsiteY10" fmla="*/ 2143 h 10000"/>
                  <a:gd name="connsiteX11" fmla="*/ 6207 w 10063"/>
                  <a:gd name="connsiteY11" fmla="*/ 3725 h 10000"/>
                  <a:gd name="connsiteX0" fmla="*/ 6269 w 10125"/>
                  <a:gd name="connsiteY0" fmla="*/ 3725 h 9980"/>
                  <a:gd name="connsiteX1" fmla="*/ 10125 w 10125"/>
                  <a:gd name="connsiteY1" fmla="*/ 3725 h 9980"/>
                  <a:gd name="connsiteX2" fmla="*/ 10125 w 10125"/>
                  <a:gd name="connsiteY2" fmla="*/ 9980 h 9980"/>
                  <a:gd name="connsiteX3" fmla="*/ 0 w 10125"/>
                  <a:gd name="connsiteY3" fmla="*/ 9980 h 9980"/>
                  <a:gd name="connsiteX4" fmla="*/ 95 w 10125"/>
                  <a:gd name="connsiteY4" fmla="*/ 3725 h 9980"/>
                  <a:gd name="connsiteX5" fmla="*/ 3876 w 10125"/>
                  <a:gd name="connsiteY5" fmla="*/ 3725 h 9980"/>
                  <a:gd name="connsiteX6" fmla="*/ 3876 w 10125"/>
                  <a:gd name="connsiteY6" fmla="*/ 2143 h 9980"/>
                  <a:gd name="connsiteX7" fmla="*/ 2001 w 10125"/>
                  <a:gd name="connsiteY7" fmla="*/ 2143 h 9980"/>
                  <a:gd name="connsiteX8" fmla="*/ 4933 w 10125"/>
                  <a:gd name="connsiteY8" fmla="*/ 0 h 9980"/>
                  <a:gd name="connsiteX9" fmla="*/ 7923 w 10125"/>
                  <a:gd name="connsiteY9" fmla="*/ 2143 h 9980"/>
                  <a:gd name="connsiteX10" fmla="*/ 6269 w 10125"/>
                  <a:gd name="connsiteY10" fmla="*/ 2143 h 9980"/>
                  <a:gd name="connsiteX11" fmla="*/ 6269 w 10125"/>
                  <a:gd name="connsiteY11" fmla="*/ 3725 h 9980"/>
                  <a:gd name="connsiteX0" fmla="*/ 6254 w 10062"/>
                  <a:gd name="connsiteY0" fmla="*/ 3732 h 10000"/>
                  <a:gd name="connsiteX1" fmla="*/ 10062 w 10062"/>
                  <a:gd name="connsiteY1" fmla="*/ 3732 h 10000"/>
                  <a:gd name="connsiteX2" fmla="*/ 10062 w 10062"/>
                  <a:gd name="connsiteY2" fmla="*/ 10000 h 10000"/>
                  <a:gd name="connsiteX3" fmla="*/ 0 w 10062"/>
                  <a:gd name="connsiteY3" fmla="*/ 10000 h 10000"/>
                  <a:gd name="connsiteX4" fmla="*/ 156 w 10062"/>
                  <a:gd name="connsiteY4" fmla="*/ 3732 h 10000"/>
                  <a:gd name="connsiteX5" fmla="*/ 3890 w 10062"/>
                  <a:gd name="connsiteY5" fmla="*/ 3732 h 10000"/>
                  <a:gd name="connsiteX6" fmla="*/ 3890 w 10062"/>
                  <a:gd name="connsiteY6" fmla="*/ 2147 h 10000"/>
                  <a:gd name="connsiteX7" fmla="*/ 2038 w 10062"/>
                  <a:gd name="connsiteY7" fmla="*/ 2147 h 10000"/>
                  <a:gd name="connsiteX8" fmla="*/ 4934 w 10062"/>
                  <a:gd name="connsiteY8" fmla="*/ 0 h 10000"/>
                  <a:gd name="connsiteX9" fmla="*/ 7887 w 10062"/>
                  <a:gd name="connsiteY9" fmla="*/ 2147 h 10000"/>
                  <a:gd name="connsiteX10" fmla="*/ 6254 w 10062"/>
                  <a:gd name="connsiteY10" fmla="*/ 2147 h 10000"/>
                  <a:gd name="connsiteX11" fmla="*/ 6254 w 10062"/>
                  <a:gd name="connsiteY11" fmla="*/ 3732 h 10000"/>
                  <a:gd name="connsiteX0" fmla="*/ 6193 w 10001"/>
                  <a:gd name="connsiteY0" fmla="*/ 3732 h 10000"/>
                  <a:gd name="connsiteX1" fmla="*/ 10001 w 10001"/>
                  <a:gd name="connsiteY1" fmla="*/ 3732 h 10000"/>
                  <a:gd name="connsiteX2" fmla="*/ 10001 w 10001"/>
                  <a:gd name="connsiteY2" fmla="*/ 10000 h 10000"/>
                  <a:gd name="connsiteX3" fmla="*/ 1 w 10001"/>
                  <a:gd name="connsiteY3" fmla="*/ 9980 h 10000"/>
                  <a:gd name="connsiteX4" fmla="*/ 95 w 10001"/>
                  <a:gd name="connsiteY4" fmla="*/ 3732 h 10000"/>
                  <a:gd name="connsiteX5" fmla="*/ 3829 w 10001"/>
                  <a:gd name="connsiteY5" fmla="*/ 3732 h 10000"/>
                  <a:gd name="connsiteX6" fmla="*/ 3829 w 10001"/>
                  <a:gd name="connsiteY6" fmla="*/ 2147 h 10000"/>
                  <a:gd name="connsiteX7" fmla="*/ 1977 w 10001"/>
                  <a:gd name="connsiteY7" fmla="*/ 2147 h 10000"/>
                  <a:gd name="connsiteX8" fmla="*/ 4873 w 10001"/>
                  <a:gd name="connsiteY8" fmla="*/ 0 h 10000"/>
                  <a:gd name="connsiteX9" fmla="*/ 7826 w 10001"/>
                  <a:gd name="connsiteY9" fmla="*/ 2147 h 10000"/>
                  <a:gd name="connsiteX10" fmla="*/ 6193 w 10001"/>
                  <a:gd name="connsiteY10" fmla="*/ 2147 h 10000"/>
                  <a:gd name="connsiteX11" fmla="*/ 6193 w 10001"/>
                  <a:gd name="connsiteY11" fmla="*/ 3732 h 10000"/>
                  <a:gd name="connsiteX0" fmla="*/ 6195 w 10003"/>
                  <a:gd name="connsiteY0" fmla="*/ 3732 h 10000"/>
                  <a:gd name="connsiteX1" fmla="*/ 10003 w 10003"/>
                  <a:gd name="connsiteY1" fmla="*/ 3732 h 10000"/>
                  <a:gd name="connsiteX2" fmla="*/ 10003 w 10003"/>
                  <a:gd name="connsiteY2" fmla="*/ 10000 h 10000"/>
                  <a:gd name="connsiteX3" fmla="*/ 3 w 10003"/>
                  <a:gd name="connsiteY3" fmla="*/ 9980 h 10000"/>
                  <a:gd name="connsiteX4" fmla="*/ 4 w 10003"/>
                  <a:gd name="connsiteY4" fmla="*/ 3752 h 10000"/>
                  <a:gd name="connsiteX5" fmla="*/ 3831 w 10003"/>
                  <a:gd name="connsiteY5" fmla="*/ 3732 h 10000"/>
                  <a:gd name="connsiteX6" fmla="*/ 3831 w 10003"/>
                  <a:gd name="connsiteY6" fmla="*/ 2147 h 10000"/>
                  <a:gd name="connsiteX7" fmla="*/ 1979 w 10003"/>
                  <a:gd name="connsiteY7" fmla="*/ 2147 h 10000"/>
                  <a:gd name="connsiteX8" fmla="*/ 4875 w 10003"/>
                  <a:gd name="connsiteY8" fmla="*/ 0 h 10000"/>
                  <a:gd name="connsiteX9" fmla="*/ 7828 w 10003"/>
                  <a:gd name="connsiteY9" fmla="*/ 2147 h 10000"/>
                  <a:gd name="connsiteX10" fmla="*/ 6195 w 10003"/>
                  <a:gd name="connsiteY10" fmla="*/ 2147 h 10000"/>
                  <a:gd name="connsiteX11" fmla="*/ 6195 w 10003"/>
                  <a:gd name="connsiteY11" fmla="*/ 3732 h 10000"/>
                  <a:gd name="connsiteX0" fmla="*/ 6195 w 10003"/>
                  <a:gd name="connsiteY0" fmla="*/ 3732 h 10000"/>
                  <a:gd name="connsiteX1" fmla="*/ 10003 w 10003"/>
                  <a:gd name="connsiteY1" fmla="*/ 3732 h 10000"/>
                  <a:gd name="connsiteX2" fmla="*/ 10003 w 10003"/>
                  <a:gd name="connsiteY2" fmla="*/ 10000 h 10000"/>
                  <a:gd name="connsiteX3" fmla="*/ 3 w 10003"/>
                  <a:gd name="connsiteY3" fmla="*/ 9980 h 10000"/>
                  <a:gd name="connsiteX4" fmla="*/ 4 w 10003"/>
                  <a:gd name="connsiteY4" fmla="*/ 3713 h 10000"/>
                  <a:gd name="connsiteX5" fmla="*/ 3831 w 10003"/>
                  <a:gd name="connsiteY5" fmla="*/ 3732 h 10000"/>
                  <a:gd name="connsiteX6" fmla="*/ 3831 w 10003"/>
                  <a:gd name="connsiteY6" fmla="*/ 2147 h 10000"/>
                  <a:gd name="connsiteX7" fmla="*/ 1979 w 10003"/>
                  <a:gd name="connsiteY7" fmla="*/ 2147 h 10000"/>
                  <a:gd name="connsiteX8" fmla="*/ 4875 w 10003"/>
                  <a:gd name="connsiteY8" fmla="*/ 0 h 10000"/>
                  <a:gd name="connsiteX9" fmla="*/ 7828 w 10003"/>
                  <a:gd name="connsiteY9" fmla="*/ 2147 h 10000"/>
                  <a:gd name="connsiteX10" fmla="*/ 6195 w 10003"/>
                  <a:gd name="connsiteY10" fmla="*/ 2147 h 10000"/>
                  <a:gd name="connsiteX11" fmla="*/ 6195 w 10003"/>
                  <a:gd name="connsiteY11" fmla="*/ 3732 h 10000"/>
                  <a:gd name="connsiteX0" fmla="*/ 6195 w 10003"/>
                  <a:gd name="connsiteY0" fmla="*/ 3732 h 10000"/>
                  <a:gd name="connsiteX1" fmla="*/ 10003 w 10003"/>
                  <a:gd name="connsiteY1" fmla="*/ 3732 h 10000"/>
                  <a:gd name="connsiteX2" fmla="*/ 10003 w 10003"/>
                  <a:gd name="connsiteY2" fmla="*/ 10000 h 10000"/>
                  <a:gd name="connsiteX3" fmla="*/ 3 w 10003"/>
                  <a:gd name="connsiteY3" fmla="*/ 9980 h 10000"/>
                  <a:gd name="connsiteX4" fmla="*/ 4 w 10003"/>
                  <a:gd name="connsiteY4" fmla="*/ 3752 h 10000"/>
                  <a:gd name="connsiteX5" fmla="*/ 3831 w 10003"/>
                  <a:gd name="connsiteY5" fmla="*/ 3732 h 10000"/>
                  <a:gd name="connsiteX6" fmla="*/ 3831 w 10003"/>
                  <a:gd name="connsiteY6" fmla="*/ 2147 h 10000"/>
                  <a:gd name="connsiteX7" fmla="*/ 1979 w 10003"/>
                  <a:gd name="connsiteY7" fmla="*/ 2147 h 10000"/>
                  <a:gd name="connsiteX8" fmla="*/ 4875 w 10003"/>
                  <a:gd name="connsiteY8" fmla="*/ 0 h 10000"/>
                  <a:gd name="connsiteX9" fmla="*/ 7828 w 10003"/>
                  <a:gd name="connsiteY9" fmla="*/ 2147 h 10000"/>
                  <a:gd name="connsiteX10" fmla="*/ 6195 w 10003"/>
                  <a:gd name="connsiteY10" fmla="*/ 2147 h 10000"/>
                  <a:gd name="connsiteX11" fmla="*/ 6195 w 10003"/>
                  <a:gd name="connsiteY11" fmla="*/ 3732 h 10000"/>
                  <a:gd name="connsiteX0" fmla="*/ 6195 w 10003"/>
                  <a:gd name="connsiteY0" fmla="*/ 3732 h 10000"/>
                  <a:gd name="connsiteX1" fmla="*/ 10003 w 10003"/>
                  <a:gd name="connsiteY1" fmla="*/ 3732 h 10000"/>
                  <a:gd name="connsiteX2" fmla="*/ 10003 w 10003"/>
                  <a:gd name="connsiteY2" fmla="*/ 10000 h 10000"/>
                  <a:gd name="connsiteX3" fmla="*/ 3 w 10003"/>
                  <a:gd name="connsiteY3" fmla="*/ 9980 h 10000"/>
                  <a:gd name="connsiteX4" fmla="*/ 4 w 10003"/>
                  <a:gd name="connsiteY4" fmla="*/ 3732 h 10000"/>
                  <a:gd name="connsiteX5" fmla="*/ 3831 w 10003"/>
                  <a:gd name="connsiteY5" fmla="*/ 3732 h 10000"/>
                  <a:gd name="connsiteX6" fmla="*/ 3831 w 10003"/>
                  <a:gd name="connsiteY6" fmla="*/ 2147 h 10000"/>
                  <a:gd name="connsiteX7" fmla="*/ 1979 w 10003"/>
                  <a:gd name="connsiteY7" fmla="*/ 2147 h 10000"/>
                  <a:gd name="connsiteX8" fmla="*/ 4875 w 10003"/>
                  <a:gd name="connsiteY8" fmla="*/ 0 h 10000"/>
                  <a:gd name="connsiteX9" fmla="*/ 7828 w 10003"/>
                  <a:gd name="connsiteY9" fmla="*/ 2147 h 10000"/>
                  <a:gd name="connsiteX10" fmla="*/ 6195 w 10003"/>
                  <a:gd name="connsiteY10" fmla="*/ 2147 h 10000"/>
                  <a:gd name="connsiteX11" fmla="*/ 6195 w 10003"/>
                  <a:gd name="connsiteY11" fmla="*/ 3732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03" h="10000">
                    <a:moveTo>
                      <a:pt x="6195" y="3732"/>
                    </a:moveTo>
                    <a:lnTo>
                      <a:pt x="10003" y="3732"/>
                    </a:lnTo>
                    <a:lnTo>
                      <a:pt x="10003" y="10000"/>
                    </a:lnTo>
                    <a:lnTo>
                      <a:pt x="3" y="9980"/>
                    </a:lnTo>
                    <a:cubicBezTo>
                      <a:pt x="-8" y="7884"/>
                      <a:pt x="15" y="5828"/>
                      <a:pt x="4" y="3732"/>
                    </a:cubicBezTo>
                    <a:lnTo>
                      <a:pt x="3831" y="3732"/>
                    </a:lnTo>
                    <a:lnTo>
                      <a:pt x="3831" y="2147"/>
                    </a:lnTo>
                    <a:lnTo>
                      <a:pt x="1979" y="2147"/>
                    </a:lnTo>
                    <a:lnTo>
                      <a:pt x="4875" y="0"/>
                    </a:lnTo>
                    <a:lnTo>
                      <a:pt x="7828" y="2147"/>
                    </a:lnTo>
                    <a:lnTo>
                      <a:pt x="6195" y="2147"/>
                    </a:lnTo>
                    <a:lnTo>
                      <a:pt x="6195" y="3732"/>
                    </a:lnTo>
                    <a:close/>
                  </a:path>
                </a:pathLst>
              </a:custGeom>
              <a:ln>
                <a:headEnd/>
                <a:tailEnd/>
              </a:ln>
            </p:spPr>
            <p:style>
              <a:lnRef idx="1">
                <a:schemeClr val="accent5"/>
              </a:lnRef>
              <a:fillRef idx="2">
                <a:schemeClr val="accent5"/>
              </a:fillRef>
              <a:effectRef idx="1">
                <a:schemeClr val="accent5"/>
              </a:effectRef>
              <a:fontRef idx="minor">
                <a:schemeClr val="dk1"/>
              </a:fontRef>
            </p:style>
            <p:txBody>
              <a:bodyPr wrap="none" anchor="ctr"/>
              <a:lstStyle/>
              <a:p>
                <a:endParaRPr lang="en-US"/>
              </a:p>
            </p:txBody>
          </p:sp>
          <p:sp>
            <p:nvSpPr>
              <p:cNvPr id="42" name="Freeform 41"/>
              <p:cNvSpPr>
                <a:spLocks/>
              </p:cNvSpPr>
              <p:nvPr/>
            </p:nvSpPr>
            <p:spPr bwMode="gray">
              <a:xfrm rot="16200000" flipH="1" flipV="1">
                <a:off x="3391462" y="812327"/>
                <a:ext cx="1361563" cy="2160978"/>
              </a:xfrm>
              <a:custGeom>
                <a:avLst/>
                <a:gdLst>
                  <a:gd name="T0" fmla="*/ 1759069567 w 1099"/>
                  <a:gd name="T1" fmla="*/ 1572577500 h 1672"/>
                  <a:gd name="T2" fmla="*/ 2147483647 w 1099"/>
                  <a:gd name="T3" fmla="*/ 1572577500 h 1672"/>
                  <a:gd name="T4" fmla="*/ 2147483647 w 1099"/>
                  <a:gd name="T5" fmla="*/ 2147483647 h 1672"/>
                  <a:gd name="T6" fmla="*/ 0 w 1099"/>
                  <a:gd name="T7" fmla="*/ 2147483647 h 1672"/>
                  <a:gd name="T8" fmla="*/ 0 w 1099"/>
                  <a:gd name="T9" fmla="*/ 1572577500 h 1672"/>
                  <a:gd name="T10" fmla="*/ 1131551274 w 1099"/>
                  <a:gd name="T11" fmla="*/ 1572577500 h 1672"/>
                  <a:gd name="T12" fmla="*/ 1131551274 w 1099"/>
                  <a:gd name="T13" fmla="*/ 904736888 h 1672"/>
                  <a:gd name="T14" fmla="*/ 640119871 w 1099"/>
                  <a:gd name="T15" fmla="*/ 904736888 h 1672"/>
                  <a:gd name="T16" fmla="*/ 1408768541 w 1099"/>
                  <a:gd name="T17" fmla="*/ 0 h 1672"/>
                  <a:gd name="T18" fmla="*/ 2147483647 w 1099"/>
                  <a:gd name="T19" fmla="*/ 904736888 h 1672"/>
                  <a:gd name="T20" fmla="*/ 1759069567 w 1099"/>
                  <a:gd name="T21" fmla="*/ 904736888 h 1672"/>
                  <a:gd name="T22" fmla="*/ 1759069567 w 1099"/>
                  <a:gd name="T23" fmla="*/ 1572577500 h 1672"/>
                  <a:gd name="T24" fmla="*/ 1759069567 w 1099"/>
                  <a:gd name="T25" fmla="*/ 1572577500 h 167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099"/>
                  <a:gd name="T40" fmla="*/ 0 h 1672"/>
                  <a:gd name="T41" fmla="*/ 1099 w 1099"/>
                  <a:gd name="T42" fmla="*/ 1672 h 1672"/>
                  <a:gd name="connsiteX0" fmla="*/ 6351 w 10000"/>
                  <a:gd name="connsiteY0" fmla="*/ 3732 h 10000"/>
                  <a:gd name="connsiteX1" fmla="*/ 10000 w 10000"/>
                  <a:gd name="connsiteY1" fmla="*/ 3732 h 10000"/>
                  <a:gd name="connsiteX2" fmla="*/ 10000 w 10000"/>
                  <a:gd name="connsiteY2" fmla="*/ 10000 h 10000"/>
                  <a:gd name="connsiteX3" fmla="*/ 0 w 10000"/>
                  <a:gd name="connsiteY3" fmla="*/ 10000 h 10000"/>
                  <a:gd name="connsiteX4" fmla="*/ 507 w 10000"/>
                  <a:gd name="connsiteY4" fmla="*/ 3732 h 10000"/>
                  <a:gd name="connsiteX5" fmla="*/ 4086 w 10000"/>
                  <a:gd name="connsiteY5" fmla="*/ 3732 h 10000"/>
                  <a:gd name="connsiteX6" fmla="*/ 4086 w 10000"/>
                  <a:gd name="connsiteY6" fmla="*/ 2147 h 10000"/>
                  <a:gd name="connsiteX7" fmla="*/ 2311 w 10000"/>
                  <a:gd name="connsiteY7" fmla="*/ 2147 h 10000"/>
                  <a:gd name="connsiteX8" fmla="*/ 5086 w 10000"/>
                  <a:gd name="connsiteY8" fmla="*/ 0 h 10000"/>
                  <a:gd name="connsiteX9" fmla="*/ 7916 w 10000"/>
                  <a:gd name="connsiteY9" fmla="*/ 2147 h 10000"/>
                  <a:gd name="connsiteX10" fmla="*/ 6351 w 10000"/>
                  <a:gd name="connsiteY10" fmla="*/ 2147 h 10000"/>
                  <a:gd name="connsiteX11" fmla="*/ 6351 w 10000"/>
                  <a:gd name="connsiteY11" fmla="*/ 3732 h 10000"/>
                  <a:gd name="connsiteX0" fmla="*/ 5844 w 9493"/>
                  <a:gd name="connsiteY0" fmla="*/ 3732 h 10020"/>
                  <a:gd name="connsiteX1" fmla="*/ 9493 w 9493"/>
                  <a:gd name="connsiteY1" fmla="*/ 3732 h 10020"/>
                  <a:gd name="connsiteX2" fmla="*/ 9493 w 9493"/>
                  <a:gd name="connsiteY2" fmla="*/ 10000 h 10020"/>
                  <a:gd name="connsiteX3" fmla="*/ 29 w 9493"/>
                  <a:gd name="connsiteY3" fmla="*/ 10020 h 10020"/>
                  <a:gd name="connsiteX4" fmla="*/ 0 w 9493"/>
                  <a:gd name="connsiteY4" fmla="*/ 3732 h 10020"/>
                  <a:gd name="connsiteX5" fmla="*/ 3579 w 9493"/>
                  <a:gd name="connsiteY5" fmla="*/ 3732 h 10020"/>
                  <a:gd name="connsiteX6" fmla="*/ 3579 w 9493"/>
                  <a:gd name="connsiteY6" fmla="*/ 2147 h 10020"/>
                  <a:gd name="connsiteX7" fmla="*/ 1804 w 9493"/>
                  <a:gd name="connsiteY7" fmla="*/ 2147 h 10020"/>
                  <a:gd name="connsiteX8" fmla="*/ 4579 w 9493"/>
                  <a:gd name="connsiteY8" fmla="*/ 0 h 10020"/>
                  <a:gd name="connsiteX9" fmla="*/ 7409 w 9493"/>
                  <a:gd name="connsiteY9" fmla="*/ 2147 h 10020"/>
                  <a:gd name="connsiteX10" fmla="*/ 5844 w 9493"/>
                  <a:gd name="connsiteY10" fmla="*/ 2147 h 10020"/>
                  <a:gd name="connsiteX11" fmla="*/ 5844 w 9493"/>
                  <a:gd name="connsiteY11" fmla="*/ 3732 h 10020"/>
                  <a:gd name="connsiteX0" fmla="*/ 6126 w 9970"/>
                  <a:gd name="connsiteY0" fmla="*/ 3725 h 10000"/>
                  <a:gd name="connsiteX1" fmla="*/ 9970 w 9970"/>
                  <a:gd name="connsiteY1" fmla="*/ 3725 h 10000"/>
                  <a:gd name="connsiteX2" fmla="*/ 9970 w 9970"/>
                  <a:gd name="connsiteY2" fmla="*/ 9980 h 10000"/>
                  <a:gd name="connsiteX3" fmla="*/ 1 w 9970"/>
                  <a:gd name="connsiteY3" fmla="*/ 10000 h 10000"/>
                  <a:gd name="connsiteX4" fmla="*/ 912 w 9970"/>
                  <a:gd name="connsiteY4" fmla="*/ 3745 h 10000"/>
                  <a:gd name="connsiteX5" fmla="*/ 3740 w 9970"/>
                  <a:gd name="connsiteY5" fmla="*/ 3725 h 10000"/>
                  <a:gd name="connsiteX6" fmla="*/ 3740 w 9970"/>
                  <a:gd name="connsiteY6" fmla="*/ 2143 h 10000"/>
                  <a:gd name="connsiteX7" fmla="*/ 1870 w 9970"/>
                  <a:gd name="connsiteY7" fmla="*/ 2143 h 10000"/>
                  <a:gd name="connsiteX8" fmla="*/ 4794 w 9970"/>
                  <a:gd name="connsiteY8" fmla="*/ 0 h 10000"/>
                  <a:gd name="connsiteX9" fmla="*/ 7775 w 9970"/>
                  <a:gd name="connsiteY9" fmla="*/ 2143 h 10000"/>
                  <a:gd name="connsiteX10" fmla="*/ 6126 w 9970"/>
                  <a:gd name="connsiteY10" fmla="*/ 2143 h 10000"/>
                  <a:gd name="connsiteX11" fmla="*/ 6126 w 9970"/>
                  <a:gd name="connsiteY11" fmla="*/ 3725 h 10000"/>
                  <a:gd name="connsiteX0" fmla="*/ 6146 w 10002"/>
                  <a:gd name="connsiteY0" fmla="*/ 3725 h 10000"/>
                  <a:gd name="connsiteX1" fmla="*/ 10002 w 10002"/>
                  <a:gd name="connsiteY1" fmla="*/ 3725 h 10000"/>
                  <a:gd name="connsiteX2" fmla="*/ 10002 w 10002"/>
                  <a:gd name="connsiteY2" fmla="*/ 9980 h 10000"/>
                  <a:gd name="connsiteX3" fmla="*/ 3 w 10002"/>
                  <a:gd name="connsiteY3" fmla="*/ 10000 h 10000"/>
                  <a:gd name="connsiteX4" fmla="*/ 4 w 10002"/>
                  <a:gd name="connsiteY4" fmla="*/ 3745 h 10000"/>
                  <a:gd name="connsiteX5" fmla="*/ 3753 w 10002"/>
                  <a:gd name="connsiteY5" fmla="*/ 3725 h 10000"/>
                  <a:gd name="connsiteX6" fmla="*/ 3753 w 10002"/>
                  <a:gd name="connsiteY6" fmla="*/ 2143 h 10000"/>
                  <a:gd name="connsiteX7" fmla="*/ 1878 w 10002"/>
                  <a:gd name="connsiteY7" fmla="*/ 2143 h 10000"/>
                  <a:gd name="connsiteX8" fmla="*/ 4810 w 10002"/>
                  <a:gd name="connsiteY8" fmla="*/ 0 h 10000"/>
                  <a:gd name="connsiteX9" fmla="*/ 7800 w 10002"/>
                  <a:gd name="connsiteY9" fmla="*/ 2143 h 10000"/>
                  <a:gd name="connsiteX10" fmla="*/ 6146 w 10002"/>
                  <a:gd name="connsiteY10" fmla="*/ 2143 h 10000"/>
                  <a:gd name="connsiteX11" fmla="*/ 6146 w 10002"/>
                  <a:gd name="connsiteY11" fmla="*/ 3725 h 10000"/>
                  <a:gd name="connsiteX0" fmla="*/ 6145 w 10001"/>
                  <a:gd name="connsiteY0" fmla="*/ 3725 h 10000"/>
                  <a:gd name="connsiteX1" fmla="*/ 10001 w 10001"/>
                  <a:gd name="connsiteY1" fmla="*/ 3725 h 10000"/>
                  <a:gd name="connsiteX2" fmla="*/ 10001 w 10001"/>
                  <a:gd name="connsiteY2" fmla="*/ 9980 h 10000"/>
                  <a:gd name="connsiteX3" fmla="*/ 2 w 10001"/>
                  <a:gd name="connsiteY3" fmla="*/ 10000 h 10000"/>
                  <a:gd name="connsiteX4" fmla="*/ 34 w 10001"/>
                  <a:gd name="connsiteY4" fmla="*/ 3158 h 10000"/>
                  <a:gd name="connsiteX5" fmla="*/ 3752 w 10001"/>
                  <a:gd name="connsiteY5" fmla="*/ 3725 h 10000"/>
                  <a:gd name="connsiteX6" fmla="*/ 3752 w 10001"/>
                  <a:gd name="connsiteY6" fmla="*/ 2143 h 10000"/>
                  <a:gd name="connsiteX7" fmla="*/ 1877 w 10001"/>
                  <a:gd name="connsiteY7" fmla="*/ 2143 h 10000"/>
                  <a:gd name="connsiteX8" fmla="*/ 4809 w 10001"/>
                  <a:gd name="connsiteY8" fmla="*/ 0 h 10000"/>
                  <a:gd name="connsiteX9" fmla="*/ 7799 w 10001"/>
                  <a:gd name="connsiteY9" fmla="*/ 2143 h 10000"/>
                  <a:gd name="connsiteX10" fmla="*/ 6145 w 10001"/>
                  <a:gd name="connsiteY10" fmla="*/ 2143 h 10000"/>
                  <a:gd name="connsiteX11" fmla="*/ 6145 w 10001"/>
                  <a:gd name="connsiteY11" fmla="*/ 3725 h 10000"/>
                  <a:gd name="connsiteX0" fmla="*/ 6146 w 10002"/>
                  <a:gd name="connsiteY0" fmla="*/ 3725 h 10000"/>
                  <a:gd name="connsiteX1" fmla="*/ 10002 w 10002"/>
                  <a:gd name="connsiteY1" fmla="*/ 3725 h 10000"/>
                  <a:gd name="connsiteX2" fmla="*/ 10002 w 10002"/>
                  <a:gd name="connsiteY2" fmla="*/ 9980 h 10000"/>
                  <a:gd name="connsiteX3" fmla="*/ 3 w 10002"/>
                  <a:gd name="connsiteY3" fmla="*/ 10000 h 10000"/>
                  <a:gd name="connsiteX4" fmla="*/ 4 w 10002"/>
                  <a:gd name="connsiteY4" fmla="*/ 3725 h 10000"/>
                  <a:gd name="connsiteX5" fmla="*/ 3753 w 10002"/>
                  <a:gd name="connsiteY5" fmla="*/ 3725 h 10000"/>
                  <a:gd name="connsiteX6" fmla="*/ 3753 w 10002"/>
                  <a:gd name="connsiteY6" fmla="*/ 2143 h 10000"/>
                  <a:gd name="connsiteX7" fmla="*/ 1878 w 10002"/>
                  <a:gd name="connsiteY7" fmla="*/ 2143 h 10000"/>
                  <a:gd name="connsiteX8" fmla="*/ 4810 w 10002"/>
                  <a:gd name="connsiteY8" fmla="*/ 0 h 10000"/>
                  <a:gd name="connsiteX9" fmla="*/ 7800 w 10002"/>
                  <a:gd name="connsiteY9" fmla="*/ 2143 h 10000"/>
                  <a:gd name="connsiteX10" fmla="*/ 6146 w 10002"/>
                  <a:gd name="connsiteY10" fmla="*/ 2143 h 10000"/>
                  <a:gd name="connsiteX11" fmla="*/ 6146 w 10002"/>
                  <a:gd name="connsiteY11" fmla="*/ 3725 h 10000"/>
                  <a:gd name="connsiteX0" fmla="*/ 6205 w 10061"/>
                  <a:gd name="connsiteY0" fmla="*/ 3725 h 10000"/>
                  <a:gd name="connsiteX1" fmla="*/ 10061 w 10061"/>
                  <a:gd name="connsiteY1" fmla="*/ 3725 h 10000"/>
                  <a:gd name="connsiteX2" fmla="*/ 10061 w 10061"/>
                  <a:gd name="connsiteY2" fmla="*/ 9980 h 10000"/>
                  <a:gd name="connsiteX3" fmla="*/ 62 w 10061"/>
                  <a:gd name="connsiteY3" fmla="*/ 10000 h 10000"/>
                  <a:gd name="connsiteX4" fmla="*/ 0 w 10061"/>
                  <a:gd name="connsiteY4" fmla="*/ 3745 h 10000"/>
                  <a:gd name="connsiteX5" fmla="*/ 3812 w 10061"/>
                  <a:gd name="connsiteY5" fmla="*/ 3725 h 10000"/>
                  <a:gd name="connsiteX6" fmla="*/ 3812 w 10061"/>
                  <a:gd name="connsiteY6" fmla="*/ 2143 h 10000"/>
                  <a:gd name="connsiteX7" fmla="*/ 1937 w 10061"/>
                  <a:gd name="connsiteY7" fmla="*/ 2143 h 10000"/>
                  <a:gd name="connsiteX8" fmla="*/ 4869 w 10061"/>
                  <a:gd name="connsiteY8" fmla="*/ 0 h 10000"/>
                  <a:gd name="connsiteX9" fmla="*/ 7859 w 10061"/>
                  <a:gd name="connsiteY9" fmla="*/ 2143 h 10000"/>
                  <a:gd name="connsiteX10" fmla="*/ 6205 w 10061"/>
                  <a:gd name="connsiteY10" fmla="*/ 2143 h 10000"/>
                  <a:gd name="connsiteX11" fmla="*/ 6205 w 10061"/>
                  <a:gd name="connsiteY11" fmla="*/ 3725 h 10000"/>
                  <a:gd name="connsiteX0" fmla="*/ 6174 w 10030"/>
                  <a:gd name="connsiteY0" fmla="*/ 3725 h 10000"/>
                  <a:gd name="connsiteX1" fmla="*/ 10030 w 10030"/>
                  <a:gd name="connsiteY1" fmla="*/ 3725 h 10000"/>
                  <a:gd name="connsiteX2" fmla="*/ 10030 w 10030"/>
                  <a:gd name="connsiteY2" fmla="*/ 9980 h 10000"/>
                  <a:gd name="connsiteX3" fmla="*/ 31 w 10030"/>
                  <a:gd name="connsiteY3" fmla="*/ 10000 h 10000"/>
                  <a:gd name="connsiteX4" fmla="*/ 0 w 10030"/>
                  <a:gd name="connsiteY4" fmla="*/ 3725 h 10000"/>
                  <a:gd name="connsiteX5" fmla="*/ 3781 w 10030"/>
                  <a:gd name="connsiteY5" fmla="*/ 3725 h 10000"/>
                  <a:gd name="connsiteX6" fmla="*/ 3781 w 10030"/>
                  <a:gd name="connsiteY6" fmla="*/ 2143 h 10000"/>
                  <a:gd name="connsiteX7" fmla="*/ 1906 w 10030"/>
                  <a:gd name="connsiteY7" fmla="*/ 2143 h 10000"/>
                  <a:gd name="connsiteX8" fmla="*/ 4838 w 10030"/>
                  <a:gd name="connsiteY8" fmla="*/ 0 h 10000"/>
                  <a:gd name="connsiteX9" fmla="*/ 7828 w 10030"/>
                  <a:gd name="connsiteY9" fmla="*/ 2143 h 10000"/>
                  <a:gd name="connsiteX10" fmla="*/ 6174 w 10030"/>
                  <a:gd name="connsiteY10" fmla="*/ 2143 h 10000"/>
                  <a:gd name="connsiteX11" fmla="*/ 6174 w 10030"/>
                  <a:gd name="connsiteY11" fmla="*/ 3725 h 10000"/>
                  <a:gd name="connsiteX0" fmla="*/ 6207 w 10063"/>
                  <a:gd name="connsiteY0" fmla="*/ 3725 h 10000"/>
                  <a:gd name="connsiteX1" fmla="*/ 10063 w 10063"/>
                  <a:gd name="connsiteY1" fmla="*/ 3725 h 10000"/>
                  <a:gd name="connsiteX2" fmla="*/ 10063 w 10063"/>
                  <a:gd name="connsiteY2" fmla="*/ 9980 h 10000"/>
                  <a:gd name="connsiteX3" fmla="*/ 1 w 10063"/>
                  <a:gd name="connsiteY3" fmla="*/ 10000 h 10000"/>
                  <a:gd name="connsiteX4" fmla="*/ 33 w 10063"/>
                  <a:gd name="connsiteY4" fmla="*/ 3725 h 10000"/>
                  <a:gd name="connsiteX5" fmla="*/ 3814 w 10063"/>
                  <a:gd name="connsiteY5" fmla="*/ 3725 h 10000"/>
                  <a:gd name="connsiteX6" fmla="*/ 3814 w 10063"/>
                  <a:gd name="connsiteY6" fmla="*/ 2143 h 10000"/>
                  <a:gd name="connsiteX7" fmla="*/ 1939 w 10063"/>
                  <a:gd name="connsiteY7" fmla="*/ 2143 h 10000"/>
                  <a:gd name="connsiteX8" fmla="*/ 4871 w 10063"/>
                  <a:gd name="connsiteY8" fmla="*/ 0 h 10000"/>
                  <a:gd name="connsiteX9" fmla="*/ 7861 w 10063"/>
                  <a:gd name="connsiteY9" fmla="*/ 2143 h 10000"/>
                  <a:gd name="connsiteX10" fmla="*/ 6207 w 10063"/>
                  <a:gd name="connsiteY10" fmla="*/ 2143 h 10000"/>
                  <a:gd name="connsiteX11" fmla="*/ 6207 w 10063"/>
                  <a:gd name="connsiteY11" fmla="*/ 3725 h 10000"/>
                  <a:gd name="connsiteX0" fmla="*/ 6269 w 10125"/>
                  <a:gd name="connsiteY0" fmla="*/ 3725 h 9980"/>
                  <a:gd name="connsiteX1" fmla="*/ 10125 w 10125"/>
                  <a:gd name="connsiteY1" fmla="*/ 3725 h 9980"/>
                  <a:gd name="connsiteX2" fmla="*/ 10125 w 10125"/>
                  <a:gd name="connsiteY2" fmla="*/ 9980 h 9980"/>
                  <a:gd name="connsiteX3" fmla="*/ 0 w 10125"/>
                  <a:gd name="connsiteY3" fmla="*/ 9980 h 9980"/>
                  <a:gd name="connsiteX4" fmla="*/ 95 w 10125"/>
                  <a:gd name="connsiteY4" fmla="*/ 3725 h 9980"/>
                  <a:gd name="connsiteX5" fmla="*/ 3876 w 10125"/>
                  <a:gd name="connsiteY5" fmla="*/ 3725 h 9980"/>
                  <a:gd name="connsiteX6" fmla="*/ 3876 w 10125"/>
                  <a:gd name="connsiteY6" fmla="*/ 2143 h 9980"/>
                  <a:gd name="connsiteX7" fmla="*/ 2001 w 10125"/>
                  <a:gd name="connsiteY7" fmla="*/ 2143 h 9980"/>
                  <a:gd name="connsiteX8" fmla="*/ 4933 w 10125"/>
                  <a:gd name="connsiteY8" fmla="*/ 0 h 9980"/>
                  <a:gd name="connsiteX9" fmla="*/ 7923 w 10125"/>
                  <a:gd name="connsiteY9" fmla="*/ 2143 h 9980"/>
                  <a:gd name="connsiteX10" fmla="*/ 6269 w 10125"/>
                  <a:gd name="connsiteY10" fmla="*/ 2143 h 9980"/>
                  <a:gd name="connsiteX11" fmla="*/ 6269 w 10125"/>
                  <a:gd name="connsiteY11" fmla="*/ 3725 h 9980"/>
                  <a:gd name="connsiteX0" fmla="*/ 6254 w 10062"/>
                  <a:gd name="connsiteY0" fmla="*/ 3732 h 10000"/>
                  <a:gd name="connsiteX1" fmla="*/ 10062 w 10062"/>
                  <a:gd name="connsiteY1" fmla="*/ 3732 h 10000"/>
                  <a:gd name="connsiteX2" fmla="*/ 10062 w 10062"/>
                  <a:gd name="connsiteY2" fmla="*/ 10000 h 10000"/>
                  <a:gd name="connsiteX3" fmla="*/ 0 w 10062"/>
                  <a:gd name="connsiteY3" fmla="*/ 10000 h 10000"/>
                  <a:gd name="connsiteX4" fmla="*/ 156 w 10062"/>
                  <a:gd name="connsiteY4" fmla="*/ 3732 h 10000"/>
                  <a:gd name="connsiteX5" fmla="*/ 3890 w 10062"/>
                  <a:gd name="connsiteY5" fmla="*/ 3732 h 10000"/>
                  <a:gd name="connsiteX6" fmla="*/ 3890 w 10062"/>
                  <a:gd name="connsiteY6" fmla="*/ 2147 h 10000"/>
                  <a:gd name="connsiteX7" fmla="*/ 2038 w 10062"/>
                  <a:gd name="connsiteY7" fmla="*/ 2147 h 10000"/>
                  <a:gd name="connsiteX8" fmla="*/ 4934 w 10062"/>
                  <a:gd name="connsiteY8" fmla="*/ 0 h 10000"/>
                  <a:gd name="connsiteX9" fmla="*/ 7887 w 10062"/>
                  <a:gd name="connsiteY9" fmla="*/ 2147 h 10000"/>
                  <a:gd name="connsiteX10" fmla="*/ 6254 w 10062"/>
                  <a:gd name="connsiteY10" fmla="*/ 2147 h 10000"/>
                  <a:gd name="connsiteX11" fmla="*/ 6254 w 10062"/>
                  <a:gd name="connsiteY11" fmla="*/ 3732 h 10000"/>
                  <a:gd name="connsiteX0" fmla="*/ 6193 w 10001"/>
                  <a:gd name="connsiteY0" fmla="*/ 3732 h 10000"/>
                  <a:gd name="connsiteX1" fmla="*/ 10001 w 10001"/>
                  <a:gd name="connsiteY1" fmla="*/ 3732 h 10000"/>
                  <a:gd name="connsiteX2" fmla="*/ 10001 w 10001"/>
                  <a:gd name="connsiteY2" fmla="*/ 10000 h 10000"/>
                  <a:gd name="connsiteX3" fmla="*/ 1 w 10001"/>
                  <a:gd name="connsiteY3" fmla="*/ 9980 h 10000"/>
                  <a:gd name="connsiteX4" fmla="*/ 95 w 10001"/>
                  <a:gd name="connsiteY4" fmla="*/ 3732 h 10000"/>
                  <a:gd name="connsiteX5" fmla="*/ 3829 w 10001"/>
                  <a:gd name="connsiteY5" fmla="*/ 3732 h 10000"/>
                  <a:gd name="connsiteX6" fmla="*/ 3829 w 10001"/>
                  <a:gd name="connsiteY6" fmla="*/ 2147 h 10000"/>
                  <a:gd name="connsiteX7" fmla="*/ 1977 w 10001"/>
                  <a:gd name="connsiteY7" fmla="*/ 2147 h 10000"/>
                  <a:gd name="connsiteX8" fmla="*/ 4873 w 10001"/>
                  <a:gd name="connsiteY8" fmla="*/ 0 h 10000"/>
                  <a:gd name="connsiteX9" fmla="*/ 7826 w 10001"/>
                  <a:gd name="connsiteY9" fmla="*/ 2147 h 10000"/>
                  <a:gd name="connsiteX10" fmla="*/ 6193 w 10001"/>
                  <a:gd name="connsiteY10" fmla="*/ 2147 h 10000"/>
                  <a:gd name="connsiteX11" fmla="*/ 6193 w 10001"/>
                  <a:gd name="connsiteY11" fmla="*/ 3732 h 10000"/>
                  <a:gd name="connsiteX0" fmla="*/ 6195 w 10003"/>
                  <a:gd name="connsiteY0" fmla="*/ 3732 h 10000"/>
                  <a:gd name="connsiteX1" fmla="*/ 10003 w 10003"/>
                  <a:gd name="connsiteY1" fmla="*/ 3732 h 10000"/>
                  <a:gd name="connsiteX2" fmla="*/ 10003 w 10003"/>
                  <a:gd name="connsiteY2" fmla="*/ 10000 h 10000"/>
                  <a:gd name="connsiteX3" fmla="*/ 3 w 10003"/>
                  <a:gd name="connsiteY3" fmla="*/ 9980 h 10000"/>
                  <a:gd name="connsiteX4" fmla="*/ 4 w 10003"/>
                  <a:gd name="connsiteY4" fmla="*/ 3752 h 10000"/>
                  <a:gd name="connsiteX5" fmla="*/ 3831 w 10003"/>
                  <a:gd name="connsiteY5" fmla="*/ 3732 h 10000"/>
                  <a:gd name="connsiteX6" fmla="*/ 3831 w 10003"/>
                  <a:gd name="connsiteY6" fmla="*/ 2147 h 10000"/>
                  <a:gd name="connsiteX7" fmla="*/ 1979 w 10003"/>
                  <a:gd name="connsiteY7" fmla="*/ 2147 h 10000"/>
                  <a:gd name="connsiteX8" fmla="*/ 4875 w 10003"/>
                  <a:gd name="connsiteY8" fmla="*/ 0 h 10000"/>
                  <a:gd name="connsiteX9" fmla="*/ 7828 w 10003"/>
                  <a:gd name="connsiteY9" fmla="*/ 2147 h 10000"/>
                  <a:gd name="connsiteX10" fmla="*/ 6195 w 10003"/>
                  <a:gd name="connsiteY10" fmla="*/ 2147 h 10000"/>
                  <a:gd name="connsiteX11" fmla="*/ 6195 w 10003"/>
                  <a:gd name="connsiteY11" fmla="*/ 3732 h 10000"/>
                  <a:gd name="connsiteX0" fmla="*/ 6195 w 10003"/>
                  <a:gd name="connsiteY0" fmla="*/ 3732 h 10000"/>
                  <a:gd name="connsiteX1" fmla="*/ 10003 w 10003"/>
                  <a:gd name="connsiteY1" fmla="*/ 3732 h 10000"/>
                  <a:gd name="connsiteX2" fmla="*/ 10003 w 10003"/>
                  <a:gd name="connsiteY2" fmla="*/ 10000 h 10000"/>
                  <a:gd name="connsiteX3" fmla="*/ 3 w 10003"/>
                  <a:gd name="connsiteY3" fmla="*/ 9980 h 10000"/>
                  <a:gd name="connsiteX4" fmla="*/ 4 w 10003"/>
                  <a:gd name="connsiteY4" fmla="*/ 3713 h 10000"/>
                  <a:gd name="connsiteX5" fmla="*/ 3831 w 10003"/>
                  <a:gd name="connsiteY5" fmla="*/ 3732 h 10000"/>
                  <a:gd name="connsiteX6" fmla="*/ 3831 w 10003"/>
                  <a:gd name="connsiteY6" fmla="*/ 2147 h 10000"/>
                  <a:gd name="connsiteX7" fmla="*/ 1979 w 10003"/>
                  <a:gd name="connsiteY7" fmla="*/ 2147 h 10000"/>
                  <a:gd name="connsiteX8" fmla="*/ 4875 w 10003"/>
                  <a:gd name="connsiteY8" fmla="*/ 0 h 10000"/>
                  <a:gd name="connsiteX9" fmla="*/ 7828 w 10003"/>
                  <a:gd name="connsiteY9" fmla="*/ 2147 h 10000"/>
                  <a:gd name="connsiteX10" fmla="*/ 6195 w 10003"/>
                  <a:gd name="connsiteY10" fmla="*/ 2147 h 10000"/>
                  <a:gd name="connsiteX11" fmla="*/ 6195 w 10003"/>
                  <a:gd name="connsiteY11" fmla="*/ 3732 h 10000"/>
                  <a:gd name="connsiteX0" fmla="*/ 6195 w 10003"/>
                  <a:gd name="connsiteY0" fmla="*/ 3732 h 10000"/>
                  <a:gd name="connsiteX1" fmla="*/ 10003 w 10003"/>
                  <a:gd name="connsiteY1" fmla="*/ 3732 h 10000"/>
                  <a:gd name="connsiteX2" fmla="*/ 10003 w 10003"/>
                  <a:gd name="connsiteY2" fmla="*/ 10000 h 10000"/>
                  <a:gd name="connsiteX3" fmla="*/ 3 w 10003"/>
                  <a:gd name="connsiteY3" fmla="*/ 9980 h 10000"/>
                  <a:gd name="connsiteX4" fmla="*/ 4 w 10003"/>
                  <a:gd name="connsiteY4" fmla="*/ 3752 h 10000"/>
                  <a:gd name="connsiteX5" fmla="*/ 3831 w 10003"/>
                  <a:gd name="connsiteY5" fmla="*/ 3732 h 10000"/>
                  <a:gd name="connsiteX6" fmla="*/ 3831 w 10003"/>
                  <a:gd name="connsiteY6" fmla="*/ 2147 h 10000"/>
                  <a:gd name="connsiteX7" fmla="*/ 1979 w 10003"/>
                  <a:gd name="connsiteY7" fmla="*/ 2147 h 10000"/>
                  <a:gd name="connsiteX8" fmla="*/ 4875 w 10003"/>
                  <a:gd name="connsiteY8" fmla="*/ 0 h 10000"/>
                  <a:gd name="connsiteX9" fmla="*/ 7828 w 10003"/>
                  <a:gd name="connsiteY9" fmla="*/ 2147 h 10000"/>
                  <a:gd name="connsiteX10" fmla="*/ 6195 w 10003"/>
                  <a:gd name="connsiteY10" fmla="*/ 2147 h 10000"/>
                  <a:gd name="connsiteX11" fmla="*/ 6195 w 10003"/>
                  <a:gd name="connsiteY11" fmla="*/ 3732 h 10000"/>
                  <a:gd name="connsiteX0" fmla="*/ 6195 w 10003"/>
                  <a:gd name="connsiteY0" fmla="*/ 3732 h 10000"/>
                  <a:gd name="connsiteX1" fmla="*/ 10003 w 10003"/>
                  <a:gd name="connsiteY1" fmla="*/ 3732 h 10000"/>
                  <a:gd name="connsiteX2" fmla="*/ 10003 w 10003"/>
                  <a:gd name="connsiteY2" fmla="*/ 10000 h 10000"/>
                  <a:gd name="connsiteX3" fmla="*/ 3 w 10003"/>
                  <a:gd name="connsiteY3" fmla="*/ 9980 h 10000"/>
                  <a:gd name="connsiteX4" fmla="*/ 4 w 10003"/>
                  <a:gd name="connsiteY4" fmla="*/ 3732 h 10000"/>
                  <a:gd name="connsiteX5" fmla="*/ 3831 w 10003"/>
                  <a:gd name="connsiteY5" fmla="*/ 3732 h 10000"/>
                  <a:gd name="connsiteX6" fmla="*/ 3831 w 10003"/>
                  <a:gd name="connsiteY6" fmla="*/ 2147 h 10000"/>
                  <a:gd name="connsiteX7" fmla="*/ 1979 w 10003"/>
                  <a:gd name="connsiteY7" fmla="*/ 2147 h 10000"/>
                  <a:gd name="connsiteX8" fmla="*/ 4875 w 10003"/>
                  <a:gd name="connsiteY8" fmla="*/ 0 h 10000"/>
                  <a:gd name="connsiteX9" fmla="*/ 7828 w 10003"/>
                  <a:gd name="connsiteY9" fmla="*/ 2147 h 10000"/>
                  <a:gd name="connsiteX10" fmla="*/ 6195 w 10003"/>
                  <a:gd name="connsiteY10" fmla="*/ 2147 h 10000"/>
                  <a:gd name="connsiteX11" fmla="*/ 6195 w 10003"/>
                  <a:gd name="connsiteY11" fmla="*/ 3732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03" h="10000">
                    <a:moveTo>
                      <a:pt x="6195" y="3732"/>
                    </a:moveTo>
                    <a:lnTo>
                      <a:pt x="10003" y="3732"/>
                    </a:lnTo>
                    <a:lnTo>
                      <a:pt x="10003" y="10000"/>
                    </a:lnTo>
                    <a:lnTo>
                      <a:pt x="3" y="9980"/>
                    </a:lnTo>
                    <a:cubicBezTo>
                      <a:pt x="-8" y="7884"/>
                      <a:pt x="15" y="5828"/>
                      <a:pt x="4" y="3732"/>
                    </a:cubicBezTo>
                    <a:lnTo>
                      <a:pt x="3831" y="3732"/>
                    </a:lnTo>
                    <a:lnTo>
                      <a:pt x="3831" y="2147"/>
                    </a:lnTo>
                    <a:lnTo>
                      <a:pt x="1979" y="2147"/>
                    </a:lnTo>
                    <a:lnTo>
                      <a:pt x="4875" y="0"/>
                    </a:lnTo>
                    <a:lnTo>
                      <a:pt x="7828" y="2147"/>
                    </a:lnTo>
                    <a:lnTo>
                      <a:pt x="6195" y="2147"/>
                    </a:lnTo>
                    <a:lnTo>
                      <a:pt x="6195" y="3732"/>
                    </a:lnTo>
                    <a:close/>
                  </a:path>
                </a:pathLst>
              </a:custGeom>
              <a:ln>
                <a:headEnd/>
                <a:tailEnd/>
              </a:ln>
            </p:spPr>
            <p:style>
              <a:lnRef idx="1">
                <a:schemeClr val="accent5"/>
              </a:lnRef>
              <a:fillRef idx="2">
                <a:schemeClr val="accent5"/>
              </a:fillRef>
              <a:effectRef idx="1">
                <a:schemeClr val="accent5"/>
              </a:effectRef>
              <a:fontRef idx="minor">
                <a:schemeClr val="dk1"/>
              </a:fontRef>
            </p:style>
            <p:txBody>
              <a:bodyPr wrap="none" anchor="ctr"/>
              <a:lstStyle/>
              <a:p>
                <a:endParaRPr lang="en-US">
                  <a:solidFill>
                    <a:schemeClr val="bg2"/>
                  </a:solidFill>
                </a:endParaRPr>
              </a:p>
            </p:txBody>
          </p:sp>
          <p:sp>
            <p:nvSpPr>
              <p:cNvPr id="43" name="Freeform 42"/>
              <p:cNvSpPr>
                <a:spLocks/>
              </p:cNvSpPr>
              <p:nvPr/>
            </p:nvSpPr>
            <p:spPr bwMode="gray">
              <a:xfrm>
                <a:off x="2991755" y="2251356"/>
                <a:ext cx="1361564" cy="2160977"/>
              </a:xfrm>
              <a:custGeom>
                <a:avLst/>
                <a:gdLst>
                  <a:gd name="T0" fmla="*/ 1759069567 w 1099"/>
                  <a:gd name="T1" fmla="*/ 1572577500 h 1672"/>
                  <a:gd name="T2" fmla="*/ 2147483647 w 1099"/>
                  <a:gd name="T3" fmla="*/ 1572577500 h 1672"/>
                  <a:gd name="T4" fmla="*/ 2147483647 w 1099"/>
                  <a:gd name="T5" fmla="*/ 2147483647 h 1672"/>
                  <a:gd name="T6" fmla="*/ 0 w 1099"/>
                  <a:gd name="T7" fmla="*/ 2147483647 h 1672"/>
                  <a:gd name="T8" fmla="*/ 0 w 1099"/>
                  <a:gd name="T9" fmla="*/ 1572577500 h 1672"/>
                  <a:gd name="T10" fmla="*/ 1131551274 w 1099"/>
                  <a:gd name="T11" fmla="*/ 1572577500 h 1672"/>
                  <a:gd name="T12" fmla="*/ 1131551274 w 1099"/>
                  <a:gd name="T13" fmla="*/ 904736888 h 1672"/>
                  <a:gd name="T14" fmla="*/ 640119871 w 1099"/>
                  <a:gd name="T15" fmla="*/ 904736888 h 1672"/>
                  <a:gd name="T16" fmla="*/ 1408768541 w 1099"/>
                  <a:gd name="T17" fmla="*/ 0 h 1672"/>
                  <a:gd name="T18" fmla="*/ 2147483647 w 1099"/>
                  <a:gd name="T19" fmla="*/ 904736888 h 1672"/>
                  <a:gd name="T20" fmla="*/ 1759069567 w 1099"/>
                  <a:gd name="T21" fmla="*/ 904736888 h 1672"/>
                  <a:gd name="T22" fmla="*/ 1759069567 w 1099"/>
                  <a:gd name="T23" fmla="*/ 1572577500 h 1672"/>
                  <a:gd name="T24" fmla="*/ 1759069567 w 1099"/>
                  <a:gd name="T25" fmla="*/ 1572577500 h 167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099"/>
                  <a:gd name="T40" fmla="*/ 0 h 1672"/>
                  <a:gd name="T41" fmla="*/ 1099 w 1099"/>
                  <a:gd name="T42" fmla="*/ 1672 h 1672"/>
                  <a:gd name="connsiteX0" fmla="*/ 6351 w 10000"/>
                  <a:gd name="connsiteY0" fmla="*/ 3732 h 10000"/>
                  <a:gd name="connsiteX1" fmla="*/ 10000 w 10000"/>
                  <a:gd name="connsiteY1" fmla="*/ 3732 h 10000"/>
                  <a:gd name="connsiteX2" fmla="*/ 10000 w 10000"/>
                  <a:gd name="connsiteY2" fmla="*/ 10000 h 10000"/>
                  <a:gd name="connsiteX3" fmla="*/ 0 w 10000"/>
                  <a:gd name="connsiteY3" fmla="*/ 10000 h 10000"/>
                  <a:gd name="connsiteX4" fmla="*/ 507 w 10000"/>
                  <a:gd name="connsiteY4" fmla="*/ 3732 h 10000"/>
                  <a:gd name="connsiteX5" fmla="*/ 4086 w 10000"/>
                  <a:gd name="connsiteY5" fmla="*/ 3732 h 10000"/>
                  <a:gd name="connsiteX6" fmla="*/ 4086 w 10000"/>
                  <a:gd name="connsiteY6" fmla="*/ 2147 h 10000"/>
                  <a:gd name="connsiteX7" fmla="*/ 2311 w 10000"/>
                  <a:gd name="connsiteY7" fmla="*/ 2147 h 10000"/>
                  <a:gd name="connsiteX8" fmla="*/ 5086 w 10000"/>
                  <a:gd name="connsiteY8" fmla="*/ 0 h 10000"/>
                  <a:gd name="connsiteX9" fmla="*/ 7916 w 10000"/>
                  <a:gd name="connsiteY9" fmla="*/ 2147 h 10000"/>
                  <a:gd name="connsiteX10" fmla="*/ 6351 w 10000"/>
                  <a:gd name="connsiteY10" fmla="*/ 2147 h 10000"/>
                  <a:gd name="connsiteX11" fmla="*/ 6351 w 10000"/>
                  <a:gd name="connsiteY11" fmla="*/ 3732 h 10000"/>
                  <a:gd name="connsiteX0" fmla="*/ 5844 w 9493"/>
                  <a:gd name="connsiteY0" fmla="*/ 3732 h 10020"/>
                  <a:gd name="connsiteX1" fmla="*/ 9493 w 9493"/>
                  <a:gd name="connsiteY1" fmla="*/ 3732 h 10020"/>
                  <a:gd name="connsiteX2" fmla="*/ 9493 w 9493"/>
                  <a:gd name="connsiteY2" fmla="*/ 10000 h 10020"/>
                  <a:gd name="connsiteX3" fmla="*/ 29 w 9493"/>
                  <a:gd name="connsiteY3" fmla="*/ 10020 h 10020"/>
                  <a:gd name="connsiteX4" fmla="*/ 0 w 9493"/>
                  <a:gd name="connsiteY4" fmla="*/ 3732 h 10020"/>
                  <a:gd name="connsiteX5" fmla="*/ 3579 w 9493"/>
                  <a:gd name="connsiteY5" fmla="*/ 3732 h 10020"/>
                  <a:gd name="connsiteX6" fmla="*/ 3579 w 9493"/>
                  <a:gd name="connsiteY6" fmla="*/ 2147 h 10020"/>
                  <a:gd name="connsiteX7" fmla="*/ 1804 w 9493"/>
                  <a:gd name="connsiteY7" fmla="*/ 2147 h 10020"/>
                  <a:gd name="connsiteX8" fmla="*/ 4579 w 9493"/>
                  <a:gd name="connsiteY8" fmla="*/ 0 h 10020"/>
                  <a:gd name="connsiteX9" fmla="*/ 7409 w 9493"/>
                  <a:gd name="connsiteY9" fmla="*/ 2147 h 10020"/>
                  <a:gd name="connsiteX10" fmla="*/ 5844 w 9493"/>
                  <a:gd name="connsiteY10" fmla="*/ 2147 h 10020"/>
                  <a:gd name="connsiteX11" fmla="*/ 5844 w 9493"/>
                  <a:gd name="connsiteY11" fmla="*/ 3732 h 10020"/>
                  <a:gd name="connsiteX0" fmla="*/ 6126 w 9970"/>
                  <a:gd name="connsiteY0" fmla="*/ 3725 h 10000"/>
                  <a:gd name="connsiteX1" fmla="*/ 9970 w 9970"/>
                  <a:gd name="connsiteY1" fmla="*/ 3725 h 10000"/>
                  <a:gd name="connsiteX2" fmla="*/ 9970 w 9970"/>
                  <a:gd name="connsiteY2" fmla="*/ 9980 h 10000"/>
                  <a:gd name="connsiteX3" fmla="*/ 1 w 9970"/>
                  <a:gd name="connsiteY3" fmla="*/ 10000 h 10000"/>
                  <a:gd name="connsiteX4" fmla="*/ 912 w 9970"/>
                  <a:gd name="connsiteY4" fmla="*/ 3745 h 10000"/>
                  <a:gd name="connsiteX5" fmla="*/ 3740 w 9970"/>
                  <a:gd name="connsiteY5" fmla="*/ 3725 h 10000"/>
                  <a:gd name="connsiteX6" fmla="*/ 3740 w 9970"/>
                  <a:gd name="connsiteY6" fmla="*/ 2143 h 10000"/>
                  <a:gd name="connsiteX7" fmla="*/ 1870 w 9970"/>
                  <a:gd name="connsiteY7" fmla="*/ 2143 h 10000"/>
                  <a:gd name="connsiteX8" fmla="*/ 4794 w 9970"/>
                  <a:gd name="connsiteY8" fmla="*/ 0 h 10000"/>
                  <a:gd name="connsiteX9" fmla="*/ 7775 w 9970"/>
                  <a:gd name="connsiteY9" fmla="*/ 2143 h 10000"/>
                  <a:gd name="connsiteX10" fmla="*/ 6126 w 9970"/>
                  <a:gd name="connsiteY10" fmla="*/ 2143 h 10000"/>
                  <a:gd name="connsiteX11" fmla="*/ 6126 w 9970"/>
                  <a:gd name="connsiteY11" fmla="*/ 3725 h 10000"/>
                  <a:gd name="connsiteX0" fmla="*/ 6146 w 10002"/>
                  <a:gd name="connsiteY0" fmla="*/ 3725 h 10000"/>
                  <a:gd name="connsiteX1" fmla="*/ 10002 w 10002"/>
                  <a:gd name="connsiteY1" fmla="*/ 3725 h 10000"/>
                  <a:gd name="connsiteX2" fmla="*/ 10002 w 10002"/>
                  <a:gd name="connsiteY2" fmla="*/ 9980 h 10000"/>
                  <a:gd name="connsiteX3" fmla="*/ 3 w 10002"/>
                  <a:gd name="connsiteY3" fmla="*/ 10000 h 10000"/>
                  <a:gd name="connsiteX4" fmla="*/ 4 w 10002"/>
                  <a:gd name="connsiteY4" fmla="*/ 3745 h 10000"/>
                  <a:gd name="connsiteX5" fmla="*/ 3753 w 10002"/>
                  <a:gd name="connsiteY5" fmla="*/ 3725 h 10000"/>
                  <a:gd name="connsiteX6" fmla="*/ 3753 w 10002"/>
                  <a:gd name="connsiteY6" fmla="*/ 2143 h 10000"/>
                  <a:gd name="connsiteX7" fmla="*/ 1878 w 10002"/>
                  <a:gd name="connsiteY7" fmla="*/ 2143 h 10000"/>
                  <a:gd name="connsiteX8" fmla="*/ 4810 w 10002"/>
                  <a:gd name="connsiteY8" fmla="*/ 0 h 10000"/>
                  <a:gd name="connsiteX9" fmla="*/ 7800 w 10002"/>
                  <a:gd name="connsiteY9" fmla="*/ 2143 h 10000"/>
                  <a:gd name="connsiteX10" fmla="*/ 6146 w 10002"/>
                  <a:gd name="connsiteY10" fmla="*/ 2143 h 10000"/>
                  <a:gd name="connsiteX11" fmla="*/ 6146 w 10002"/>
                  <a:gd name="connsiteY11" fmla="*/ 3725 h 10000"/>
                  <a:gd name="connsiteX0" fmla="*/ 6145 w 10001"/>
                  <a:gd name="connsiteY0" fmla="*/ 3725 h 10000"/>
                  <a:gd name="connsiteX1" fmla="*/ 10001 w 10001"/>
                  <a:gd name="connsiteY1" fmla="*/ 3725 h 10000"/>
                  <a:gd name="connsiteX2" fmla="*/ 10001 w 10001"/>
                  <a:gd name="connsiteY2" fmla="*/ 9980 h 10000"/>
                  <a:gd name="connsiteX3" fmla="*/ 2 w 10001"/>
                  <a:gd name="connsiteY3" fmla="*/ 10000 h 10000"/>
                  <a:gd name="connsiteX4" fmla="*/ 34 w 10001"/>
                  <a:gd name="connsiteY4" fmla="*/ 3158 h 10000"/>
                  <a:gd name="connsiteX5" fmla="*/ 3752 w 10001"/>
                  <a:gd name="connsiteY5" fmla="*/ 3725 h 10000"/>
                  <a:gd name="connsiteX6" fmla="*/ 3752 w 10001"/>
                  <a:gd name="connsiteY6" fmla="*/ 2143 h 10000"/>
                  <a:gd name="connsiteX7" fmla="*/ 1877 w 10001"/>
                  <a:gd name="connsiteY7" fmla="*/ 2143 h 10000"/>
                  <a:gd name="connsiteX8" fmla="*/ 4809 w 10001"/>
                  <a:gd name="connsiteY8" fmla="*/ 0 h 10000"/>
                  <a:gd name="connsiteX9" fmla="*/ 7799 w 10001"/>
                  <a:gd name="connsiteY9" fmla="*/ 2143 h 10000"/>
                  <a:gd name="connsiteX10" fmla="*/ 6145 w 10001"/>
                  <a:gd name="connsiteY10" fmla="*/ 2143 h 10000"/>
                  <a:gd name="connsiteX11" fmla="*/ 6145 w 10001"/>
                  <a:gd name="connsiteY11" fmla="*/ 3725 h 10000"/>
                  <a:gd name="connsiteX0" fmla="*/ 6146 w 10002"/>
                  <a:gd name="connsiteY0" fmla="*/ 3725 h 10000"/>
                  <a:gd name="connsiteX1" fmla="*/ 10002 w 10002"/>
                  <a:gd name="connsiteY1" fmla="*/ 3725 h 10000"/>
                  <a:gd name="connsiteX2" fmla="*/ 10002 w 10002"/>
                  <a:gd name="connsiteY2" fmla="*/ 9980 h 10000"/>
                  <a:gd name="connsiteX3" fmla="*/ 3 w 10002"/>
                  <a:gd name="connsiteY3" fmla="*/ 10000 h 10000"/>
                  <a:gd name="connsiteX4" fmla="*/ 4 w 10002"/>
                  <a:gd name="connsiteY4" fmla="*/ 3725 h 10000"/>
                  <a:gd name="connsiteX5" fmla="*/ 3753 w 10002"/>
                  <a:gd name="connsiteY5" fmla="*/ 3725 h 10000"/>
                  <a:gd name="connsiteX6" fmla="*/ 3753 w 10002"/>
                  <a:gd name="connsiteY6" fmla="*/ 2143 h 10000"/>
                  <a:gd name="connsiteX7" fmla="*/ 1878 w 10002"/>
                  <a:gd name="connsiteY7" fmla="*/ 2143 h 10000"/>
                  <a:gd name="connsiteX8" fmla="*/ 4810 w 10002"/>
                  <a:gd name="connsiteY8" fmla="*/ 0 h 10000"/>
                  <a:gd name="connsiteX9" fmla="*/ 7800 w 10002"/>
                  <a:gd name="connsiteY9" fmla="*/ 2143 h 10000"/>
                  <a:gd name="connsiteX10" fmla="*/ 6146 w 10002"/>
                  <a:gd name="connsiteY10" fmla="*/ 2143 h 10000"/>
                  <a:gd name="connsiteX11" fmla="*/ 6146 w 10002"/>
                  <a:gd name="connsiteY11" fmla="*/ 3725 h 10000"/>
                  <a:gd name="connsiteX0" fmla="*/ 6205 w 10061"/>
                  <a:gd name="connsiteY0" fmla="*/ 3725 h 10000"/>
                  <a:gd name="connsiteX1" fmla="*/ 10061 w 10061"/>
                  <a:gd name="connsiteY1" fmla="*/ 3725 h 10000"/>
                  <a:gd name="connsiteX2" fmla="*/ 10061 w 10061"/>
                  <a:gd name="connsiteY2" fmla="*/ 9980 h 10000"/>
                  <a:gd name="connsiteX3" fmla="*/ 62 w 10061"/>
                  <a:gd name="connsiteY3" fmla="*/ 10000 h 10000"/>
                  <a:gd name="connsiteX4" fmla="*/ 0 w 10061"/>
                  <a:gd name="connsiteY4" fmla="*/ 3745 h 10000"/>
                  <a:gd name="connsiteX5" fmla="*/ 3812 w 10061"/>
                  <a:gd name="connsiteY5" fmla="*/ 3725 h 10000"/>
                  <a:gd name="connsiteX6" fmla="*/ 3812 w 10061"/>
                  <a:gd name="connsiteY6" fmla="*/ 2143 h 10000"/>
                  <a:gd name="connsiteX7" fmla="*/ 1937 w 10061"/>
                  <a:gd name="connsiteY7" fmla="*/ 2143 h 10000"/>
                  <a:gd name="connsiteX8" fmla="*/ 4869 w 10061"/>
                  <a:gd name="connsiteY8" fmla="*/ 0 h 10000"/>
                  <a:gd name="connsiteX9" fmla="*/ 7859 w 10061"/>
                  <a:gd name="connsiteY9" fmla="*/ 2143 h 10000"/>
                  <a:gd name="connsiteX10" fmla="*/ 6205 w 10061"/>
                  <a:gd name="connsiteY10" fmla="*/ 2143 h 10000"/>
                  <a:gd name="connsiteX11" fmla="*/ 6205 w 10061"/>
                  <a:gd name="connsiteY11" fmla="*/ 3725 h 10000"/>
                  <a:gd name="connsiteX0" fmla="*/ 6174 w 10030"/>
                  <a:gd name="connsiteY0" fmla="*/ 3725 h 10000"/>
                  <a:gd name="connsiteX1" fmla="*/ 10030 w 10030"/>
                  <a:gd name="connsiteY1" fmla="*/ 3725 h 10000"/>
                  <a:gd name="connsiteX2" fmla="*/ 10030 w 10030"/>
                  <a:gd name="connsiteY2" fmla="*/ 9980 h 10000"/>
                  <a:gd name="connsiteX3" fmla="*/ 31 w 10030"/>
                  <a:gd name="connsiteY3" fmla="*/ 10000 h 10000"/>
                  <a:gd name="connsiteX4" fmla="*/ 0 w 10030"/>
                  <a:gd name="connsiteY4" fmla="*/ 3725 h 10000"/>
                  <a:gd name="connsiteX5" fmla="*/ 3781 w 10030"/>
                  <a:gd name="connsiteY5" fmla="*/ 3725 h 10000"/>
                  <a:gd name="connsiteX6" fmla="*/ 3781 w 10030"/>
                  <a:gd name="connsiteY6" fmla="*/ 2143 h 10000"/>
                  <a:gd name="connsiteX7" fmla="*/ 1906 w 10030"/>
                  <a:gd name="connsiteY7" fmla="*/ 2143 h 10000"/>
                  <a:gd name="connsiteX8" fmla="*/ 4838 w 10030"/>
                  <a:gd name="connsiteY8" fmla="*/ 0 h 10000"/>
                  <a:gd name="connsiteX9" fmla="*/ 7828 w 10030"/>
                  <a:gd name="connsiteY9" fmla="*/ 2143 h 10000"/>
                  <a:gd name="connsiteX10" fmla="*/ 6174 w 10030"/>
                  <a:gd name="connsiteY10" fmla="*/ 2143 h 10000"/>
                  <a:gd name="connsiteX11" fmla="*/ 6174 w 10030"/>
                  <a:gd name="connsiteY11" fmla="*/ 3725 h 10000"/>
                  <a:gd name="connsiteX0" fmla="*/ 6207 w 10063"/>
                  <a:gd name="connsiteY0" fmla="*/ 3725 h 10000"/>
                  <a:gd name="connsiteX1" fmla="*/ 10063 w 10063"/>
                  <a:gd name="connsiteY1" fmla="*/ 3725 h 10000"/>
                  <a:gd name="connsiteX2" fmla="*/ 10063 w 10063"/>
                  <a:gd name="connsiteY2" fmla="*/ 9980 h 10000"/>
                  <a:gd name="connsiteX3" fmla="*/ 1 w 10063"/>
                  <a:gd name="connsiteY3" fmla="*/ 10000 h 10000"/>
                  <a:gd name="connsiteX4" fmla="*/ 33 w 10063"/>
                  <a:gd name="connsiteY4" fmla="*/ 3725 h 10000"/>
                  <a:gd name="connsiteX5" fmla="*/ 3814 w 10063"/>
                  <a:gd name="connsiteY5" fmla="*/ 3725 h 10000"/>
                  <a:gd name="connsiteX6" fmla="*/ 3814 w 10063"/>
                  <a:gd name="connsiteY6" fmla="*/ 2143 h 10000"/>
                  <a:gd name="connsiteX7" fmla="*/ 1939 w 10063"/>
                  <a:gd name="connsiteY7" fmla="*/ 2143 h 10000"/>
                  <a:gd name="connsiteX8" fmla="*/ 4871 w 10063"/>
                  <a:gd name="connsiteY8" fmla="*/ 0 h 10000"/>
                  <a:gd name="connsiteX9" fmla="*/ 7861 w 10063"/>
                  <a:gd name="connsiteY9" fmla="*/ 2143 h 10000"/>
                  <a:gd name="connsiteX10" fmla="*/ 6207 w 10063"/>
                  <a:gd name="connsiteY10" fmla="*/ 2143 h 10000"/>
                  <a:gd name="connsiteX11" fmla="*/ 6207 w 10063"/>
                  <a:gd name="connsiteY11" fmla="*/ 3725 h 10000"/>
                  <a:gd name="connsiteX0" fmla="*/ 6269 w 10125"/>
                  <a:gd name="connsiteY0" fmla="*/ 3725 h 9980"/>
                  <a:gd name="connsiteX1" fmla="*/ 10125 w 10125"/>
                  <a:gd name="connsiteY1" fmla="*/ 3725 h 9980"/>
                  <a:gd name="connsiteX2" fmla="*/ 10125 w 10125"/>
                  <a:gd name="connsiteY2" fmla="*/ 9980 h 9980"/>
                  <a:gd name="connsiteX3" fmla="*/ 0 w 10125"/>
                  <a:gd name="connsiteY3" fmla="*/ 9980 h 9980"/>
                  <a:gd name="connsiteX4" fmla="*/ 95 w 10125"/>
                  <a:gd name="connsiteY4" fmla="*/ 3725 h 9980"/>
                  <a:gd name="connsiteX5" fmla="*/ 3876 w 10125"/>
                  <a:gd name="connsiteY5" fmla="*/ 3725 h 9980"/>
                  <a:gd name="connsiteX6" fmla="*/ 3876 w 10125"/>
                  <a:gd name="connsiteY6" fmla="*/ 2143 h 9980"/>
                  <a:gd name="connsiteX7" fmla="*/ 2001 w 10125"/>
                  <a:gd name="connsiteY7" fmla="*/ 2143 h 9980"/>
                  <a:gd name="connsiteX8" fmla="*/ 4933 w 10125"/>
                  <a:gd name="connsiteY8" fmla="*/ 0 h 9980"/>
                  <a:gd name="connsiteX9" fmla="*/ 7923 w 10125"/>
                  <a:gd name="connsiteY9" fmla="*/ 2143 h 9980"/>
                  <a:gd name="connsiteX10" fmla="*/ 6269 w 10125"/>
                  <a:gd name="connsiteY10" fmla="*/ 2143 h 9980"/>
                  <a:gd name="connsiteX11" fmla="*/ 6269 w 10125"/>
                  <a:gd name="connsiteY11" fmla="*/ 3725 h 9980"/>
                  <a:gd name="connsiteX0" fmla="*/ 6254 w 10062"/>
                  <a:gd name="connsiteY0" fmla="*/ 3732 h 10000"/>
                  <a:gd name="connsiteX1" fmla="*/ 10062 w 10062"/>
                  <a:gd name="connsiteY1" fmla="*/ 3732 h 10000"/>
                  <a:gd name="connsiteX2" fmla="*/ 10062 w 10062"/>
                  <a:gd name="connsiteY2" fmla="*/ 10000 h 10000"/>
                  <a:gd name="connsiteX3" fmla="*/ 0 w 10062"/>
                  <a:gd name="connsiteY3" fmla="*/ 10000 h 10000"/>
                  <a:gd name="connsiteX4" fmla="*/ 156 w 10062"/>
                  <a:gd name="connsiteY4" fmla="*/ 3732 h 10000"/>
                  <a:gd name="connsiteX5" fmla="*/ 3890 w 10062"/>
                  <a:gd name="connsiteY5" fmla="*/ 3732 h 10000"/>
                  <a:gd name="connsiteX6" fmla="*/ 3890 w 10062"/>
                  <a:gd name="connsiteY6" fmla="*/ 2147 h 10000"/>
                  <a:gd name="connsiteX7" fmla="*/ 2038 w 10062"/>
                  <a:gd name="connsiteY7" fmla="*/ 2147 h 10000"/>
                  <a:gd name="connsiteX8" fmla="*/ 4934 w 10062"/>
                  <a:gd name="connsiteY8" fmla="*/ 0 h 10000"/>
                  <a:gd name="connsiteX9" fmla="*/ 7887 w 10062"/>
                  <a:gd name="connsiteY9" fmla="*/ 2147 h 10000"/>
                  <a:gd name="connsiteX10" fmla="*/ 6254 w 10062"/>
                  <a:gd name="connsiteY10" fmla="*/ 2147 h 10000"/>
                  <a:gd name="connsiteX11" fmla="*/ 6254 w 10062"/>
                  <a:gd name="connsiteY11" fmla="*/ 3732 h 10000"/>
                  <a:gd name="connsiteX0" fmla="*/ 6193 w 10001"/>
                  <a:gd name="connsiteY0" fmla="*/ 3732 h 10000"/>
                  <a:gd name="connsiteX1" fmla="*/ 10001 w 10001"/>
                  <a:gd name="connsiteY1" fmla="*/ 3732 h 10000"/>
                  <a:gd name="connsiteX2" fmla="*/ 10001 w 10001"/>
                  <a:gd name="connsiteY2" fmla="*/ 10000 h 10000"/>
                  <a:gd name="connsiteX3" fmla="*/ 1 w 10001"/>
                  <a:gd name="connsiteY3" fmla="*/ 9980 h 10000"/>
                  <a:gd name="connsiteX4" fmla="*/ 95 w 10001"/>
                  <a:gd name="connsiteY4" fmla="*/ 3732 h 10000"/>
                  <a:gd name="connsiteX5" fmla="*/ 3829 w 10001"/>
                  <a:gd name="connsiteY5" fmla="*/ 3732 h 10000"/>
                  <a:gd name="connsiteX6" fmla="*/ 3829 w 10001"/>
                  <a:gd name="connsiteY6" fmla="*/ 2147 h 10000"/>
                  <a:gd name="connsiteX7" fmla="*/ 1977 w 10001"/>
                  <a:gd name="connsiteY7" fmla="*/ 2147 h 10000"/>
                  <a:gd name="connsiteX8" fmla="*/ 4873 w 10001"/>
                  <a:gd name="connsiteY8" fmla="*/ 0 h 10000"/>
                  <a:gd name="connsiteX9" fmla="*/ 7826 w 10001"/>
                  <a:gd name="connsiteY9" fmla="*/ 2147 h 10000"/>
                  <a:gd name="connsiteX10" fmla="*/ 6193 w 10001"/>
                  <a:gd name="connsiteY10" fmla="*/ 2147 h 10000"/>
                  <a:gd name="connsiteX11" fmla="*/ 6193 w 10001"/>
                  <a:gd name="connsiteY11" fmla="*/ 3732 h 10000"/>
                  <a:gd name="connsiteX0" fmla="*/ 6195 w 10003"/>
                  <a:gd name="connsiteY0" fmla="*/ 3732 h 10000"/>
                  <a:gd name="connsiteX1" fmla="*/ 10003 w 10003"/>
                  <a:gd name="connsiteY1" fmla="*/ 3732 h 10000"/>
                  <a:gd name="connsiteX2" fmla="*/ 10003 w 10003"/>
                  <a:gd name="connsiteY2" fmla="*/ 10000 h 10000"/>
                  <a:gd name="connsiteX3" fmla="*/ 3 w 10003"/>
                  <a:gd name="connsiteY3" fmla="*/ 9980 h 10000"/>
                  <a:gd name="connsiteX4" fmla="*/ 4 w 10003"/>
                  <a:gd name="connsiteY4" fmla="*/ 3752 h 10000"/>
                  <a:gd name="connsiteX5" fmla="*/ 3831 w 10003"/>
                  <a:gd name="connsiteY5" fmla="*/ 3732 h 10000"/>
                  <a:gd name="connsiteX6" fmla="*/ 3831 w 10003"/>
                  <a:gd name="connsiteY6" fmla="*/ 2147 h 10000"/>
                  <a:gd name="connsiteX7" fmla="*/ 1979 w 10003"/>
                  <a:gd name="connsiteY7" fmla="*/ 2147 h 10000"/>
                  <a:gd name="connsiteX8" fmla="*/ 4875 w 10003"/>
                  <a:gd name="connsiteY8" fmla="*/ 0 h 10000"/>
                  <a:gd name="connsiteX9" fmla="*/ 7828 w 10003"/>
                  <a:gd name="connsiteY9" fmla="*/ 2147 h 10000"/>
                  <a:gd name="connsiteX10" fmla="*/ 6195 w 10003"/>
                  <a:gd name="connsiteY10" fmla="*/ 2147 h 10000"/>
                  <a:gd name="connsiteX11" fmla="*/ 6195 w 10003"/>
                  <a:gd name="connsiteY11" fmla="*/ 3732 h 10000"/>
                  <a:gd name="connsiteX0" fmla="*/ 6195 w 10003"/>
                  <a:gd name="connsiteY0" fmla="*/ 3732 h 10000"/>
                  <a:gd name="connsiteX1" fmla="*/ 10003 w 10003"/>
                  <a:gd name="connsiteY1" fmla="*/ 3732 h 10000"/>
                  <a:gd name="connsiteX2" fmla="*/ 10003 w 10003"/>
                  <a:gd name="connsiteY2" fmla="*/ 10000 h 10000"/>
                  <a:gd name="connsiteX3" fmla="*/ 3 w 10003"/>
                  <a:gd name="connsiteY3" fmla="*/ 9980 h 10000"/>
                  <a:gd name="connsiteX4" fmla="*/ 4 w 10003"/>
                  <a:gd name="connsiteY4" fmla="*/ 3713 h 10000"/>
                  <a:gd name="connsiteX5" fmla="*/ 3831 w 10003"/>
                  <a:gd name="connsiteY5" fmla="*/ 3732 h 10000"/>
                  <a:gd name="connsiteX6" fmla="*/ 3831 w 10003"/>
                  <a:gd name="connsiteY6" fmla="*/ 2147 h 10000"/>
                  <a:gd name="connsiteX7" fmla="*/ 1979 w 10003"/>
                  <a:gd name="connsiteY7" fmla="*/ 2147 h 10000"/>
                  <a:gd name="connsiteX8" fmla="*/ 4875 w 10003"/>
                  <a:gd name="connsiteY8" fmla="*/ 0 h 10000"/>
                  <a:gd name="connsiteX9" fmla="*/ 7828 w 10003"/>
                  <a:gd name="connsiteY9" fmla="*/ 2147 h 10000"/>
                  <a:gd name="connsiteX10" fmla="*/ 6195 w 10003"/>
                  <a:gd name="connsiteY10" fmla="*/ 2147 h 10000"/>
                  <a:gd name="connsiteX11" fmla="*/ 6195 w 10003"/>
                  <a:gd name="connsiteY11" fmla="*/ 3732 h 10000"/>
                  <a:gd name="connsiteX0" fmla="*/ 6195 w 10003"/>
                  <a:gd name="connsiteY0" fmla="*/ 3732 h 10000"/>
                  <a:gd name="connsiteX1" fmla="*/ 10003 w 10003"/>
                  <a:gd name="connsiteY1" fmla="*/ 3732 h 10000"/>
                  <a:gd name="connsiteX2" fmla="*/ 10003 w 10003"/>
                  <a:gd name="connsiteY2" fmla="*/ 10000 h 10000"/>
                  <a:gd name="connsiteX3" fmla="*/ 3 w 10003"/>
                  <a:gd name="connsiteY3" fmla="*/ 9980 h 10000"/>
                  <a:gd name="connsiteX4" fmla="*/ 4 w 10003"/>
                  <a:gd name="connsiteY4" fmla="*/ 3752 h 10000"/>
                  <a:gd name="connsiteX5" fmla="*/ 3831 w 10003"/>
                  <a:gd name="connsiteY5" fmla="*/ 3732 h 10000"/>
                  <a:gd name="connsiteX6" fmla="*/ 3831 w 10003"/>
                  <a:gd name="connsiteY6" fmla="*/ 2147 h 10000"/>
                  <a:gd name="connsiteX7" fmla="*/ 1979 w 10003"/>
                  <a:gd name="connsiteY7" fmla="*/ 2147 h 10000"/>
                  <a:gd name="connsiteX8" fmla="*/ 4875 w 10003"/>
                  <a:gd name="connsiteY8" fmla="*/ 0 h 10000"/>
                  <a:gd name="connsiteX9" fmla="*/ 7828 w 10003"/>
                  <a:gd name="connsiteY9" fmla="*/ 2147 h 10000"/>
                  <a:gd name="connsiteX10" fmla="*/ 6195 w 10003"/>
                  <a:gd name="connsiteY10" fmla="*/ 2147 h 10000"/>
                  <a:gd name="connsiteX11" fmla="*/ 6195 w 10003"/>
                  <a:gd name="connsiteY11" fmla="*/ 3732 h 10000"/>
                  <a:gd name="connsiteX0" fmla="*/ 6195 w 10003"/>
                  <a:gd name="connsiteY0" fmla="*/ 3732 h 10000"/>
                  <a:gd name="connsiteX1" fmla="*/ 10003 w 10003"/>
                  <a:gd name="connsiteY1" fmla="*/ 3732 h 10000"/>
                  <a:gd name="connsiteX2" fmla="*/ 10003 w 10003"/>
                  <a:gd name="connsiteY2" fmla="*/ 10000 h 10000"/>
                  <a:gd name="connsiteX3" fmla="*/ 3 w 10003"/>
                  <a:gd name="connsiteY3" fmla="*/ 9980 h 10000"/>
                  <a:gd name="connsiteX4" fmla="*/ 4 w 10003"/>
                  <a:gd name="connsiteY4" fmla="*/ 3732 h 10000"/>
                  <a:gd name="connsiteX5" fmla="*/ 3831 w 10003"/>
                  <a:gd name="connsiteY5" fmla="*/ 3732 h 10000"/>
                  <a:gd name="connsiteX6" fmla="*/ 3831 w 10003"/>
                  <a:gd name="connsiteY6" fmla="*/ 2147 h 10000"/>
                  <a:gd name="connsiteX7" fmla="*/ 1979 w 10003"/>
                  <a:gd name="connsiteY7" fmla="*/ 2147 h 10000"/>
                  <a:gd name="connsiteX8" fmla="*/ 4875 w 10003"/>
                  <a:gd name="connsiteY8" fmla="*/ 0 h 10000"/>
                  <a:gd name="connsiteX9" fmla="*/ 7828 w 10003"/>
                  <a:gd name="connsiteY9" fmla="*/ 2147 h 10000"/>
                  <a:gd name="connsiteX10" fmla="*/ 6195 w 10003"/>
                  <a:gd name="connsiteY10" fmla="*/ 2147 h 10000"/>
                  <a:gd name="connsiteX11" fmla="*/ 6195 w 10003"/>
                  <a:gd name="connsiteY11" fmla="*/ 3732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03" h="10000">
                    <a:moveTo>
                      <a:pt x="6195" y="3732"/>
                    </a:moveTo>
                    <a:lnTo>
                      <a:pt x="10003" y="3732"/>
                    </a:lnTo>
                    <a:lnTo>
                      <a:pt x="10003" y="10000"/>
                    </a:lnTo>
                    <a:lnTo>
                      <a:pt x="3" y="9980"/>
                    </a:lnTo>
                    <a:cubicBezTo>
                      <a:pt x="-8" y="7884"/>
                      <a:pt x="15" y="5828"/>
                      <a:pt x="4" y="3732"/>
                    </a:cubicBezTo>
                    <a:lnTo>
                      <a:pt x="3831" y="3732"/>
                    </a:lnTo>
                    <a:lnTo>
                      <a:pt x="3831" y="2147"/>
                    </a:lnTo>
                    <a:lnTo>
                      <a:pt x="1979" y="2147"/>
                    </a:lnTo>
                    <a:lnTo>
                      <a:pt x="4875" y="0"/>
                    </a:lnTo>
                    <a:lnTo>
                      <a:pt x="7828" y="2147"/>
                    </a:lnTo>
                    <a:lnTo>
                      <a:pt x="6195" y="2147"/>
                    </a:lnTo>
                    <a:lnTo>
                      <a:pt x="6195" y="3732"/>
                    </a:lnTo>
                    <a:close/>
                  </a:path>
                </a:pathLst>
              </a:custGeom>
              <a:ln>
                <a:headEnd/>
                <a:tailEnd/>
              </a:ln>
            </p:spPr>
            <p:style>
              <a:lnRef idx="1">
                <a:schemeClr val="accent5"/>
              </a:lnRef>
              <a:fillRef idx="2">
                <a:schemeClr val="accent5"/>
              </a:fillRef>
              <a:effectRef idx="1">
                <a:schemeClr val="accent5"/>
              </a:effectRef>
              <a:fontRef idx="minor">
                <a:schemeClr val="dk1"/>
              </a:fontRef>
            </p:style>
            <p:txBody>
              <a:bodyPr wrap="none" anchor="ctr"/>
              <a:lstStyle/>
              <a:p>
                <a:endParaRPr lang="en-US" dirty="0">
                  <a:solidFill>
                    <a:schemeClr val="bg2"/>
                  </a:solidFill>
                </a:endParaRPr>
              </a:p>
            </p:txBody>
          </p:sp>
          <p:sp>
            <p:nvSpPr>
              <p:cNvPr id="47" name="Freeform 46"/>
              <p:cNvSpPr>
                <a:spLocks/>
              </p:cNvSpPr>
              <p:nvPr/>
            </p:nvSpPr>
            <p:spPr bwMode="gray">
              <a:xfrm rot="5400000" flipV="1">
                <a:off x="4433749" y="2710838"/>
                <a:ext cx="1361155" cy="2160978"/>
              </a:xfrm>
              <a:custGeom>
                <a:avLst/>
                <a:gdLst>
                  <a:gd name="T0" fmla="*/ 1759069567 w 1099"/>
                  <a:gd name="T1" fmla="*/ 1572577500 h 1672"/>
                  <a:gd name="T2" fmla="*/ 2147483647 w 1099"/>
                  <a:gd name="T3" fmla="*/ 1572577500 h 1672"/>
                  <a:gd name="T4" fmla="*/ 2147483647 w 1099"/>
                  <a:gd name="T5" fmla="*/ 2147483647 h 1672"/>
                  <a:gd name="T6" fmla="*/ 0 w 1099"/>
                  <a:gd name="T7" fmla="*/ 2147483647 h 1672"/>
                  <a:gd name="T8" fmla="*/ 0 w 1099"/>
                  <a:gd name="T9" fmla="*/ 1572577500 h 1672"/>
                  <a:gd name="T10" fmla="*/ 1131551274 w 1099"/>
                  <a:gd name="T11" fmla="*/ 1572577500 h 1672"/>
                  <a:gd name="T12" fmla="*/ 1131551274 w 1099"/>
                  <a:gd name="T13" fmla="*/ 904736888 h 1672"/>
                  <a:gd name="T14" fmla="*/ 640119871 w 1099"/>
                  <a:gd name="T15" fmla="*/ 904736888 h 1672"/>
                  <a:gd name="T16" fmla="*/ 1408768541 w 1099"/>
                  <a:gd name="T17" fmla="*/ 0 h 1672"/>
                  <a:gd name="T18" fmla="*/ 2147483647 w 1099"/>
                  <a:gd name="T19" fmla="*/ 904736888 h 1672"/>
                  <a:gd name="T20" fmla="*/ 1759069567 w 1099"/>
                  <a:gd name="T21" fmla="*/ 904736888 h 1672"/>
                  <a:gd name="T22" fmla="*/ 1759069567 w 1099"/>
                  <a:gd name="T23" fmla="*/ 1572577500 h 1672"/>
                  <a:gd name="T24" fmla="*/ 1759069567 w 1099"/>
                  <a:gd name="T25" fmla="*/ 1572577500 h 167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099"/>
                  <a:gd name="T40" fmla="*/ 0 h 1672"/>
                  <a:gd name="T41" fmla="*/ 1099 w 1099"/>
                  <a:gd name="T42" fmla="*/ 1672 h 1672"/>
                  <a:gd name="connsiteX0" fmla="*/ 6351 w 10000"/>
                  <a:gd name="connsiteY0" fmla="*/ 3732 h 10000"/>
                  <a:gd name="connsiteX1" fmla="*/ 10000 w 10000"/>
                  <a:gd name="connsiteY1" fmla="*/ 3732 h 10000"/>
                  <a:gd name="connsiteX2" fmla="*/ 10000 w 10000"/>
                  <a:gd name="connsiteY2" fmla="*/ 10000 h 10000"/>
                  <a:gd name="connsiteX3" fmla="*/ 0 w 10000"/>
                  <a:gd name="connsiteY3" fmla="*/ 10000 h 10000"/>
                  <a:gd name="connsiteX4" fmla="*/ 507 w 10000"/>
                  <a:gd name="connsiteY4" fmla="*/ 3732 h 10000"/>
                  <a:gd name="connsiteX5" fmla="*/ 4086 w 10000"/>
                  <a:gd name="connsiteY5" fmla="*/ 3732 h 10000"/>
                  <a:gd name="connsiteX6" fmla="*/ 4086 w 10000"/>
                  <a:gd name="connsiteY6" fmla="*/ 2147 h 10000"/>
                  <a:gd name="connsiteX7" fmla="*/ 2311 w 10000"/>
                  <a:gd name="connsiteY7" fmla="*/ 2147 h 10000"/>
                  <a:gd name="connsiteX8" fmla="*/ 5086 w 10000"/>
                  <a:gd name="connsiteY8" fmla="*/ 0 h 10000"/>
                  <a:gd name="connsiteX9" fmla="*/ 7916 w 10000"/>
                  <a:gd name="connsiteY9" fmla="*/ 2147 h 10000"/>
                  <a:gd name="connsiteX10" fmla="*/ 6351 w 10000"/>
                  <a:gd name="connsiteY10" fmla="*/ 2147 h 10000"/>
                  <a:gd name="connsiteX11" fmla="*/ 6351 w 10000"/>
                  <a:gd name="connsiteY11" fmla="*/ 3732 h 10000"/>
                  <a:gd name="connsiteX0" fmla="*/ 5844 w 9493"/>
                  <a:gd name="connsiteY0" fmla="*/ 3732 h 10020"/>
                  <a:gd name="connsiteX1" fmla="*/ 9493 w 9493"/>
                  <a:gd name="connsiteY1" fmla="*/ 3732 h 10020"/>
                  <a:gd name="connsiteX2" fmla="*/ 9493 w 9493"/>
                  <a:gd name="connsiteY2" fmla="*/ 10000 h 10020"/>
                  <a:gd name="connsiteX3" fmla="*/ 29 w 9493"/>
                  <a:gd name="connsiteY3" fmla="*/ 10020 h 10020"/>
                  <a:gd name="connsiteX4" fmla="*/ 0 w 9493"/>
                  <a:gd name="connsiteY4" fmla="*/ 3732 h 10020"/>
                  <a:gd name="connsiteX5" fmla="*/ 3579 w 9493"/>
                  <a:gd name="connsiteY5" fmla="*/ 3732 h 10020"/>
                  <a:gd name="connsiteX6" fmla="*/ 3579 w 9493"/>
                  <a:gd name="connsiteY6" fmla="*/ 2147 h 10020"/>
                  <a:gd name="connsiteX7" fmla="*/ 1804 w 9493"/>
                  <a:gd name="connsiteY7" fmla="*/ 2147 h 10020"/>
                  <a:gd name="connsiteX8" fmla="*/ 4579 w 9493"/>
                  <a:gd name="connsiteY8" fmla="*/ 0 h 10020"/>
                  <a:gd name="connsiteX9" fmla="*/ 7409 w 9493"/>
                  <a:gd name="connsiteY9" fmla="*/ 2147 h 10020"/>
                  <a:gd name="connsiteX10" fmla="*/ 5844 w 9493"/>
                  <a:gd name="connsiteY10" fmla="*/ 2147 h 10020"/>
                  <a:gd name="connsiteX11" fmla="*/ 5844 w 9493"/>
                  <a:gd name="connsiteY11" fmla="*/ 3732 h 10020"/>
                  <a:gd name="connsiteX0" fmla="*/ 6126 w 9970"/>
                  <a:gd name="connsiteY0" fmla="*/ 3725 h 10000"/>
                  <a:gd name="connsiteX1" fmla="*/ 9970 w 9970"/>
                  <a:gd name="connsiteY1" fmla="*/ 3725 h 10000"/>
                  <a:gd name="connsiteX2" fmla="*/ 9970 w 9970"/>
                  <a:gd name="connsiteY2" fmla="*/ 9980 h 10000"/>
                  <a:gd name="connsiteX3" fmla="*/ 1 w 9970"/>
                  <a:gd name="connsiteY3" fmla="*/ 10000 h 10000"/>
                  <a:gd name="connsiteX4" fmla="*/ 912 w 9970"/>
                  <a:gd name="connsiteY4" fmla="*/ 3745 h 10000"/>
                  <a:gd name="connsiteX5" fmla="*/ 3740 w 9970"/>
                  <a:gd name="connsiteY5" fmla="*/ 3725 h 10000"/>
                  <a:gd name="connsiteX6" fmla="*/ 3740 w 9970"/>
                  <a:gd name="connsiteY6" fmla="*/ 2143 h 10000"/>
                  <a:gd name="connsiteX7" fmla="*/ 1870 w 9970"/>
                  <a:gd name="connsiteY7" fmla="*/ 2143 h 10000"/>
                  <a:gd name="connsiteX8" fmla="*/ 4794 w 9970"/>
                  <a:gd name="connsiteY8" fmla="*/ 0 h 10000"/>
                  <a:gd name="connsiteX9" fmla="*/ 7775 w 9970"/>
                  <a:gd name="connsiteY9" fmla="*/ 2143 h 10000"/>
                  <a:gd name="connsiteX10" fmla="*/ 6126 w 9970"/>
                  <a:gd name="connsiteY10" fmla="*/ 2143 h 10000"/>
                  <a:gd name="connsiteX11" fmla="*/ 6126 w 9970"/>
                  <a:gd name="connsiteY11" fmla="*/ 3725 h 10000"/>
                  <a:gd name="connsiteX0" fmla="*/ 6146 w 10002"/>
                  <a:gd name="connsiteY0" fmla="*/ 3725 h 10000"/>
                  <a:gd name="connsiteX1" fmla="*/ 10002 w 10002"/>
                  <a:gd name="connsiteY1" fmla="*/ 3725 h 10000"/>
                  <a:gd name="connsiteX2" fmla="*/ 10002 w 10002"/>
                  <a:gd name="connsiteY2" fmla="*/ 9980 h 10000"/>
                  <a:gd name="connsiteX3" fmla="*/ 3 w 10002"/>
                  <a:gd name="connsiteY3" fmla="*/ 10000 h 10000"/>
                  <a:gd name="connsiteX4" fmla="*/ 4 w 10002"/>
                  <a:gd name="connsiteY4" fmla="*/ 3745 h 10000"/>
                  <a:gd name="connsiteX5" fmla="*/ 3753 w 10002"/>
                  <a:gd name="connsiteY5" fmla="*/ 3725 h 10000"/>
                  <a:gd name="connsiteX6" fmla="*/ 3753 w 10002"/>
                  <a:gd name="connsiteY6" fmla="*/ 2143 h 10000"/>
                  <a:gd name="connsiteX7" fmla="*/ 1878 w 10002"/>
                  <a:gd name="connsiteY7" fmla="*/ 2143 h 10000"/>
                  <a:gd name="connsiteX8" fmla="*/ 4810 w 10002"/>
                  <a:gd name="connsiteY8" fmla="*/ 0 h 10000"/>
                  <a:gd name="connsiteX9" fmla="*/ 7800 w 10002"/>
                  <a:gd name="connsiteY9" fmla="*/ 2143 h 10000"/>
                  <a:gd name="connsiteX10" fmla="*/ 6146 w 10002"/>
                  <a:gd name="connsiteY10" fmla="*/ 2143 h 10000"/>
                  <a:gd name="connsiteX11" fmla="*/ 6146 w 10002"/>
                  <a:gd name="connsiteY11" fmla="*/ 3725 h 10000"/>
                  <a:gd name="connsiteX0" fmla="*/ 6145 w 10001"/>
                  <a:gd name="connsiteY0" fmla="*/ 3725 h 10000"/>
                  <a:gd name="connsiteX1" fmla="*/ 10001 w 10001"/>
                  <a:gd name="connsiteY1" fmla="*/ 3725 h 10000"/>
                  <a:gd name="connsiteX2" fmla="*/ 10001 w 10001"/>
                  <a:gd name="connsiteY2" fmla="*/ 9980 h 10000"/>
                  <a:gd name="connsiteX3" fmla="*/ 2 w 10001"/>
                  <a:gd name="connsiteY3" fmla="*/ 10000 h 10000"/>
                  <a:gd name="connsiteX4" fmla="*/ 34 w 10001"/>
                  <a:gd name="connsiteY4" fmla="*/ 3158 h 10000"/>
                  <a:gd name="connsiteX5" fmla="*/ 3752 w 10001"/>
                  <a:gd name="connsiteY5" fmla="*/ 3725 h 10000"/>
                  <a:gd name="connsiteX6" fmla="*/ 3752 w 10001"/>
                  <a:gd name="connsiteY6" fmla="*/ 2143 h 10000"/>
                  <a:gd name="connsiteX7" fmla="*/ 1877 w 10001"/>
                  <a:gd name="connsiteY7" fmla="*/ 2143 h 10000"/>
                  <a:gd name="connsiteX8" fmla="*/ 4809 w 10001"/>
                  <a:gd name="connsiteY8" fmla="*/ 0 h 10000"/>
                  <a:gd name="connsiteX9" fmla="*/ 7799 w 10001"/>
                  <a:gd name="connsiteY9" fmla="*/ 2143 h 10000"/>
                  <a:gd name="connsiteX10" fmla="*/ 6145 w 10001"/>
                  <a:gd name="connsiteY10" fmla="*/ 2143 h 10000"/>
                  <a:gd name="connsiteX11" fmla="*/ 6145 w 10001"/>
                  <a:gd name="connsiteY11" fmla="*/ 3725 h 10000"/>
                  <a:gd name="connsiteX0" fmla="*/ 6146 w 10002"/>
                  <a:gd name="connsiteY0" fmla="*/ 3725 h 10000"/>
                  <a:gd name="connsiteX1" fmla="*/ 10002 w 10002"/>
                  <a:gd name="connsiteY1" fmla="*/ 3725 h 10000"/>
                  <a:gd name="connsiteX2" fmla="*/ 10002 w 10002"/>
                  <a:gd name="connsiteY2" fmla="*/ 9980 h 10000"/>
                  <a:gd name="connsiteX3" fmla="*/ 3 w 10002"/>
                  <a:gd name="connsiteY3" fmla="*/ 10000 h 10000"/>
                  <a:gd name="connsiteX4" fmla="*/ 4 w 10002"/>
                  <a:gd name="connsiteY4" fmla="*/ 3725 h 10000"/>
                  <a:gd name="connsiteX5" fmla="*/ 3753 w 10002"/>
                  <a:gd name="connsiteY5" fmla="*/ 3725 h 10000"/>
                  <a:gd name="connsiteX6" fmla="*/ 3753 w 10002"/>
                  <a:gd name="connsiteY6" fmla="*/ 2143 h 10000"/>
                  <a:gd name="connsiteX7" fmla="*/ 1878 w 10002"/>
                  <a:gd name="connsiteY7" fmla="*/ 2143 h 10000"/>
                  <a:gd name="connsiteX8" fmla="*/ 4810 w 10002"/>
                  <a:gd name="connsiteY8" fmla="*/ 0 h 10000"/>
                  <a:gd name="connsiteX9" fmla="*/ 7800 w 10002"/>
                  <a:gd name="connsiteY9" fmla="*/ 2143 h 10000"/>
                  <a:gd name="connsiteX10" fmla="*/ 6146 w 10002"/>
                  <a:gd name="connsiteY10" fmla="*/ 2143 h 10000"/>
                  <a:gd name="connsiteX11" fmla="*/ 6146 w 10002"/>
                  <a:gd name="connsiteY11" fmla="*/ 3725 h 10000"/>
                  <a:gd name="connsiteX0" fmla="*/ 6205 w 10061"/>
                  <a:gd name="connsiteY0" fmla="*/ 3725 h 10000"/>
                  <a:gd name="connsiteX1" fmla="*/ 10061 w 10061"/>
                  <a:gd name="connsiteY1" fmla="*/ 3725 h 10000"/>
                  <a:gd name="connsiteX2" fmla="*/ 10061 w 10061"/>
                  <a:gd name="connsiteY2" fmla="*/ 9980 h 10000"/>
                  <a:gd name="connsiteX3" fmla="*/ 62 w 10061"/>
                  <a:gd name="connsiteY3" fmla="*/ 10000 h 10000"/>
                  <a:gd name="connsiteX4" fmla="*/ 0 w 10061"/>
                  <a:gd name="connsiteY4" fmla="*/ 3745 h 10000"/>
                  <a:gd name="connsiteX5" fmla="*/ 3812 w 10061"/>
                  <a:gd name="connsiteY5" fmla="*/ 3725 h 10000"/>
                  <a:gd name="connsiteX6" fmla="*/ 3812 w 10061"/>
                  <a:gd name="connsiteY6" fmla="*/ 2143 h 10000"/>
                  <a:gd name="connsiteX7" fmla="*/ 1937 w 10061"/>
                  <a:gd name="connsiteY7" fmla="*/ 2143 h 10000"/>
                  <a:gd name="connsiteX8" fmla="*/ 4869 w 10061"/>
                  <a:gd name="connsiteY8" fmla="*/ 0 h 10000"/>
                  <a:gd name="connsiteX9" fmla="*/ 7859 w 10061"/>
                  <a:gd name="connsiteY9" fmla="*/ 2143 h 10000"/>
                  <a:gd name="connsiteX10" fmla="*/ 6205 w 10061"/>
                  <a:gd name="connsiteY10" fmla="*/ 2143 h 10000"/>
                  <a:gd name="connsiteX11" fmla="*/ 6205 w 10061"/>
                  <a:gd name="connsiteY11" fmla="*/ 3725 h 10000"/>
                  <a:gd name="connsiteX0" fmla="*/ 6174 w 10030"/>
                  <a:gd name="connsiteY0" fmla="*/ 3725 h 10000"/>
                  <a:gd name="connsiteX1" fmla="*/ 10030 w 10030"/>
                  <a:gd name="connsiteY1" fmla="*/ 3725 h 10000"/>
                  <a:gd name="connsiteX2" fmla="*/ 10030 w 10030"/>
                  <a:gd name="connsiteY2" fmla="*/ 9980 h 10000"/>
                  <a:gd name="connsiteX3" fmla="*/ 31 w 10030"/>
                  <a:gd name="connsiteY3" fmla="*/ 10000 h 10000"/>
                  <a:gd name="connsiteX4" fmla="*/ 0 w 10030"/>
                  <a:gd name="connsiteY4" fmla="*/ 3725 h 10000"/>
                  <a:gd name="connsiteX5" fmla="*/ 3781 w 10030"/>
                  <a:gd name="connsiteY5" fmla="*/ 3725 h 10000"/>
                  <a:gd name="connsiteX6" fmla="*/ 3781 w 10030"/>
                  <a:gd name="connsiteY6" fmla="*/ 2143 h 10000"/>
                  <a:gd name="connsiteX7" fmla="*/ 1906 w 10030"/>
                  <a:gd name="connsiteY7" fmla="*/ 2143 h 10000"/>
                  <a:gd name="connsiteX8" fmla="*/ 4838 w 10030"/>
                  <a:gd name="connsiteY8" fmla="*/ 0 h 10000"/>
                  <a:gd name="connsiteX9" fmla="*/ 7828 w 10030"/>
                  <a:gd name="connsiteY9" fmla="*/ 2143 h 10000"/>
                  <a:gd name="connsiteX10" fmla="*/ 6174 w 10030"/>
                  <a:gd name="connsiteY10" fmla="*/ 2143 h 10000"/>
                  <a:gd name="connsiteX11" fmla="*/ 6174 w 10030"/>
                  <a:gd name="connsiteY11" fmla="*/ 3725 h 10000"/>
                  <a:gd name="connsiteX0" fmla="*/ 6207 w 10063"/>
                  <a:gd name="connsiteY0" fmla="*/ 3725 h 10000"/>
                  <a:gd name="connsiteX1" fmla="*/ 10063 w 10063"/>
                  <a:gd name="connsiteY1" fmla="*/ 3725 h 10000"/>
                  <a:gd name="connsiteX2" fmla="*/ 10063 w 10063"/>
                  <a:gd name="connsiteY2" fmla="*/ 9980 h 10000"/>
                  <a:gd name="connsiteX3" fmla="*/ 1 w 10063"/>
                  <a:gd name="connsiteY3" fmla="*/ 10000 h 10000"/>
                  <a:gd name="connsiteX4" fmla="*/ 33 w 10063"/>
                  <a:gd name="connsiteY4" fmla="*/ 3725 h 10000"/>
                  <a:gd name="connsiteX5" fmla="*/ 3814 w 10063"/>
                  <a:gd name="connsiteY5" fmla="*/ 3725 h 10000"/>
                  <a:gd name="connsiteX6" fmla="*/ 3814 w 10063"/>
                  <a:gd name="connsiteY6" fmla="*/ 2143 h 10000"/>
                  <a:gd name="connsiteX7" fmla="*/ 1939 w 10063"/>
                  <a:gd name="connsiteY7" fmla="*/ 2143 h 10000"/>
                  <a:gd name="connsiteX8" fmla="*/ 4871 w 10063"/>
                  <a:gd name="connsiteY8" fmla="*/ 0 h 10000"/>
                  <a:gd name="connsiteX9" fmla="*/ 7861 w 10063"/>
                  <a:gd name="connsiteY9" fmla="*/ 2143 h 10000"/>
                  <a:gd name="connsiteX10" fmla="*/ 6207 w 10063"/>
                  <a:gd name="connsiteY10" fmla="*/ 2143 h 10000"/>
                  <a:gd name="connsiteX11" fmla="*/ 6207 w 10063"/>
                  <a:gd name="connsiteY11" fmla="*/ 3725 h 10000"/>
                  <a:gd name="connsiteX0" fmla="*/ 6269 w 10125"/>
                  <a:gd name="connsiteY0" fmla="*/ 3725 h 9980"/>
                  <a:gd name="connsiteX1" fmla="*/ 10125 w 10125"/>
                  <a:gd name="connsiteY1" fmla="*/ 3725 h 9980"/>
                  <a:gd name="connsiteX2" fmla="*/ 10125 w 10125"/>
                  <a:gd name="connsiteY2" fmla="*/ 9980 h 9980"/>
                  <a:gd name="connsiteX3" fmla="*/ 0 w 10125"/>
                  <a:gd name="connsiteY3" fmla="*/ 9980 h 9980"/>
                  <a:gd name="connsiteX4" fmla="*/ 95 w 10125"/>
                  <a:gd name="connsiteY4" fmla="*/ 3725 h 9980"/>
                  <a:gd name="connsiteX5" fmla="*/ 3876 w 10125"/>
                  <a:gd name="connsiteY5" fmla="*/ 3725 h 9980"/>
                  <a:gd name="connsiteX6" fmla="*/ 3876 w 10125"/>
                  <a:gd name="connsiteY6" fmla="*/ 2143 h 9980"/>
                  <a:gd name="connsiteX7" fmla="*/ 2001 w 10125"/>
                  <a:gd name="connsiteY7" fmla="*/ 2143 h 9980"/>
                  <a:gd name="connsiteX8" fmla="*/ 4933 w 10125"/>
                  <a:gd name="connsiteY8" fmla="*/ 0 h 9980"/>
                  <a:gd name="connsiteX9" fmla="*/ 7923 w 10125"/>
                  <a:gd name="connsiteY9" fmla="*/ 2143 h 9980"/>
                  <a:gd name="connsiteX10" fmla="*/ 6269 w 10125"/>
                  <a:gd name="connsiteY10" fmla="*/ 2143 h 9980"/>
                  <a:gd name="connsiteX11" fmla="*/ 6269 w 10125"/>
                  <a:gd name="connsiteY11" fmla="*/ 3725 h 9980"/>
                  <a:gd name="connsiteX0" fmla="*/ 6254 w 10062"/>
                  <a:gd name="connsiteY0" fmla="*/ 3732 h 10000"/>
                  <a:gd name="connsiteX1" fmla="*/ 10062 w 10062"/>
                  <a:gd name="connsiteY1" fmla="*/ 3732 h 10000"/>
                  <a:gd name="connsiteX2" fmla="*/ 10062 w 10062"/>
                  <a:gd name="connsiteY2" fmla="*/ 10000 h 10000"/>
                  <a:gd name="connsiteX3" fmla="*/ 0 w 10062"/>
                  <a:gd name="connsiteY3" fmla="*/ 10000 h 10000"/>
                  <a:gd name="connsiteX4" fmla="*/ 156 w 10062"/>
                  <a:gd name="connsiteY4" fmla="*/ 3732 h 10000"/>
                  <a:gd name="connsiteX5" fmla="*/ 3890 w 10062"/>
                  <a:gd name="connsiteY5" fmla="*/ 3732 h 10000"/>
                  <a:gd name="connsiteX6" fmla="*/ 3890 w 10062"/>
                  <a:gd name="connsiteY6" fmla="*/ 2147 h 10000"/>
                  <a:gd name="connsiteX7" fmla="*/ 2038 w 10062"/>
                  <a:gd name="connsiteY7" fmla="*/ 2147 h 10000"/>
                  <a:gd name="connsiteX8" fmla="*/ 4934 w 10062"/>
                  <a:gd name="connsiteY8" fmla="*/ 0 h 10000"/>
                  <a:gd name="connsiteX9" fmla="*/ 7887 w 10062"/>
                  <a:gd name="connsiteY9" fmla="*/ 2147 h 10000"/>
                  <a:gd name="connsiteX10" fmla="*/ 6254 w 10062"/>
                  <a:gd name="connsiteY10" fmla="*/ 2147 h 10000"/>
                  <a:gd name="connsiteX11" fmla="*/ 6254 w 10062"/>
                  <a:gd name="connsiteY11" fmla="*/ 3732 h 10000"/>
                  <a:gd name="connsiteX0" fmla="*/ 6193 w 10001"/>
                  <a:gd name="connsiteY0" fmla="*/ 3732 h 10000"/>
                  <a:gd name="connsiteX1" fmla="*/ 10001 w 10001"/>
                  <a:gd name="connsiteY1" fmla="*/ 3732 h 10000"/>
                  <a:gd name="connsiteX2" fmla="*/ 10001 w 10001"/>
                  <a:gd name="connsiteY2" fmla="*/ 10000 h 10000"/>
                  <a:gd name="connsiteX3" fmla="*/ 1 w 10001"/>
                  <a:gd name="connsiteY3" fmla="*/ 9980 h 10000"/>
                  <a:gd name="connsiteX4" fmla="*/ 95 w 10001"/>
                  <a:gd name="connsiteY4" fmla="*/ 3732 h 10000"/>
                  <a:gd name="connsiteX5" fmla="*/ 3829 w 10001"/>
                  <a:gd name="connsiteY5" fmla="*/ 3732 h 10000"/>
                  <a:gd name="connsiteX6" fmla="*/ 3829 w 10001"/>
                  <a:gd name="connsiteY6" fmla="*/ 2147 h 10000"/>
                  <a:gd name="connsiteX7" fmla="*/ 1977 w 10001"/>
                  <a:gd name="connsiteY7" fmla="*/ 2147 h 10000"/>
                  <a:gd name="connsiteX8" fmla="*/ 4873 w 10001"/>
                  <a:gd name="connsiteY8" fmla="*/ 0 h 10000"/>
                  <a:gd name="connsiteX9" fmla="*/ 7826 w 10001"/>
                  <a:gd name="connsiteY9" fmla="*/ 2147 h 10000"/>
                  <a:gd name="connsiteX10" fmla="*/ 6193 w 10001"/>
                  <a:gd name="connsiteY10" fmla="*/ 2147 h 10000"/>
                  <a:gd name="connsiteX11" fmla="*/ 6193 w 10001"/>
                  <a:gd name="connsiteY11" fmla="*/ 3732 h 10000"/>
                  <a:gd name="connsiteX0" fmla="*/ 6195 w 10003"/>
                  <a:gd name="connsiteY0" fmla="*/ 3732 h 10000"/>
                  <a:gd name="connsiteX1" fmla="*/ 10003 w 10003"/>
                  <a:gd name="connsiteY1" fmla="*/ 3732 h 10000"/>
                  <a:gd name="connsiteX2" fmla="*/ 10003 w 10003"/>
                  <a:gd name="connsiteY2" fmla="*/ 10000 h 10000"/>
                  <a:gd name="connsiteX3" fmla="*/ 3 w 10003"/>
                  <a:gd name="connsiteY3" fmla="*/ 9980 h 10000"/>
                  <a:gd name="connsiteX4" fmla="*/ 4 w 10003"/>
                  <a:gd name="connsiteY4" fmla="*/ 3752 h 10000"/>
                  <a:gd name="connsiteX5" fmla="*/ 3831 w 10003"/>
                  <a:gd name="connsiteY5" fmla="*/ 3732 h 10000"/>
                  <a:gd name="connsiteX6" fmla="*/ 3831 w 10003"/>
                  <a:gd name="connsiteY6" fmla="*/ 2147 h 10000"/>
                  <a:gd name="connsiteX7" fmla="*/ 1979 w 10003"/>
                  <a:gd name="connsiteY7" fmla="*/ 2147 h 10000"/>
                  <a:gd name="connsiteX8" fmla="*/ 4875 w 10003"/>
                  <a:gd name="connsiteY8" fmla="*/ 0 h 10000"/>
                  <a:gd name="connsiteX9" fmla="*/ 7828 w 10003"/>
                  <a:gd name="connsiteY9" fmla="*/ 2147 h 10000"/>
                  <a:gd name="connsiteX10" fmla="*/ 6195 w 10003"/>
                  <a:gd name="connsiteY10" fmla="*/ 2147 h 10000"/>
                  <a:gd name="connsiteX11" fmla="*/ 6195 w 10003"/>
                  <a:gd name="connsiteY11" fmla="*/ 3732 h 10000"/>
                  <a:gd name="connsiteX0" fmla="*/ 6195 w 10003"/>
                  <a:gd name="connsiteY0" fmla="*/ 3732 h 10000"/>
                  <a:gd name="connsiteX1" fmla="*/ 10003 w 10003"/>
                  <a:gd name="connsiteY1" fmla="*/ 3732 h 10000"/>
                  <a:gd name="connsiteX2" fmla="*/ 10003 w 10003"/>
                  <a:gd name="connsiteY2" fmla="*/ 10000 h 10000"/>
                  <a:gd name="connsiteX3" fmla="*/ 3 w 10003"/>
                  <a:gd name="connsiteY3" fmla="*/ 9980 h 10000"/>
                  <a:gd name="connsiteX4" fmla="*/ 4 w 10003"/>
                  <a:gd name="connsiteY4" fmla="*/ 3713 h 10000"/>
                  <a:gd name="connsiteX5" fmla="*/ 3831 w 10003"/>
                  <a:gd name="connsiteY5" fmla="*/ 3732 h 10000"/>
                  <a:gd name="connsiteX6" fmla="*/ 3831 w 10003"/>
                  <a:gd name="connsiteY6" fmla="*/ 2147 h 10000"/>
                  <a:gd name="connsiteX7" fmla="*/ 1979 w 10003"/>
                  <a:gd name="connsiteY7" fmla="*/ 2147 h 10000"/>
                  <a:gd name="connsiteX8" fmla="*/ 4875 w 10003"/>
                  <a:gd name="connsiteY8" fmla="*/ 0 h 10000"/>
                  <a:gd name="connsiteX9" fmla="*/ 7828 w 10003"/>
                  <a:gd name="connsiteY9" fmla="*/ 2147 h 10000"/>
                  <a:gd name="connsiteX10" fmla="*/ 6195 w 10003"/>
                  <a:gd name="connsiteY10" fmla="*/ 2147 h 10000"/>
                  <a:gd name="connsiteX11" fmla="*/ 6195 w 10003"/>
                  <a:gd name="connsiteY11" fmla="*/ 3732 h 10000"/>
                  <a:gd name="connsiteX0" fmla="*/ 6195 w 10003"/>
                  <a:gd name="connsiteY0" fmla="*/ 3732 h 10000"/>
                  <a:gd name="connsiteX1" fmla="*/ 10003 w 10003"/>
                  <a:gd name="connsiteY1" fmla="*/ 3732 h 10000"/>
                  <a:gd name="connsiteX2" fmla="*/ 10003 w 10003"/>
                  <a:gd name="connsiteY2" fmla="*/ 10000 h 10000"/>
                  <a:gd name="connsiteX3" fmla="*/ 3 w 10003"/>
                  <a:gd name="connsiteY3" fmla="*/ 9980 h 10000"/>
                  <a:gd name="connsiteX4" fmla="*/ 4 w 10003"/>
                  <a:gd name="connsiteY4" fmla="*/ 3752 h 10000"/>
                  <a:gd name="connsiteX5" fmla="*/ 3831 w 10003"/>
                  <a:gd name="connsiteY5" fmla="*/ 3732 h 10000"/>
                  <a:gd name="connsiteX6" fmla="*/ 3831 w 10003"/>
                  <a:gd name="connsiteY6" fmla="*/ 2147 h 10000"/>
                  <a:gd name="connsiteX7" fmla="*/ 1979 w 10003"/>
                  <a:gd name="connsiteY7" fmla="*/ 2147 h 10000"/>
                  <a:gd name="connsiteX8" fmla="*/ 4875 w 10003"/>
                  <a:gd name="connsiteY8" fmla="*/ 0 h 10000"/>
                  <a:gd name="connsiteX9" fmla="*/ 7828 w 10003"/>
                  <a:gd name="connsiteY9" fmla="*/ 2147 h 10000"/>
                  <a:gd name="connsiteX10" fmla="*/ 6195 w 10003"/>
                  <a:gd name="connsiteY10" fmla="*/ 2147 h 10000"/>
                  <a:gd name="connsiteX11" fmla="*/ 6195 w 10003"/>
                  <a:gd name="connsiteY11" fmla="*/ 3732 h 10000"/>
                  <a:gd name="connsiteX0" fmla="*/ 6195 w 10003"/>
                  <a:gd name="connsiteY0" fmla="*/ 3732 h 10000"/>
                  <a:gd name="connsiteX1" fmla="*/ 10003 w 10003"/>
                  <a:gd name="connsiteY1" fmla="*/ 3732 h 10000"/>
                  <a:gd name="connsiteX2" fmla="*/ 10003 w 10003"/>
                  <a:gd name="connsiteY2" fmla="*/ 10000 h 10000"/>
                  <a:gd name="connsiteX3" fmla="*/ 3 w 10003"/>
                  <a:gd name="connsiteY3" fmla="*/ 9980 h 10000"/>
                  <a:gd name="connsiteX4" fmla="*/ 4 w 10003"/>
                  <a:gd name="connsiteY4" fmla="*/ 3732 h 10000"/>
                  <a:gd name="connsiteX5" fmla="*/ 3831 w 10003"/>
                  <a:gd name="connsiteY5" fmla="*/ 3732 h 10000"/>
                  <a:gd name="connsiteX6" fmla="*/ 3831 w 10003"/>
                  <a:gd name="connsiteY6" fmla="*/ 2147 h 10000"/>
                  <a:gd name="connsiteX7" fmla="*/ 1979 w 10003"/>
                  <a:gd name="connsiteY7" fmla="*/ 2147 h 10000"/>
                  <a:gd name="connsiteX8" fmla="*/ 4875 w 10003"/>
                  <a:gd name="connsiteY8" fmla="*/ 0 h 10000"/>
                  <a:gd name="connsiteX9" fmla="*/ 7828 w 10003"/>
                  <a:gd name="connsiteY9" fmla="*/ 2147 h 10000"/>
                  <a:gd name="connsiteX10" fmla="*/ 6195 w 10003"/>
                  <a:gd name="connsiteY10" fmla="*/ 2147 h 10000"/>
                  <a:gd name="connsiteX11" fmla="*/ 6195 w 10003"/>
                  <a:gd name="connsiteY11" fmla="*/ 3732 h 10000"/>
                  <a:gd name="connsiteX0" fmla="*/ 6930 w 10738"/>
                  <a:gd name="connsiteY0" fmla="*/ 3732 h 10000"/>
                  <a:gd name="connsiteX1" fmla="*/ 10738 w 10738"/>
                  <a:gd name="connsiteY1" fmla="*/ 3732 h 10000"/>
                  <a:gd name="connsiteX2" fmla="*/ 10738 w 10738"/>
                  <a:gd name="connsiteY2" fmla="*/ 10000 h 10000"/>
                  <a:gd name="connsiteX3" fmla="*/ 738 w 10738"/>
                  <a:gd name="connsiteY3" fmla="*/ 9980 h 10000"/>
                  <a:gd name="connsiteX4" fmla="*/ 744 w 10738"/>
                  <a:gd name="connsiteY4" fmla="*/ 4861 h 10000"/>
                  <a:gd name="connsiteX5" fmla="*/ 739 w 10738"/>
                  <a:gd name="connsiteY5" fmla="*/ 3732 h 10000"/>
                  <a:gd name="connsiteX6" fmla="*/ 4566 w 10738"/>
                  <a:gd name="connsiteY6" fmla="*/ 3732 h 10000"/>
                  <a:gd name="connsiteX7" fmla="*/ 4566 w 10738"/>
                  <a:gd name="connsiteY7" fmla="*/ 2147 h 10000"/>
                  <a:gd name="connsiteX8" fmla="*/ 2714 w 10738"/>
                  <a:gd name="connsiteY8" fmla="*/ 2147 h 10000"/>
                  <a:gd name="connsiteX9" fmla="*/ 5610 w 10738"/>
                  <a:gd name="connsiteY9" fmla="*/ 0 h 10000"/>
                  <a:gd name="connsiteX10" fmla="*/ 8563 w 10738"/>
                  <a:gd name="connsiteY10" fmla="*/ 2147 h 10000"/>
                  <a:gd name="connsiteX11" fmla="*/ 6930 w 10738"/>
                  <a:gd name="connsiteY11" fmla="*/ 2147 h 10000"/>
                  <a:gd name="connsiteX12" fmla="*/ 6930 w 10738"/>
                  <a:gd name="connsiteY12" fmla="*/ 3732 h 10000"/>
                  <a:gd name="connsiteX0" fmla="*/ 7238 w 11046"/>
                  <a:gd name="connsiteY0" fmla="*/ 3732 h 10000"/>
                  <a:gd name="connsiteX1" fmla="*/ 11046 w 11046"/>
                  <a:gd name="connsiteY1" fmla="*/ 3732 h 10000"/>
                  <a:gd name="connsiteX2" fmla="*/ 11046 w 11046"/>
                  <a:gd name="connsiteY2" fmla="*/ 10000 h 10000"/>
                  <a:gd name="connsiteX3" fmla="*/ 1046 w 11046"/>
                  <a:gd name="connsiteY3" fmla="*/ 9980 h 10000"/>
                  <a:gd name="connsiteX4" fmla="*/ 305 w 11046"/>
                  <a:gd name="connsiteY4" fmla="*/ 8916 h 10000"/>
                  <a:gd name="connsiteX5" fmla="*/ 1052 w 11046"/>
                  <a:gd name="connsiteY5" fmla="*/ 4861 h 10000"/>
                  <a:gd name="connsiteX6" fmla="*/ 1047 w 11046"/>
                  <a:gd name="connsiteY6" fmla="*/ 3732 h 10000"/>
                  <a:gd name="connsiteX7" fmla="*/ 4874 w 11046"/>
                  <a:gd name="connsiteY7" fmla="*/ 3732 h 10000"/>
                  <a:gd name="connsiteX8" fmla="*/ 4874 w 11046"/>
                  <a:gd name="connsiteY8" fmla="*/ 2147 h 10000"/>
                  <a:gd name="connsiteX9" fmla="*/ 3022 w 11046"/>
                  <a:gd name="connsiteY9" fmla="*/ 2147 h 10000"/>
                  <a:gd name="connsiteX10" fmla="*/ 5918 w 11046"/>
                  <a:gd name="connsiteY10" fmla="*/ 0 h 10000"/>
                  <a:gd name="connsiteX11" fmla="*/ 8871 w 11046"/>
                  <a:gd name="connsiteY11" fmla="*/ 2147 h 10000"/>
                  <a:gd name="connsiteX12" fmla="*/ 7238 w 11046"/>
                  <a:gd name="connsiteY12" fmla="*/ 2147 h 10000"/>
                  <a:gd name="connsiteX13" fmla="*/ 7238 w 11046"/>
                  <a:gd name="connsiteY13" fmla="*/ 3732 h 10000"/>
                  <a:gd name="connsiteX0" fmla="*/ 7238 w 11046"/>
                  <a:gd name="connsiteY0" fmla="*/ 3732 h 10000"/>
                  <a:gd name="connsiteX1" fmla="*/ 11046 w 11046"/>
                  <a:gd name="connsiteY1" fmla="*/ 3732 h 10000"/>
                  <a:gd name="connsiteX2" fmla="*/ 11046 w 11046"/>
                  <a:gd name="connsiteY2" fmla="*/ 10000 h 10000"/>
                  <a:gd name="connsiteX3" fmla="*/ 1046 w 11046"/>
                  <a:gd name="connsiteY3" fmla="*/ 9980 h 10000"/>
                  <a:gd name="connsiteX4" fmla="*/ 305 w 11046"/>
                  <a:gd name="connsiteY4" fmla="*/ 8916 h 10000"/>
                  <a:gd name="connsiteX5" fmla="*/ 523 w 11046"/>
                  <a:gd name="connsiteY5" fmla="*/ 7290 h 10000"/>
                  <a:gd name="connsiteX6" fmla="*/ 1052 w 11046"/>
                  <a:gd name="connsiteY6" fmla="*/ 4861 h 10000"/>
                  <a:gd name="connsiteX7" fmla="*/ 1047 w 11046"/>
                  <a:gd name="connsiteY7" fmla="*/ 3732 h 10000"/>
                  <a:gd name="connsiteX8" fmla="*/ 4874 w 11046"/>
                  <a:gd name="connsiteY8" fmla="*/ 3732 h 10000"/>
                  <a:gd name="connsiteX9" fmla="*/ 4874 w 11046"/>
                  <a:gd name="connsiteY9" fmla="*/ 2147 h 10000"/>
                  <a:gd name="connsiteX10" fmla="*/ 3022 w 11046"/>
                  <a:gd name="connsiteY10" fmla="*/ 2147 h 10000"/>
                  <a:gd name="connsiteX11" fmla="*/ 5918 w 11046"/>
                  <a:gd name="connsiteY11" fmla="*/ 0 h 10000"/>
                  <a:gd name="connsiteX12" fmla="*/ 8871 w 11046"/>
                  <a:gd name="connsiteY12" fmla="*/ 2147 h 10000"/>
                  <a:gd name="connsiteX13" fmla="*/ 7238 w 11046"/>
                  <a:gd name="connsiteY13" fmla="*/ 2147 h 10000"/>
                  <a:gd name="connsiteX14" fmla="*/ 7238 w 11046"/>
                  <a:gd name="connsiteY14" fmla="*/ 3732 h 10000"/>
                  <a:gd name="connsiteX0" fmla="*/ 7238 w 11046"/>
                  <a:gd name="connsiteY0" fmla="*/ 3732 h 10000"/>
                  <a:gd name="connsiteX1" fmla="*/ 11046 w 11046"/>
                  <a:gd name="connsiteY1" fmla="*/ 3732 h 10000"/>
                  <a:gd name="connsiteX2" fmla="*/ 11046 w 11046"/>
                  <a:gd name="connsiteY2" fmla="*/ 10000 h 10000"/>
                  <a:gd name="connsiteX3" fmla="*/ 1046 w 11046"/>
                  <a:gd name="connsiteY3" fmla="*/ 9980 h 10000"/>
                  <a:gd name="connsiteX4" fmla="*/ 305 w 11046"/>
                  <a:gd name="connsiteY4" fmla="*/ 8916 h 10000"/>
                  <a:gd name="connsiteX5" fmla="*/ 2793 w 11046"/>
                  <a:gd name="connsiteY5" fmla="*/ 6859 h 10000"/>
                  <a:gd name="connsiteX6" fmla="*/ 1052 w 11046"/>
                  <a:gd name="connsiteY6" fmla="*/ 4861 h 10000"/>
                  <a:gd name="connsiteX7" fmla="*/ 1047 w 11046"/>
                  <a:gd name="connsiteY7" fmla="*/ 3732 h 10000"/>
                  <a:gd name="connsiteX8" fmla="*/ 4874 w 11046"/>
                  <a:gd name="connsiteY8" fmla="*/ 3732 h 10000"/>
                  <a:gd name="connsiteX9" fmla="*/ 4874 w 11046"/>
                  <a:gd name="connsiteY9" fmla="*/ 2147 h 10000"/>
                  <a:gd name="connsiteX10" fmla="*/ 3022 w 11046"/>
                  <a:gd name="connsiteY10" fmla="*/ 2147 h 10000"/>
                  <a:gd name="connsiteX11" fmla="*/ 5918 w 11046"/>
                  <a:gd name="connsiteY11" fmla="*/ 0 h 10000"/>
                  <a:gd name="connsiteX12" fmla="*/ 8871 w 11046"/>
                  <a:gd name="connsiteY12" fmla="*/ 2147 h 10000"/>
                  <a:gd name="connsiteX13" fmla="*/ 7238 w 11046"/>
                  <a:gd name="connsiteY13" fmla="*/ 2147 h 10000"/>
                  <a:gd name="connsiteX14" fmla="*/ 7238 w 11046"/>
                  <a:gd name="connsiteY14" fmla="*/ 3732 h 10000"/>
                  <a:gd name="connsiteX0" fmla="*/ 7238 w 11046"/>
                  <a:gd name="connsiteY0" fmla="*/ 3732 h 10000"/>
                  <a:gd name="connsiteX1" fmla="*/ 11046 w 11046"/>
                  <a:gd name="connsiteY1" fmla="*/ 3732 h 10000"/>
                  <a:gd name="connsiteX2" fmla="*/ 11046 w 11046"/>
                  <a:gd name="connsiteY2" fmla="*/ 10000 h 10000"/>
                  <a:gd name="connsiteX3" fmla="*/ 1046 w 11046"/>
                  <a:gd name="connsiteY3" fmla="*/ 9980 h 10000"/>
                  <a:gd name="connsiteX4" fmla="*/ 305 w 11046"/>
                  <a:gd name="connsiteY4" fmla="*/ 8916 h 10000"/>
                  <a:gd name="connsiteX5" fmla="*/ 2793 w 11046"/>
                  <a:gd name="connsiteY5" fmla="*/ 6859 h 10000"/>
                  <a:gd name="connsiteX6" fmla="*/ 1052 w 11046"/>
                  <a:gd name="connsiteY6" fmla="*/ 4861 h 10000"/>
                  <a:gd name="connsiteX7" fmla="*/ 1047 w 11046"/>
                  <a:gd name="connsiteY7" fmla="*/ 3732 h 10000"/>
                  <a:gd name="connsiteX8" fmla="*/ 4874 w 11046"/>
                  <a:gd name="connsiteY8" fmla="*/ 3732 h 10000"/>
                  <a:gd name="connsiteX9" fmla="*/ 4874 w 11046"/>
                  <a:gd name="connsiteY9" fmla="*/ 2147 h 10000"/>
                  <a:gd name="connsiteX10" fmla="*/ 3022 w 11046"/>
                  <a:gd name="connsiteY10" fmla="*/ 2147 h 10000"/>
                  <a:gd name="connsiteX11" fmla="*/ 5918 w 11046"/>
                  <a:gd name="connsiteY11" fmla="*/ 0 h 10000"/>
                  <a:gd name="connsiteX12" fmla="*/ 8871 w 11046"/>
                  <a:gd name="connsiteY12" fmla="*/ 2147 h 10000"/>
                  <a:gd name="connsiteX13" fmla="*/ 7238 w 11046"/>
                  <a:gd name="connsiteY13" fmla="*/ 2147 h 10000"/>
                  <a:gd name="connsiteX14" fmla="*/ 7238 w 11046"/>
                  <a:gd name="connsiteY14" fmla="*/ 3732 h 10000"/>
                  <a:gd name="connsiteX0" fmla="*/ 7238 w 11046"/>
                  <a:gd name="connsiteY0" fmla="*/ 3732 h 10000"/>
                  <a:gd name="connsiteX1" fmla="*/ 11046 w 11046"/>
                  <a:gd name="connsiteY1" fmla="*/ 3732 h 10000"/>
                  <a:gd name="connsiteX2" fmla="*/ 11046 w 11046"/>
                  <a:gd name="connsiteY2" fmla="*/ 10000 h 10000"/>
                  <a:gd name="connsiteX3" fmla="*/ 1046 w 11046"/>
                  <a:gd name="connsiteY3" fmla="*/ 9980 h 10000"/>
                  <a:gd name="connsiteX4" fmla="*/ 305 w 11046"/>
                  <a:gd name="connsiteY4" fmla="*/ 8916 h 10000"/>
                  <a:gd name="connsiteX5" fmla="*/ 2793 w 11046"/>
                  <a:gd name="connsiteY5" fmla="*/ 6859 h 10000"/>
                  <a:gd name="connsiteX6" fmla="*/ 1052 w 11046"/>
                  <a:gd name="connsiteY6" fmla="*/ 4861 h 10000"/>
                  <a:gd name="connsiteX7" fmla="*/ 1047 w 11046"/>
                  <a:gd name="connsiteY7" fmla="*/ 3732 h 10000"/>
                  <a:gd name="connsiteX8" fmla="*/ 4874 w 11046"/>
                  <a:gd name="connsiteY8" fmla="*/ 3732 h 10000"/>
                  <a:gd name="connsiteX9" fmla="*/ 4874 w 11046"/>
                  <a:gd name="connsiteY9" fmla="*/ 2147 h 10000"/>
                  <a:gd name="connsiteX10" fmla="*/ 3022 w 11046"/>
                  <a:gd name="connsiteY10" fmla="*/ 2147 h 10000"/>
                  <a:gd name="connsiteX11" fmla="*/ 5918 w 11046"/>
                  <a:gd name="connsiteY11" fmla="*/ 0 h 10000"/>
                  <a:gd name="connsiteX12" fmla="*/ 8871 w 11046"/>
                  <a:gd name="connsiteY12" fmla="*/ 2147 h 10000"/>
                  <a:gd name="connsiteX13" fmla="*/ 7238 w 11046"/>
                  <a:gd name="connsiteY13" fmla="*/ 2147 h 10000"/>
                  <a:gd name="connsiteX14" fmla="*/ 7238 w 11046"/>
                  <a:gd name="connsiteY14" fmla="*/ 3732 h 10000"/>
                  <a:gd name="connsiteX0" fmla="*/ 7238 w 11046"/>
                  <a:gd name="connsiteY0" fmla="*/ 3732 h 10000"/>
                  <a:gd name="connsiteX1" fmla="*/ 11046 w 11046"/>
                  <a:gd name="connsiteY1" fmla="*/ 3732 h 10000"/>
                  <a:gd name="connsiteX2" fmla="*/ 11046 w 11046"/>
                  <a:gd name="connsiteY2" fmla="*/ 10000 h 10000"/>
                  <a:gd name="connsiteX3" fmla="*/ 1046 w 11046"/>
                  <a:gd name="connsiteY3" fmla="*/ 9980 h 10000"/>
                  <a:gd name="connsiteX4" fmla="*/ 305 w 11046"/>
                  <a:gd name="connsiteY4" fmla="*/ 8916 h 10000"/>
                  <a:gd name="connsiteX5" fmla="*/ 2793 w 11046"/>
                  <a:gd name="connsiteY5" fmla="*/ 6859 h 10000"/>
                  <a:gd name="connsiteX6" fmla="*/ 1052 w 11046"/>
                  <a:gd name="connsiteY6" fmla="*/ 4861 h 10000"/>
                  <a:gd name="connsiteX7" fmla="*/ 1047 w 11046"/>
                  <a:gd name="connsiteY7" fmla="*/ 3732 h 10000"/>
                  <a:gd name="connsiteX8" fmla="*/ 4874 w 11046"/>
                  <a:gd name="connsiteY8" fmla="*/ 3732 h 10000"/>
                  <a:gd name="connsiteX9" fmla="*/ 4874 w 11046"/>
                  <a:gd name="connsiteY9" fmla="*/ 2147 h 10000"/>
                  <a:gd name="connsiteX10" fmla="*/ 3022 w 11046"/>
                  <a:gd name="connsiteY10" fmla="*/ 2147 h 10000"/>
                  <a:gd name="connsiteX11" fmla="*/ 5918 w 11046"/>
                  <a:gd name="connsiteY11" fmla="*/ 0 h 10000"/>
                  <a:gd name="connsiteX12" fmla="*/ 8871 w 11046"/>
                  <a:gd name="connsiteY12" fmla="*/ 2147 h 10000"/>
                  <a:gd name="connsiteX13" fmla="*/ 7238 w 11046"/>
                  <a:gd name="connsiteY13" fmla="*/ 2147 h 10000"/>
                  <a:gd name="connsiteX14" fmla="*/ 7238 w 11046"/>
                  <a:gd name="connsiteY14" fmla="*/ 3732 h 10000"/>
                  <a:gd name="connsiteX0" fmla="*/ 7238 w 11046"/>
                  <a:gd name="connsiteY0" fmla="*/ 3732 h 10000"/>
                  <a:gd name="connsiteX1" fmla="*/ 11046 w 11046"/>
                  <a:gd name="connsiteY1" fmla="*/ 3732 h 10000"/>
                  <a:gd name="connsiteX2" fmla="*/ 11046 w 11046"/>
                  <a:gd name="connsiteY2" fmla="*/ 10000 h 10000"/>
                  <a:gd name="connsiteX3" fmla="*/ 1046 w 11046"/>
                  <a:gd name="connsiteY3" fmla="*/ 9980 h 10000"/>
                  <a:gd name="connsiteX4" fmla="*/ 305 w 11046"/>
                  <a:gd name="connsiteY4" fmla="*/ 8916 h 10000"/>
                  <a:gd name="connsiteX5" fmla="*/ 2793 w 11046"/>
                  <a:gd name="connsiteY5" fmla="*/ 6859 h 10000"/>
                  <a:gd name="connsiteX6" fmla="*/ 1052 w 11046"/>
                  <a:gd name="connsiteY6" fmla="*/ 4861 h 10000"/>
                  <a:gd name="connsiteX7" fmla="*/ 1047 w 11046"/>
                  <a:gd name="connsiteY7" fmla="*/ 3732 h 10000"/>
                  <a:gd name="connsiteX8" fmla="*/ 4874 w 11046"/>
                  <a:gd name="connsiteY8" fmla="*/ 3732 h 10000"/>
                  <a:gd name="connsiteX9" fmla="*/ 4874 w 11046"/>
                  <a:gd name="connsiteY9" fmla="*/ 2147 h 10000"/>
                  <a:gd name="connsiteX10" fmla="*/ 3022 w 11046"/>
                  <a:gd name="connsiteY10" fmla="*/ 2147 h 10000"/>
                  <a:gd name="connsiteX11" fmla="*/ 5918 w 11046"/>
                  <a:gd name="connsiteY11" fmla="*/ 0 h 10000"/>
                  <a:gd name="connsiteX12" fmla="*/ 8871 w 11046"/>
                  <a:gd name="connsiteY12" fmla="*/ 2147 h 10000"/>
                  <a:gd name="connsiteX13" fmla="*/ 7238 w 11046"/>
                  <a:gd name="connsiteY13" fmla="*/ 2147 h 10000"/>
                  <a:gd name="connsiteX14" fmla="*/ 7238 w 11046"/>
                  <a:gd name="connsiteY14" fmla="*/ 3732 h 10000"/>
                  <a:gd name="connsiteX0" fmla="*/ 7238 w 11046"/>
                  <a:gd name="connsiteY0" fmla="*/ 3732 h 10000"/>
                  <a:gd name="connsiteX1" fmla="*/ 11046 w 11046"/>
                  <a:gd name="connsiteY1" fmla="*/ 3732 h 10000"/>
                  <a:gd name="connsiteX2" fmla="*/ 11046 w 11046"/>
                  <a:gd name="connsiteY2" fmla="*/ 10000 h 10000"/>
                  <a:gd name="connsiteX3" fmla="*/ 1046 w 11046"/>
                  <a:gd name="connsiteY3" fmla="*/ 9980 h 10000"/>
                  <a:gd name="connsiteX4" fmla="*/ 305 w 11046"/>
                  <a:gd name="connsiteY4" fmla="*/ 8916 h 10000"/>
                  <a:gd name="connsiteX5" fmla="*/ 2793 w 11046"/>
                  <a:gd name="connsiteY5" fmla="*/ 6859 h 10000"/>
                  <a:gd name="connsiteX6" fmla="*/ 1052 w 11046"/>
                  <a:gd name="connsiteY6" fmla="*/ 4861 h 10000"/>
                  <a:gd name="connsiteX7" fmla="*/ 1047 w 11046"/>
                  <a:gd name="connsiteY7" fmla="*/ 3732 h 10000"/>
                  <a:gd name="connsiteX8" fmla="*/ 4874 w 11046"/>
                  <a:gd name="connsiteY8" fmla="*/ 3732 h 10000"/>
                  <a:gd name="connsiteX9" fmla="*/ 4874 w 11046"/>
                  <a:gd name="connsiteY9" fmla="*/ 2147 h 10000"/>
                  <a:gd name="connsiteX10" fmla="*/ 3022 w 11046"/>
                  <a:gd name="connsiteY10" fmla="*/ 2147 h 10000"/>
                  <a:gd name="connsiteX11" fmla="*/ 5918 w 11046"/>
                  <a:gd name="connsiteY11" fmla="*/ 0 h 10000"/>
                  <a:gd name="connsiteX12" fmla="*/ 8871 w 11046"/>
                  <a:gd name="connsiteY12" fmla="*/ 2147 h 10000"/>
                  <a:gd name="connsiteX13" fmla="*/ 7238 w 11046"/>
                  <a:gd name="connsiteY13" fmla="*/ 2147 h 10000"/>
                  <a:gd name="connsiteX14" fmla="*/ 7238 w 11046"/>
                  <a:gd name="connsiteY14" fmla="*/ 3732 h 10000"/>
                  <a:gd name="connsiteX0" fmla="*/ 7238 w 11046"/>
                  <a:gd name="connsiteY0" fmla="*/ 3732 h 10000"/>
                  <a:gd name="connsiteX1" fmla="*/ 11046 w 11046"/>
                  <a:gd name="connsiteY1" fmla="*/ 3732 h 10000"/>
                  <a:gd name="connsiteX2" fmla="*/ 11046 w 11046"/>
                  <a:gd name="connsiteY2" fmla="*/ 10000 h 10000"/>
                  <a:gd name="connsiteX3" fmla="*/ 1046 w 11046"/>
                  <a:gd name="connsiteY3" fmla="*/ 9980 h 10000"/>
                  <a:gd name="connsiteX4" fmla="*/ 305 w 11046"/>
                  <a:gd name="connsiteY4" fmla="*/ 8916 h 10000"/>
                  <a:gd name="connsiteX5" fmla="*/ 2793 w 11046"/>
                  <a:gd name="connsiteY5" fmla="*/ 6859 h 10000"/>
                  <a:gd name="connsiteX6" fmla="*/ 1052 w 11046"/>
                  <a:gd name="connsiteY6" fmla="*/ 4861 h 10000"/>
                  <a:gd name="connsiteX7" fmla="*/ 1047 w 11046"/>
                  <a:gd name="connsiteY7" fmla="*/ 3732 h 10000"/>
                  <a:gd name="connsiteX8" fmla="*/ 4874 w 11046"/>
                  <a:gd name="connsiteY8" fmla="*/ 3732 h 10000"/>
                  <a:gd name="connsiteX9" fmla="*/ 4874 w 11046"/>
                  <a:gd name="connsiteY9" fmla="*/ 2147 h 10000"/>
                  <a:gd name="connsiteX10" fmla="*/ 3022 w 11046"/>
                  <a:gd name="connsiteY10" fmla="*/ 2147 h 10000"/>
                  <a:gd name="connsiteX11" fmla="*/ 5918 w 11046"/>
                  <a:gd name="connsiteY11" fmla="*/ 0 h 10000"/>
                  <a:gd name="connsiteX12" fmla="*/ 8871 w 11046"/>
                  <a:gd name="connsiteY12" fmla="*/ 2147 h 10000"/>
                  <a:gd name="connsiteX13" fmla="*/ 7238 w 11046"/>
                  <a:gd name="connsiteY13" fmla="*/ 2147 h 10000"/>
                  <a:gd name="connsiteX14" fmla="*/ 7238 w 11046"/>
                  <a:gd name="connsiteY14" fmla="*/ 3732 h 10000"/>
                  <a:gd name="connsiteX0" fmla="*/ 7229 w 11037"/>
                  <a:gd name="connsiteY0" fmla="*/ 3732 h 10000"/>
                  <a:gd name="connsiteX1" fmla="*/ 11037 w 11037"/>
                  <a:gd name="connsiteY1" fmla="*/ 3732 h 10000"/>
                  <a:gd name="connsiteX2" fmla="*/ 11037 w 11037"/>
                  <a:gd name="connsiteY2" fmla="*/ 10000 h 10000"/>
                  <a:gd name="connsiteX3" fmla="*/ 1037 w 11037"/>
                  <a:gd name="connsiteY3" fmla="*/ 9980 h 10000"/>
                  <a:gd name="connsiteX4" fmla="*/ 296 w 11037"/>
                  <a:gd name="connsiteY4" fmla="*/ 8916 h 10000"/>
                  <a:gd name="connsiteX5" fmla="*/ 2784 w 11037"/>
                  <a:gd name="connsiteY5" fmla="*/ 6859 h 10000"/>
                  <a:gd name="connsiteX6" fmla="*/ 1043 w 11037"/>
                  <a:gd name="connsiteY6" fmla="*/ 4861 h 10000"/>
                  <a:gd name="connsiteX7" fmla="*/ 1038 w 11037"/>
                  <a:gd name="connsiteY7" fmla="*/ 3732 h 10000"/>
                  <a:gd name="connsiteX8" fmla="*/ 4865 w 11037"/>
                  <a:gd name="connsiteY8" fmla="*/ 3732 h 10000"/>
                  <a:gd name="connsiteX9" fmla="*/ 4865 w 11037"/>
                  <a:gd name="connsiteY9" fmla="*/ 2147 h 10000"/>
                  <a:gd name="connsiteX10" fmla="*/ 3013 w 11037"/>
                  <a:gd name="connsiteY10" fmla="*/ 2147 h 10000"/>
                  <a:gd name="connsiteX11" fmla="*/ 5909 w 11037"/>
                  <a:gd name="connsiteY11" fmla="*/ 0 h 10000"/>
                  <a:gd name="connsiteX12" fmla="*/ 8862 w 11037"/>
                  <a:gd name="connsiteY12" fmla="*/ 2147 h 10000"/>
                  <a:gd name="connsiteX13" fmla="*/ 7229 w 11037"/>
                  <a:gd name="connsiteY13" fmla="*/ 2147 h 10000"/>
                  <a:gd name="connsiteX14" fmla="*/ 7229 w 11037"/>
                  <a:gd name="connsiteY14" fmla="*/ 3732 h 10000"/>
                  <a:gd name="connsiteX0" fmla="*/ 6933 w 10741"/>
                  <a:gd name="connsiteY0" fmla="*/ 3732 h 10000"/>
                  <a:gd name="connsiteX1" fmla="*/ 10741 w 10741"/>
                  <a:gd name="connsiteY1" fmla="*/ 3732 h 10000"/>
                  <a:gd name="connsiteX2" fmla="*/ 10741 w 10741"/>
                  <a:gd name="connsiteY2" fmla="*/ 10000 h 10000"/>
                  <a:gd name="connsiteX3" fmla="*/ 741 w 10741"/>
                  <a:gd name="connsiteY3" fmla="*/ 9980 h 10000"/>
                  <a:gd name="connsiteX4" fmla="*/ 0 w 10741"/>
                  <a:gd name="connsiteY4" fmla="*/ 8916 h 10000"/>
                  <a:gd name="connsiteX5" fmla="*/ 2488 w 10741"/>
                  <a:gd name="connsiteY5" fmla="*/ 6859 h 10000"/>
                  <a:gd name="connsiteX6" fmla="*/ 747 w 10741"/>
                  <a:gd name="connsiteY6" fmla="*/ 4861 h 10000"/>
                  <a:gd name="connsiteX7" fmla="*/ 742 w 10741"/>
                  <a:gd name="connsiteY7" fmla="*/ 3732 h 10000"/>
                  <a:gd name="connsiteX8" fmla="*/ 4569 w 10741"/>
                  <a:gd name="connsiteY8" fmla="*/ 3732 h 10000"/>
                  <a:gd name="connsiteX9" fmla="*/ 4569 w 10741"/>
                  <a:gd name="connsiteY9" fmla="*/ 2147 h 10000"/>
                  <a:gd name="connsiteX10" fmla="*/ 2717 w 10741"/>
                  <a:gd name="connsiteY10" fmla="*/ 2147 h 10000"/>
                  <a:gd name="connsiteX11" fmla="*/ 5613 w 10741"/>
                  <a:gd name="connsiteY11" fmla="*/ 0 h 10000"/>
                  <a:gd name="connsiteX12" fmla="*/ 8566 w 10741"/>
                  <a:gd name="connsiteY12" fmla="*/ 2147 h 10000"/>
                  <a:gd name="connsiteX13" fmla="*/ 6933 w 10741"/>
                  <a:gd name="connsiteY13" fmla="*/ 2147 h 10000"/>
                  <a:gd name="connsiteX14" fmla="*/ 6933 w 10741"/>
                  <a:gd name="connsiteY14" fmla="*/ 3732 h 10000"/>
                  <a:gd name="connsiteX0" fmla="*/ 6210 w 10018"/>
                  <a:gd name="connsiteY0" fmla="*/ 3732 h 10000"/>
                  <a:gd name="connsiteX1" fmla="*/ 10018 w 10018"/>
                  <a:gd name="connsiteY1" fmla="*/ 3732 h 10000"/>
                  <a:gd name="connsiteX2" fmla="*/ 10018 w 10018"/>
                  <a:gd name="connsiteY2" fmla="*/ 10000 h 10000"/>
                  <a:gd name="connsiteX3" fmla="*/ 18 w 10018"/>
                  <a:gd name="connsiteY3" fmla="*/ 9980 h 10000"/>
                  <a:gd name="connsiteX4" fmla="*/ 23 w 10018"/>
                  <a:gd name="connsiteY4" fmla="*/ 8877 h 10000"/>
                  <a:gd name="connsiteX5" fmla="*/ 1765 w 10018"/>
                  <a:gd name="connsiteY5" fmla="*/ 6859 h 10000"/>
                  <a:gd name="connsiteX6" fmla="*/ 24 w 10018"/>
                  <a:gd name="connsiteY6" fmla="*/ 4861 h 10000"/>
                  <a:gd name="connsiteX7" fmla="*/ 19 w 10018"/>
                  <a:gd name="connsiteY7" fmla="*/ 3732 h 10000"/>
                  <a:gd name="connsiteX8" fmla="*/ 3846 w 10018"/>
                  <a:gd name="connsiteY8" fmla="*/ 3732 h 10000"/>
                  <a:gd name="connsiteX9" fmla="*/ 3846 w 10018"/>
                  <a:gd name="connsiteY9" fmla="*/ 2147 h 10000"/>
                  <a:gd name="connsiteX10" fmla="*/ 1994 w 10018"/>
                  <a:gd name="connsiteY10" fmla="*/ 2147 h 10000"/>
                  <a:gd name="connsiteX11" fmla="*/ 4890 w 10018"/>
                  <a:gd name="connsiteY11" fmla="*/ 0 h 10000"/>
                  <a:gd name="connsiteX12" fmla="*/ 7843 w 10018"/>
                  <a:gd name="connsiteY12" fmla="*/ 2147 h 10000"/>
                  <a:gd name="connsiteX13" fmla="*/ 6210 w 10018"/>
                  <a:gd name="connsiteY13" fmla="*/ 2147 h 10000"/>
                  <a:gd name="connsiteX14" fmla="*/ 6210 w 10018"/>
                  <a:gd name="connsiteY14" fmla="*/ 3732 h 10000"/>
                  <a:gd name="connsiteX0" fmla="*/ 6210 w 10018"/>
                  <a:gd name="connsiteY0" fmla="*/ 3732 h 10000"/>
                  <a:gd name="connsiteX1" fmla="*/ 10018 w 10018"/>
                  <a:gd name="connsiteY1" fmla="*/ 3732 h 10000"/>
                  <a:gd name="connsiteX2" fmla="*/ 10018 w 10018"/>
                  <a:gd name="connsiteY2" fmla="*/ 10000 h 10000"/>
                  <a:gd name="connsiteX3" fmla="*/ 18 w 10018"/>
                  <a:gd name="connsiteY3" fmla="*/ 9980 h 10000"/>
                  <a:gd name="connsiteX4" fmla="*/ 23 w 10018"/>
                  <a:gd name="connsiteY4" fmla="*/ 8877 h 10000"/>
                  <a:gd name="connsiteX5" fmla="*/ 1765 w 10018"/>
                  <a:gd name="connsiteY5" fmla="*/ 6859 h 10000"/>
                  <a:gd name="connsiteX6" fmla="*/ 24 w 10018"/>
                  <a:gd name="connsiteY6" fmla="*/ 4861 h 10000"/>
                  <a:gd name="connsiteX7" fmla="*/ 19 w 10018"/>
                  <a:gd name="connsiteY7" fmla="*/ 3732 h 10000"/>
                  <a:gd name="connsiteX8" fmla="*/ 3846 w 10018"/>
                  <a:gd name="connsiteY8" fmla="*/ 3732 h 10000"/>
                  <a:gd name="connsiteX9" fmla="*/ 3846 w 10018"/>
                  <a:gd name="connsiteY9" fmla="*/ 2147 h 10000"/>
                  <a:gd name="connsiteX10" fmla="*/ 1994 w 10018"/>
                  <a:gd name="connsiteY10" fmla="*/ 2147 h 10000"/>
                  <a:gd name="connsiteX11" fmla="*/ 4890 w 10018"/>
                  <a:gd name="connsiteY11" fmla="*/ 0 h 10000"/>
                  <a:gd name="connsiteX12" fmla="*/ 7843 w 10018"/>
                  <a:gd name="connsiteY12" fmla="*/ 2147 h 10000"/>
                  <a:gd name="connsiteX13" fmla="*/ 6210 w 10018"/>
                  <a:gd name="connsiteY13" fmla="*/ 2147 h 10000"/>
                  <a:gd name="connsiteX14" fmla="*/ 6210 w 10018"/>
                  <a:gd name="connsiteY14" fmla="*/ 3732 h 10000"/>
                  <a:gd name="connsiteX0" fmla="*/ 6210 w 10018"/>
                  <a:gd name="connsiteY0" fmla="*/ 3732 h 10000"/>
                  <a:gd name="connsiteX1" fmla="*/ 10018 w 10018"/>
                  <a:gd name="connsiteY1" fmla="*/ 3732 h 10000"/>
                  <a:gd name="connsiteX2" fmla="*/ 10018 w 10018"/>
                  <a:gd name="connsiteY2" fmla="*/ 10000 h 10000"/>
                  <a:gd name="connsiteX3" fmla="*/ 18 w 10018"/>
                  <a:gd name="connsiteY3" fmla="*/ 9980 h 10000"/>
                  <a:gd name="connsiteX4" fmla="*/ 23 w 10018"/>
                  <a:gd name="connsiteY4" fmla="*/ 8877 h 10000"/>
                  <a:gd name="connsiteX5" fmla="*/ 1765 w 10018"/>
                  <a:gd name="connsiteY5" fmla="*/ 6859 h 10000"/>
                  <a:gd name="connsiteX6" fmla="*/ 24 w 10018"/>
                  <a:gd name="connsiteY6" fmla="*/ 4861 h 10000"/>
                  <a:gd name="connsiteX7" fmla="*/ 19 w 10018"/>
                  <a:gd name="connsiteY7" fmla="*/ 3732 h 10000"/>
                  <a:gd name="connsiteX8" fmla="*/ 3846 w 10018"/>
                  <a:gd name="connsiteY8" fmla="*/ 3732 h 10000"/>
                  <a:gd name="connsiteX9" fmla="*/ 3846 w 10018"/>
                  <a:gd name="connsiteY9" fmla="*/ 2147 h 10000"/>
                  <a:gd name="connsiteX10" fmla="*/ 1994 w 10018"/>
                  <a:gd name="connsiteY10" fmla="*/ 2147 h 10000"/>
                  <a:gd name="connsiteX11" fmla="*/ 4890 w 10018"/>
                  <a:gd name="connsiteY11" fmla="*/ 0 h 10000"/>
                  <a:gd name="connsiteX12" fmla="*/ 7843 w 10018"/>
                  <a:gd name="connsiteY12" fmla="*/ 2147 h 10000"/>
                  <a:gd name="connsiteX13" fmla="*/ 6210 w 10018"/>
                  <a:gd name="connsiteY13" fmla="*/ 2147 h 10000"/>
                  <a:gd name="connsiteX14" fmla="*/ 6210 w 10018"/>
                  <a:gd name="connsiteY14" fmla="*/ 3732 h 10000"/>
                  <a:gd name="connsiteX0" fmla="*/ 6289 w 10097"/>
                  <a:gd name="connsiteY0" fmla="*/ 3732 h 10000"/>
                  <a:gd name="connsiteX1" fmla="*/ 10097 w 10097"/>
                  <a:gd name="connsiteY1" fmla="*/ 3732 h 10000"/>
                  <a:gd name="connsiteX2" fmla="*/ 10097 w 10097"/>
                  <a:gd name="connsiteY2" fmla="*/ 10000 h 10000"/>
                  <a:gd name="connsiteX3" fmla="*/ 97 w 10097"/>
                  <a:gd name="connsiteY3" fmla="*/ 9980 h 10000"/>
                  <a:gd name="connsiteX4" fmla="*/ 102 w 10097"/>
                  <a:gd name="connsiteY4" fmla="*/ 8877 h 10000"/>
                  <a:gd name="connsiteX5" fmla="*/ 1844 w 10097"/>
                  <a:gd name="connsiteY5" fmla="*/ 6859 h 10000"/>
                  <a:gd name="connsiteX6" fmla="*/ 103 w 10097"/>
                  <a:gd name="connsiteY6" fmla="*/ 4861 h 10000"/>
                  <a:gd name="connsiteX7" fmla="*/ 98 w 10097"/>
                  <a:gd name="connsiteY7" fmla="*/ 3732 h 10000"/>
                  <a:gd name="connsiteX8" fmla="*/ 3925 w 10097"/>
                  <a:gd name="connsiteY8" fmla="*/ 3732 h 10000"/>
                  <a:gd name="connsiteX9" fmla="*/ 3925 w 10097"/>
                  <a:gd name="connsiteY9" fmla="*/ 2147 h 10000"/>
                  <a:gd name="connsiteX10" fmla="*/ 2073 w 10097"/>
                  <a:gd name="connsiteY10" fmla="*/ 2147 h 10000"/>
                  <a:gd name="connsiteX11" fmla="*/ 4969 w 10097"/>
                  <a:gd name="connsiteY11" fmla="*/ 0 h 10000"/>
                  <a:gd name="connsiteX12" fmla="*/ 7922 w 10097"/>
                  <a:gd name="connsiteY12" fmla="*/ 2147 h 10000"/>
                  <a:gd name="connsiteX13" fmla="*/ 6289 w 10097"/>
                  <a:gd name="connsiteY13" fmla="*/ 2147 h 10000"/>
                  <a:gd name="connsiteX14" fmla="*/ 6289 w 10097"/>
                  <a:gd name="connsiteY14" fmla="*/ 3732 h 10000"/>
                  <a:gd name="connsiteX0" fmla="*/ 6210 w 10018"/>
                  <a:gd name="connsiteY0" fmla="*/ 3732 h 10000"/>
                  <a:gd name="connsiteX1" fmla="*/ 10018 w 10018"/>
                  <a:gd name="connsiteY1" fmla="*/ 3732 h 10000"/>
                  <a:gd name="connsiteX2" fmla="*/ 10018 w 10018"/>
                  <a:gd name="connsiteY2" fmla="*/ 10000 h 10000"/>
                  <a:gd name="connsiteX3" fmla="*/ 18 w 10018"/>
                  <a:gd name="connsiteY3" fmla="*/ 9980 h 10000"/>
                  <a:gd name="connsiteX4" fmla="*/ 23 w 10018"/>
                  <a:gd name="connsiteY4" fmla="*/ 8877 h 10000"/>
                  <a:gd name="connsiteX5" fmla="*/ 1765 w 10018"/>
                  <a:gd name="connsiteY5" fmla="*/ 6859 h 10000"/>
                  <a:gd name="connsiteX6" fmla="*/ 24 w 10018"/>
                  <a:gd name="connsiteY6" fmla="*/ 4861 h 10000"/>
                  <a:gd name="connsiteX7" fmla="*/ 19 w 10018"/>
                  <a:gd name="connsiteY7" fmla="*/ 3732 h 10000"/>
                  <a:gd name="connsiteX8" fmla="*/ 3846 w 10018"/>
                  <a:gd name="connsiteY8" fmla="*/ 3732 h 10000"/>
                  <a:gd name="connsiteX9" fmla="*/ 3846 w 10018"/>
                  <a:gd name="connsiteY9" fmla="*/ 2147 h 10000"/>
                  <a:gd name="connsiteX10" fmla="*/ 1994 w 10018"/>
                  <a:gd name="connsiteY10" fmla="*/ 2147 h 10000"/>
                  <a:gd name="connsiteX11" fmla="*/ 4890 w 10018"/>
                  <a:gd name="connsiteY11" fmla="*/ 0 h 10000"/>
                  <a:gd name="connsiteX12" fmla="*/ 7843 w 10018"/>
                  <a:gd name="connsiteY12" fmla="*/ 2147 h 10000"/>
                  <a:gd name="connsiteX13" fmla="*/ 6210 w 10018"/>
                  <a:gd name="connsiteY13" fmla="*/ 2147 h 10000"/>
                  <a:gd name="connsiteX14" fmla="*/ 6210 w 10018"/>
                  <a:gd name="connsiteY14" fmla="*/ 3732 h 10000"/>
                  <a:gd name="connsiteX0" fmla="*/ 6192 w 10000"/>
                  <a:gd name="connsiteY0" fmla="*/ 3732 h 10000"/>
                  <a:gd name="connsiteX1" fmla="*/ 10000 w 10000"/>
                  <a:gd name="connsiteY1" fmla="*/ 3732 h 10000"/>
                  <a:gd name="connsiteX2" fmla="*/ 10000 w 10000"/>
                  <a:gd name="connsiteY2" fmla="*/ 10000 h 10000"/>
                  <a:gd name="connsiteX3" fmla="*/ 0 w 10000"/>
                  <a:gd name="connsiteY3" fmla="*/ 9980 h 10000"/>
                  <a:gd name="connsiteX4" fmla="*/ 5 w 10000"/>
                  <a:gd name="connsiteY4" fmla="*/ 8877 h 10000"/>
                  <a:gd name="connsiteX5" fmla="*/ 1747 w 10000"/>
                  <a:gd name="connsiteY5" fmla="*/ 6859 h 10000"/>
                  <a:gd name="connsiteX6" fmla="*/ 99 w 10000"/>
                  <a:gd name="connsiteY6" fmla="*/ 5527 h 10000"/>
                  <a:gd name="connsiteX7" fmla="*/ 1 w 10000"/>
                  <a:gd name="connsiteY7" fmla="*/ 3732 h 10000"/>
                  <a:gd name="connsiteX8" fmla="*/ 3828 w 10000"/>
                  <a:gd name="connsiteY8" fmla="*/ 3732 h 10000"/>
                  <a:gd name="connsiteX9" fmla="*/ 3828 w 10000"/>
                  <a:gd name="connsiteY9" fmla="*/ 2147 h 10000"/>
                  <a:gd name="connsiteX10" fmla="*/ 1976 w 10000"/>
                  <a:gd name="connsiteY10" fmla="*/ 2147 h 10000"/>
                  <a:gd name="connsiteX11" fmla="*/ 4872 w 10000"/>
                  <a:gd name="connsiteY11" fmla="*/ 0 h 10000"/>
                  <a:gd name="connsiteX12" fmla="*/ 7825 w 10000"/>
                  <a:gd name="connsiteY12" fmla="*/ 2147 h 10000"/>
                  <a:gd name="connsiteX13" fmla="*/ 6192 w 10000"/>
                  <a:gd name="connsiteY13" fmla="*/ 2147 h 10000"/>
                  <a:gd name="connsiteX14" fmla="*/ 6192 w 10000"/>
                  <a:gd name="connsiteY14" fmla="*/ 3732 h 10000"/>
                  <a:gd name="connsiteX0" fmla="*/ 6192 w 10000"/>
                  <a:gd name="connsiteY0" fmla="*/ 3732 h 10000"/>
                  <a:gd name="connsiteX1" fmla="*/ 10000 w 10000"/>
                  <a:gd name="connsiteY1" fmla="*/ 3732 h 10000"/>
                  <a:gd name="connsiteX2" fmla="*/ 10000 w 10000"/>
                  <a:gd name="connsiteY2" fmla="*/ 10000 h 10000"/>
                  <a:gd name="connsiteX3" fmla="*/ 0 w 10000"/>
                  <a:gd name="connsiteY3" fmla="*/ 9980 h 10000"/>
                  <a:gd name="connsiteX4" fmla="*/ 5 w 10000"/>
                  <a:gd name="connsiteY4" fmla="*/ 8877 h 10000"/>
                  <a:gd name="connsiteX5" fmla="*/ 1747 w 10000"/>
                  <a:gd name="connsiteY5" fmla="*/ 6859 h 10000"/>
                  <a:gd name="connsiteX6" fmla="*/ 37 w 10000"/>
                  <a:gd name="connsiteY6" fmla="*/ 5566 h 10000"/>
                  <a:gd name="connsiteX7" fmla="*/ 1 w 10000"/>
                  <a:gd name="connsiteY7" fmla="*/ 3732 h 10000"/>
                  <a:gd name="connsiteX8" fmla="*/ 3828 w 10000"/>
                  <a:gd name="connsiteY8" fmla="*/ 3732 h 10000"/>
                  <a:gd name="connsiteX9" fmla="*/ 3828 w 10000"/>
                  <a:gd name="connsiteY9" fmla="*/ 2147 h 10000"/>
                  <a:gd name="connsiteX10" fmla="*/ 1976 w 10000"/>
                  <a:gd name="connsiteY10" fmla="*/ 2147 h 10000"/>
                  <a:gd name="connsiteX11" fmla="*/ 4872 w 10000"/>
                  <a:gd name="connsiteY11" fmla="*/ 0 h 10000"/>
                  <a:gd name="connsiteX12" fmla="*/ 7825 w 10000"/>
                  <a:gd name="connsiteY12" fmla="*/ 2147 h 10000"/>
                  <a:gd name="connsiteX13" fmla="*/ 6192 w 10000"/>
                  <a:gd name="connsiteY13" fmla="*/ 2147 h 10000"/>
                  <a:gd name="connsiteX14" fmla="*/ 6192 w 10000"/>
                  <a:gd name="connsiteY14" fmla="*/ 3732 h 10000"/>
                  <a:gd name="connsiteX0" fmla="*/ 6192 w 10000"/>
                  <a:gd name="connsiteY0" fmla="*/ 3732 h 10000"/>
                  <a:gd name="connsiteX1" fmla="*/ 10000 w 10000"/>
                  <a:gd name="connsiteY1" fmla="*/ 3732 h 10000"/>
                  <a:gd name="connsiteX2" fmla="*/ 10000 w 10000"/>
                  <a:gd name="connsiteY2" fmla="*/ 10000 h 10000"/>
                  <a:gd name="connsiteX3" fmla="*/ 0 w 10000"/>
                  <a:gd name="connsiteY3" fmla="*/ 9980 h 10000"/>
                  <a:gd name="connsiteX4" fmla="*/ 98 w 10000"/>
                  <a:gd name="connsiteY4" fmla="*/ 7878 h 10000"/>
                  <a:gd name="connsiteX5" fmla="*/ 1747 w 10000"/>
                  <a:gd name="connsiteY5" fmla="*/ 6859 h 10000"/>
                  <a:gd name="connsiteX6" fmla="*/ 37 w 10000"/>
                  <a:gd name="connsiteY6" fmla="*/ 5566 h 10000"/>
                  <a:gd name="connsiteX7" fmla="*/ 1 w 10000"/>
                  <a:gd name="connsiteY7" fmla="*/ 3732 h 10000"/>
                  <a:gd name="connsiteX8" fmla="*/ 3828 w 10000"/>
                  <a:gd name="connsiteY8" fmla="*/ 3732 h 10000"/>
                  <a:gd name="connsiteX9" fmla="*/ 3828 w 10000"/>
                  <a:gd name="connsiteY9" fmla="*/ 2147 h 10000"/>
                  <a:gd name="connsiteX10" fmla="*/ 1976 w 10000"/>
                  <a:gd name="connsiteY10" fmla="*/ 2147 h 10000"/>
                  <a:gd name="connsiteX11" fmla="*/ 4872 w 10000"/>
                  <a:gd name="connsiteY11" fmla="*/ 0 h 10000"/>
                  <a:gd name="connsiteX12" fmla="*/ 7825 w 10000"/>
                  <a:gd name="connsiteY12" fmla="*/ 2147 h 10000"/>
                  <a:gd name="connsiteX13" fmla="*/ 6192 w 10000"/>
                  <a:gd name="connsiteY13" fmla="*/ 2147 h 10000"/>
                  <a:gd name="connsiteX14" fmla="*/ 6192 w 10000"/>
                  <a:gd name="connsiteY14" fmla="*/ 3732 h 10000"/>
                  <a:gd name="connsiteX0" fmla="*/ 6192 w 10000"/>
                  <a:gd name="connsiteY0" fmla="*/ 3732 h 10000"/>
                  <a:gd name="connsiteX1" fmla="*/ 10000 w 10000"/>
                  <a:gd name="connsiteY1" fmla="*/ 3732 h 10000"/>
                  <a:gd name="connsiteX2" fmla="*/ 10000 w 10000"/>
                  <a:gd name="connsiteY2" fmla="*/ 10000 h 10000"/>
                  <a:gd name="connsiteX3" fmla="*/ 0 w 10000"/>
                  <a:gd name="connsiteY3" fmla="*/ 9980 h 10000"/>
                  <a:gd name="connsiteX4" fmla="*/ 98 w 10000"/>
                  <a:gd name="connsiteY4" fmla="*/ 7976 h 10000"/>
                  <a:gd name="connsiteX5" fmla="*/ 1747 w 10000"/>
                  <a:gd name="connsiteY5" fmla="*/ 6859 h 10000"/>
                  <a:gd name="connsiteX6" fmla="*/ 37 w 10000"/>
                  <a:gd name="connsiteY6" fmla="*/ 5566 h 10000"/>
                  <a:gd name="connsiteX7" fmla="*/ 1 w 10000"/>
                  <a:gd name="connsiteY7" fmla="*/ 3732 h 10000"/>
                  <a:gd name="connsiteX8" fmla="*/ 3828 w 10000"/>
                  <a:gd name="connsiteY8" fmla="*/ 3732 h 10000"/>
                  <a:gd name="connsiteX9" fmla="*/ 3828 w 10000"/>
                  <a:gd name="connsiteY9" fmla="*/ 2147 h 10000"/>
                  <a:gd name="connsiteX10" fmla="*/ 1976 w 10000"/>
                  <a:gd name="connsiteY10" fmla="*/ 2147 h 10000"/>
                  <a:gd name="connsiteX11" fmla="*/ 4872 w 10000"/>
                  <a:gd name="connsiteY11" fmla="*/ 0 h 10000"/>
                  <a:gd name="connsiteX12" fmla="*/ 7825 w 10000"/>
                  <a:gd name="connsiteY12" fmla="*/ 2147 h 10000"/>
                  <a:gd name="connsiteX13" fmla="*/ 6192 w 10000"/>
                  <a:gd name="connsiteY13" fmla="*/ 2147 h 10000"/>
                  <a:gd name="connsiteX14" fmla="*/ 6192 w 10000"/>
                  <a:gd name="connsiteY14" fmla="*/ 3732 h 10000"/>
                  <a:gd name="connsiteX0" fmla="*/ 6192 w 10000"/>
                  <a:gd name="connsiteY0" fmla="*/ 3732 h 10000"/>
                  <a:gd name="connsiteX1" fmla="*/ 10000 w 10000"/>
                  <a:gd name="connsiteY1" fmla="*/ 3732 h 10000"/>
                  <a:gd name="connsiteX2" fmla="*/ 10000 w 10000"/>
                  <a:gd name="connsiteY2" fmla="*/ 10000 h 10000"/>
                  <a:gd name="connsiteX3" fmla="*/ 0 w 10000"/>
                  <a:gd name="connsiteY3" fmla="*/ 9980 h 10000"/>
                  <a:gd name="connsiteX4" fmla="*/ 36 w 10000"/>
                  <a:gd name="connsiteY4" fmla="*/ 7898 h 10000"/>
                  <a:gd name="connsiteX5" fmla="*/ 1747 w 10000"/>
                  <a:gd name="connsiteY5" fmla="*/ 6859 h 10000"/>
                  <a:gd name="connsiteX6" fmla="*/ 37 w 10000"/>
                  <a:gd name="connsiteY6" fmla="*/ 5566 h 10000"/>
                  <a:gd name="connsiteX7" fmla="*/ 1 w 10000"/>
                  <a:gd name="connsiteY7" fmla="*/ 3732 h 10000"/>
                  <a:gd name="connsiteX8" fmla="*/ 3828 w 10000"/>
                  <a:gd name="connsiteY8" fmla="*/ 3732 h 10000"/>
                  <a:gd name="connsiteX9" fmla="*/ 3828 w 10000"/>
                  <a:gd name="connsiteY9" fmla="*/ 2147 h 10000"/>
                  <a:gd name="connsiteX10" fmla="*/ 1976 w 10000"/>
                  <a:gd name="connsiteY10" fmla="*/ 2147 h 10000"/>
                  <a:gd name="connsiteX11" fmla="*/ 4872 w 10000"/>
                  <a:gd name="connsiteY11" fmla="*/ 0 h 10000"/>
                  <a:gd name="connsiteX12" fmla="*/ 7825 w 10000"/>
                  <a:gd name="connsiteY12" fmla="*/ 2147 h 10000"/>
                  <a:gd name="connsiteX13" fmla="*/ 6192 w 10000"/>
                  <a:gd name="connsiteY13" fmla="*/ 2147 h 10000"/>
                  <a:gd name="connsiteX14" fmla="*/ 6192 w 10000"/>
                  <a:gd name="connsiteY14" fmla="*/ 3732 h 10000"/>
                  <a:gd name="connsiteX0" fmla="*/ 6192 w 10000"/>
                  <a:gd name="connsiteY0" fmla="*/ 3732 h 10000"/>
                  <a:gd name="connsiteX1" fmla="*/ 10000 w 10000"/>
                  <a:gd name="connsiteY1" fmla="*/ 3732 h 10000"/>
                  <a:gd name="connsiteX2" fmla="*/ 10000 w 10000"/>
                  <a:gd name="connsiteY2" fmla="*/ 10000 h 10000"/>
                  <a:gd name="connsiteX3" fmla="*/ 0 w 10000"/>
                  <a:gd name="connsiteY3" fmla="*/ 9980 h 10000"/>
                  <a:gd name="connsiteX4" fmla="*/ 36 w 10000"/>
                  <a:gd name="connsiteY4" fmla="*/ 7839 h 10000"/>
                  <a:gd name="connsiteX5" fmla="*/ 1747 w 10000"/>
                  <a:gd name="connsiteY5" fmla="*/ 6859 h 10000"/>
                  <a:gd name="connsiteX6" fmla="*/ 37 w 10000"/>
                  <a:gd name="connsiteY6" fmla="*/ 5566 h 10000"/>
                  <a:gd name="connsiteX7" fmla="*/ 1 w 10000"/>
                  <a:gd name="connsiteY7" fmla="*/ 3732 h 10000"/>
                  <a:gd name="connsiteX8" fmla="*/ 3828 w 10000"/>
                  <a:gd name="connsiteY8" fmla="*/ 3732 h 10000"/>
                  <a:gd name="connsiteX9" fmla="*/ 3828 w 10000"/>
                  <a:gd name="connsiteY9" fmla="*/ 2147 h 10000"/>
                  <a:gd name="connsiteX10" fmla="*/ 1976 w 10000"/>
                  <a:gd name="connsiteY10" fmla="*/ 2147 h 10000"/>
                  <a:gd name="connsiteX11" fmla="*/ 4872 w 10000"/>
                  <a:gd name="connsiteY11" fmla="*/ 0 h 10000"/>
                  <a:gd name="connsiteX12" fmla="*/ 7825 w 10000"/>
                  <a:gd name="connsiteY12" fmla="*/ 2147 h 10000"/>
                  <a:gd name="connsiteX13" fmla="*/ 6192 w 10000"/>
                  <a:gd name="connsiteY13" fmla="*/ 2147 h 10000"/>
                  <a:gd name="connsiteX14" fmla="*/ 6192 w 10000"/>
                  <a:gd name="connsiteY14" fmla="*/ 3732 h 10000"/>
                  <a:gd name="connsiteX0" fmla="*/ 6192 w 10000"/>
                  <a:gd name="connsiteY0" fmla="*/ 3732 h 10000"/>
                  <a:gd name="connsiteX1" fmla="*/ 10000 w 10000"/>
                  <a:gd name="connsiteY1" fmla="*/ 3732 h 10000"/>
                  <a:gd name="connsiteX2" fmla="*/ 10000 w 10000"/>
                  <a:gd name="connsiteY2" fmla="*/ 10000 h 10000"/>
                  <a:gd name="connsiteX3" fmla="*/ 0 w 10000"/>
                  <a:gd name="connsiteY3" fmla="*/ 9980 h 10000"/>
                  <a:gd name="connsiteX4" fmla="*/ 5 w 10000"/>
                  <a:gd name="connsiteY4" fmla="*/ 7859 h 10000"/>
                  <a:gd name="connsiteX5" fmla="*/ 1747 w 10000"/>
                  <a:gd name="connsiteY5" fmla="*/ 6859 h 10000"/>
                  <a:gd name="connsiteX6" fmla="*/ 37 w 10000"/>
                  <a:gd name="connsiteY6" fmla="*/ 5566 h 10000"/>
                  <a:gd name="connsiteX7" fmla="*/ 1 w 10000"/>
                  <a:gd name="connsiteY7" fmla="*/ 3732 h 10000"/>
                  <a:gd name="connsiteX8" fmla="*/ 3828 w 10000"/>
                  <a:gd name="connsiteY8" fmla="*/ 3732 h 10000"/>
                  <a:gd name="connsiteX9" fmla="*/ 3828 w 10000"/>
                  <a:gd name="connsiteY9" fmla="*/ 2147 h 10000"/>
                  <a:gd name="connsiteX10" fmla="*/ 1976 w 10000"/>
                  <a:gd name="connsiteY10" fmla="*/ 2147 h 10000"/>
                  <a:gd name="connsiteX11" fmla="*/ 4872 w 10000"/>
                  <a:gd name="connsiteY11" fmla="*/ 0 h 10000"/>
                  <a:gd name="connsiteX12" fmla="*/ 7825 w 10000"/>
                  <a:gd name="connsiteY12" fmla="*/ 2147 h 10000"/>
                  <a:gd name="connsiteX13" fmla="*/ 6192 w 10000"/>
                  <a:gd name="connsiteY13" fmla="*/ 2147 h 10000"/>
                  <a:gd name="connsiteX14" fmla="*/ 6192 w 10000"/>
                  <a:gd name="connsiteY14" fmla="*/ 3732 h 10000"/>
                  <a:gd name="connsiteX0" fmla="*/ 6192 w 10000"/>
                  <a:gd name="connsiteY0" fmla="*/ 3732 h 10000"/>
                  <a:gd name="connsiteX1" fmla="*/ 10000 w 10000"/>
                  <a:gd name="connsiteY1" fmla="*/ 3732 h 10000"/>
                  <a:gd name="connsiteX2" fmla="*/ 10000 w 10000"/>
                  <a:gd name="connsiteY2" fmla="*/ 10000 h 10000"/>
                  <a:gd name="connsiteX3" fmla="*/ 0 w 10000"/>
                  <a:gd name="connsiteY3" fmla="*/ 9980 h 10000"/>
                  <a:gd name="connsiteX4" fmla="*/ 5 w 10000"/>
                  <a:gd name="connsiteY4" fmla="*/ 7859 h 10000"/>
                  <a:gd name="connsiteX5" fmla="*/ 2089 w 10000"/>
                  <a:gd name="connsiteY5" fmla="*/ 6859 h 10000"/>
                  <a:gd name="connsiteX6" fmla="*/ 37 w 10000"/>
                  <a:gd name="connsiteY6" fmla="*/ 5566 h 10000"/>
                  <a:gd name="connsiteX7" fmla="*/ 1 w 10000"/>
                  <a:gd name="connsiteY7" fmla="*/ 3732 h 10000"/>
                  <a:gd name="connsiteX8" fmla="*/ 3828 w 10000"/>
                  <a:gd name="connsiteY8" fmla="*/ 3732 h 10000"/>
                  <a:gd name="connsiteX9" fmla="*/ 3828 w 10000"/>
                  <a:gd name="connsiteY9" fmla="*/ 2147 h 10000"/>
                  <a:gd name="connsiteX10" fmla="*/ 1976 w 10000"/>
                  <a:gd name="connsiteY10" fmla="*/ 2147 h 10000"/>
                  <a:gd name="connsiteX11" fmla="*/ 4872 w 10000"/>
                  <a:gd name="connsiteY11" fmla="*/ 0 h 10000"/>
                  <a:gd name="connsiteX12" fmla="*/ 7825 w 10000"/>
                  <a:gd name="connsiteY12" fmla="*/ 2147 h 10000"/>
                  <a:gd name="connsiteX13" fmla="*/ 6192 w 10000"/>
                  <a:gd name="connsiteY13" fmla="*/ 2147 h 10000"/>
                  <a:gd name="connsiteX14" fmla="*/ 6192 w 10000"/>
                  <a:gd name="connsiteY14" fmla="*/ 3732 h 10000"/>
                  <a:gd name="connsiteX0" fmla="*/ 6192 w 10000"/>
                  <a:gd name="connsiteY0" fmla="*/ 3732 h 10000"/>
                  <a:gd name="connsiteX1" fmla="*/ 10000 w 10000"/>
                  <a:gd name="connsiteY1" fmla="*/ 3732 h 10000"/>
                  <a:gd name="connsiteX2" fmla="*/ 10000 w 10000"/>
                  <a:gd name="connsiteY2" fmla="*/ 10000 h 10000"/>
                  <a:gd name="connsiteX3" fmla="*/ 0 w 10000"/>
                  <a:gd name="connsiteY3" fmla="*/ 9980 h 10000"/>
                  <a:gd name="connsiteX4" fmla="*/ 5 w 10000"/>
                  <a:gd name="connsiteY4" fmla="*/ 7859 h 10000"/>
                  <a:gd name="connsiteX5" fmla="*/ 2182 w 10000"/>
                  <a:gd name="connsiteY5" fmla="*/ 6781 h 10000"/>
                  <a:gd name="connsiteX6" fmla="*/ 37 w 10000"/>
                  <a:gd name="connsiteY6" fmla="*/ 5566 h 10000"/>
                  <a:gd name="connsiteX7" fmla="*/ 1 w 10000"/>
                  <a:gd name="connsiteY7" fmla="*/ 3732 h 10000"/>
                  <a:gd name="connsiteX8" fmla="*/ 3828 w 10000"/>
                  <a:gd name="connsiteY8" fmla="*/ 3732 h 10000"/>
                  <a:gd name="connsiteX9" fmla="*/ 3828 w 10000"/>
                  <a:gd name="connsiteY9" fmla="*/ 2147 h 10000"/>
                  <a:gd name="connsiteX10" fmla="*/ 1976 w 10000"/>
                  <a:gd name="connsiteY10" fmla="*/ 2147 h 10000"/>
                  <a:gd name="connsiteX11" fmla="*/ 4872 w 10000"/>
                  <a:gd name="connsiteY11" fmla="*/ 0 h 10000"/>
                  <a:gd name="connsiteX12" fmla="*/ 7825 w 10000"/>
                  <a:gd name="connsiteY12" fmla="*/ 2147 h 10000"/>
                  <a:gd name="connsiteX13" fmla="*/ 6192 w 10000"/>
                  <a:gd name="connsiteY13" fmla="*/ 2147 h 10000"/>
                  <a:gd name="connsiteX14" fmla="*/ 6192 w 10000"/>
                  <a:gd name="connsiteY14" fmla="*/ 3732 h 10000"/>
                  <a:gd name="connsiteX0" fmla="*/ 6192 w 10000"/>
                  <a:gd name="connsiteY0" fmla="*/ 3732 h 10000"/>
                  <a:gd name="connsiteX1" fmla="*/ 10000 w 10000"/>
                  <a:gd name="connsiteY1" fmla="*/ 3732 h 10000"/>
                  <a:gd name="connsiteX2" fmla="*/ 10000 w 10000"/>
                  <a:gd name="connsiteY2" fmla="*/ 10000 h 10000"/>
                  <a:gd name="connsiteX3" fmla="*/ 0 w 10000"/>
                  <a:gd name="connsiteY3" fmla="*/ 9980 h 10000"/>
                  <a:gd name="connsiteX4" fmla="*/ 5 w 10000"/>
                  <a:gd name="connsiteY4" fmla="*/ 7859 h 10000"/>
                  <a:gd name="connsiteX5" fmla="*/ 2058 w 10000"/>
                  <a:gd name="connsiteY5" fmla="*/ 6761 h 10000"/>
                  <a:gd name="connsiteX6" fmla="*/ 37 w 10000"/>
                  <a:gd name="connsiteY6" fmla="*/ 5566 h 10000"/>
                  <a:gd name="connsiteX7" fmla="*/ 1 w 10000"/>
                  <a:gd name="connsiteY7" fmla="*/ 3732 h 10000"/>
                  <a:gd name="connsiteX8" fmla="*/ 3828 w 10000"/>
                  <a:gd name="connsiteY8" fmla="*/ 3732 h 10000"/>
                  <a:gd name="connsiteX9" fmla="*/ 3828 w 10000"/>
                  <a:gd name="connsiteY9" fmla="*/ 2147 h 10000"/>
                  <a:gd name="connsiteX10" fmla="*/ 1976 w 10000"/>
                  <a:gd name="connsiteY10" fmla="*/ 2147 h 10000"/>
                  <a:gd name="connsiteX11" fmla="*/ 4872 w 10000"/>
                  <a:gd name="connsiteY11" fmla="*/ 0 h 10000"/>
                  <a:gd name="connsiteX12" fmla="*/ 7825 w 10000"/>
                  <a:gd name="connsiteY12" fmla="*/ 2147 h 10000"/>
                  <a:gd name="connsiteX13" fmla="*/ 6192 w 10000"/>
                  <a:gd name="connsiteY13" fmla="*/ 2147 h 10000"/>
                  <a:gd name="connsiteX14" fmla="*/ 6192 w 10000"/>
                  <a:gd name="connsiteY14" fmla="*/ 3732 h 10000"/>
                  <a:gd name="connsiteX0" fmla="*/ 6192 w 10000"/>
                  <a:gd name="connsiteY0" fmla="*/ 3732 h 10000"/>
                  <a:gd name="connsiteX1" fmla="*/ 10000 w 10000"/>
                  <a:gd name="connsiteY1" fmla="*/ 3732 h 10000"/>
                  <a:gd name="connsiteX2" fmla="*/ 10000 w 10000"/>
                  <a:gd name="connsiteY2" fmla="*/ 10000 h 10000"/>
                  <a:gd name="connsiteX3" fmla="*/ 0 w 10000"/>
                  <a:gd name="connsiteY3" fmla="*/ 9980 h 10000"/>
                  <a:gd name="connsiteX4" fmla="*/ 5 w 10000"/>
                  <a:gd name="connsiteY4" fmla="*/ 7859 h 10000"/>
                  <a:gd name="connsiteX5" fmla="*/ 2058 w 10000"/>
                  <a:gd name="connsiteY5" fmla="*/ 6761 h 10000"/>
                  <a:gd name="connsiteX6" fmla="*/ 68 w 10000"/>
                  <a:gd name="connsiteY6" fmla="*/ 5684 h 10000"/>
                  <a:gd name="connsiteX7" fmla="*/ 1 w 10000"/>
                  <a:gd name="connsiteY7" fmla="*/ 3732 h 10000"/>
                  <a:gd name="connsiteX8" fmla="*/ 3828 w 10000"/>
                  <a:gd name="connsiteY8" fmla="*/ 3732 h 10000"/>
                  <a:gd name="connsiteX9" fmla="*/ 3828 w 10000"/>
                  <a:gd name="connsiteY9" fmla="*/ 2147 h 10000"/>
                  <a:gd name="connsiteX10" fmla="*/ 1976 w 10000"/>
                  <a:gd name="connsiteY10" fmla="*/ 2147 h 10000"/>
                  <a:gd name="connsiteX11" fmla="*/ 4872 w 10000"/>
                  <a:gd name="connsiteY11" fmla="*/ 0 h 10000"/>
                  <a:gd name="connsiteX12" fmla="*/ 7825 w 10000"/>
                  <a:gd name="connsiteY12" fmla="*/ 2147 h 10000"/>
                  <a:gd name="connsiteX13" fmla="*/ 6192 w 10000"/>
                  <a:gd name="connsiteY13" fmla="*/ 2147 h 10000"/>
                  <a:gd name="connsiteX14" fmla="*/ 6192 w 10000"/>
                  <a:gd name="connsiteY14" fmla="*/ 3732 h 10000"/>
                  <a:gd name="connsiteX0" fmla="*/ 6192 w 10000"/>
                  <a:gd name="connsiteY0" fmla="*/ 3732 h 10000"/>
                  <a:gd name="connsiteX1" fmla="*/ 10000 w 10000"/>
                  <a:gd name="connsiteY1" fmla="*/ 3732 h 10000"/>
                  <a:gd name="connsiteX2" fmla="*/ 10000 w 10000"/>
                  <a:gd name="connsiteY2" fmla="*/ 10000 h 10000"/>
                  <a:gd name="connsiteX3" fmla="*/ 0 w 10000"/>
                  <a:gd name="connsiteY3" fmla="*/ 9980 h 10000"/>
                  <a:gd name="connsiteX4" fmla="*/ 5 w 10000"/>
                  <a:gd name="connsiteY4" fmla="*/ 7859 h 10000"/>
                  <a:gd name="connsiteX5" fmla="*/ 2058 w 10000"/>
                  <a:gd name="connsiteY5" fmla="*/ 6761 h 10000"/>
                  <a:gd name="connsiteX6" fmla="*/ 68 w 10000"/>
                  <a:gd name="connsiteY6" fmla="*/ 5782 h 10000"/>
                  <a:gd name="connsiteX7" fmla="*/ 1 w 10000"/>
                  <a:gd name="connsiteY7" fmla="*/ 3732 h 10000"/>
                  <a:gd name="connsiteX8" fmla="*/ 3828 w 10000"/>
                  <a:gd name="connsiteY8" fmla="*/ 3732 h 10000"/>
                  <a:gd name="connsiteX9" fmla="*/ 3828 w 10000"/>
                  <a:gd name="connsiteY9" fmla="*/ 2147 h 10000"/>
                  <a:gd name="connsiteX10" fmla="*/ 1976 w 10000"/>
                  <a:gd name="connsiteY10" fmla="*/ 2147 h 10000"/>
                  <a:gd name="connsiteX11" fmla="*/ 4872 w 10000"/>
                  <a:gd name="connsiteY11" fmla="*/ 0 h 10000"/>
                  <a:gd name="connsiteX12" fmla="*/ 7825 w 10000"/>
                  <a:gd name="connsiteY12" fmla="*/ 2147 h 10000"/>
                  <a:gd name="connsiteX13" fmla="*/ 6192 w 10000"/>
                  <a:gd name="connsiteY13" fmla="*/ 2147 h 10000"/>
                  <a:gd name="connsiteX14" fmla="*/ 6192 w 10000"/>
                  <a:gd name="connsiteY14" fmla="*/ 3732 h 10000"/>
                  <a:gd name="connsiteX0" fmla="*/ 6192 w 10000"/>
                  <a:gd name="connsiteY0" fmla="*/ 3732 h 10000"/>
                  <a:gd name="connsiteX1" fmla="*/ 10000 w 10000"/>
                  <a:gd name="connsiteY1" fmla="*/ 3732 h 10000"/>
                  <a:gd name="connsiteX2" fmla="*/ 10000 w 10000"/>
                  <a:gd name="connsiteY2" fmla="*/ 10000 h 10000"/>
                  <a:gd name="connsiteX3" fmla="*/ 0 w 10000"/>
                  <a:gd name="connsiteY3" fmla="*/ 9980 h 10000"/>
                  <a:gd name="connsiteX4" fmla="*/ 5 w 10000"/>
                  <a:gd name="connsiteY4" fmla="*/ 7859 h 10000"/>
                  <a:gd name="connsiteX5" fmla="*/ 1934 w 10000"/>
                  <a:gd name="connsiteY5" fmla="*/ 6761 h 10000"/>
                  <a:gd name="connsiteX6" fmla="*/ 68 w 10000"/>
                  <a:gd name="connsiteY6" fmla="*/ 5782 h 10000"/>
                  <a:gd name="connsiteX7" fmla="*/ 1 w 10000"/>
                  <a:gd name="connsiteY7" fmla="*/ 3732 h 10000"/>
                  <a:gd name="connsiteX8" fmla="*/ 3828 w 10000"/>
                  <a:gd name="connsiteY8" fmla="*/ 3732 h 10000"/>
                  <a:gd name="connsiteX9" fmla="*/ 3828 w 10000"/>
                  <a:gd name="connsiteY9" fmla="*/ 2147 h 10000"/>
                  <a:gd name="connsiteX10" fmla="*/ 1976 w 10000"/>
                  <a:gd name="connsiteY10" fmla="*/ 2147 h 10000"/>
                  <a:gd name="connsiteX11" fmla="*/ 4872 w 10000"/>
                  <a:gd name="connsiteY11" fmla="*/ 0 h 10000"/>
                  <a:gd name="connsiteX12" fmla="*/ 7825 w 10000"/>
                  <a:gd name="connsiteY12" fmla="*/ 2147 h 10000"/>
                  <a:gd name="connsiteX13" fmla="*/ 6192 w 10000"/>
                  <a:gd name="connsiteY13" fmla="*/ 2147 h 10000"/>
                  <a:gd name="connsiteX14" fmla="*/ 6192 w 10000"/>
                  <a:gd name="connsiteY14" fmla="*/ 3732 h 10000"/>
                  <a:gd name="connsiteX0" fmla="*/ 6192 w 10000"/>
                  <a:gd name="connsiteY0" fmla="*/ 3732 h 10000"/>
                  <a:gd name="connsiteX1" fmla="*/ 10000 w 10000"/>
                  <a:gd name="connsiteY1" fmla="*/ 3732 h 10000"/>
                  <a:gd name="connsiteX2" fmla="*/ 10000 w 10000"/>
                  <a:gd name="connsiteY2" fmla="*/ 10000 h 10000"/>
                  <a:gd name="connsiteX3" fmla="*/ 0 w 10000"/>
                  <a:gd name="connsiteY3" fmla="*/ 9980 h 10000"/>
                  <a:gd name="connsiteX4" fmla="*/ 5 w 10000"/>
                  <a:gd name="connsiteY4" fmla="*/ 7820 h 10000"/>
                  <a:gd name="connsiteX5" fmla="*/ 1934 w 10000"/>
                  <a:gd name="connsiteY5" fmla="*/ 6761 h 10000"/>
                  <a:gd name="connsiteX6" fmla="*/ 68 w 10000"/>
                  <a:gd name="connsiteY6" fmla="*/ 5782 h 10000"/>
                  <a:gd name="connsiteX7" fmla="*/ 1 w 10000"/>
                  <a:gd name="connsiteY7" fmla="*/ 3732 h 10000"/>
                  <a:gd name="connsiteX8" fmla="*/ 3828 w 10000"/>
                  <a:gd name="connsiteY8" fmla="*/ 3732 h 10000"/>
                  <a:gd name="connsiteX9" fmla="*/ 3828 w 10000"/>
                  <a:gd name="connsiteY9" fmla="*/ 2147 h 10000"/>
                  <a:gd name="connsiteX10" fmla="*/ 1976 w 10000"/>
                  <a:gd name="connsiteY10" fmla="*/ 2147 h 10000"/>
                  <a:gd name="connsiteX11" fmla="*/ 4872 w 10000"/>
                  <a:gd name="connsiteY11" fmla="*/ 0 h 10000"/>
                  <a:gd name="connsiteX12" fmla="*/ 7825 w 10000"/>
                  <a:gd name="connsiteY12" fmla="*/ 2147 h 10000"/>
                  <a:gd name="connsiteX13" fmla="*/ 6192 w 10000"/>
                  <a:gd name="connsiteY13" fmla="*/ 2147 h 10000"/>
                  <a:gd name="connsiteX14" fmla="*/ 6192 w 10000"/>
                  <a:gd name="connsiteY14" fmla="*/ 3732 h 10000"/>
                  <a:gd name="connsiteX0" fmla="*/ 6192 w 10000"/>
                  <a:gd name="connsiteY0" fmla="*/ 3732 h 10000"/>
                  <a:gd name="connsiteX1" fmla="*/ 10000 w 10000"/>
                  <a:gd name="connsiteY1" fmla="*/ 3732 h 10000"/>
                  <a:gd name="connsiteX2" fmla="*/ 10000 w 10000"/>
                  <a:gd name="connsiteY2" fmla="*/ 10000 h 10000"/>
                  <a:gd name="connsiteX3" fmla="*/ 0 w 10000"/>
                  <a:gd name="connsiteY3" fmla="*/ 9980 h 10000"/>
                  <a:gd name="connsiteX4" fmla="*/ 5 w 10000"/>
                  <a:gd name="connsiteY4" fmla="*/ 7820 h 10000"/>
                  <a:gd name="connsiteX5" fmla="*/ 68 w 10000"/>
                  <a:gd name="connsiteY5" fmla="*/ 5782 h 10000"/>
                  <a:gd name="connsiteX6" fmla="*/ 1 w 10000"/>
                  <a:gd name="connsiteY6" fmla="*/ 3732 h 10000"/>
                  <a:gd name="connsiteX7" fmla="*/ 3828 w 10000"/>
                  <a:gd name="connsiteY7" fmla="*/ 3732 h 10000"/>
                  <a:gd name="connsiteX8" fmla="*/ 3828 w 10000"/>
                  <a:gd name="connsiteY8" fmla="*/ 2147 h 10000"/>
                  <a:gd name="connsiteX9" fmla="*/ 1976 w 10000"/>
                  <a:gd name="connsiteY9" fmla="*/ 2147 h 10000"/>
                  <a:gd name="connsiteX10" fmla="*/ 4872 w 10000"/>
                  <a:gd name="connsiteY10" fmla="*/ 0 h 10000"/>
                  <a:gd name="connsiteX11" fmla="*/ 7825 w 10000"/>
                  <a:gd name="connsiteY11" fmla="*/ 2147 h 10000"/>
                  <a:gd name="connsiteX12" fmla="*/ 6192 w 10000"/>
                  <a:gd name="connsiteY12" fmla="*/ 2147 h 10000"/>
                  <a:gd name="connsiteX13" fmla="*/ 6192 w 10000"/>
                  <a:gd name="connsiteY13" fmla="*/ 3732 h 10000"/>
                  <a:gd name="connsiteX0" fmla="*/ 6192 w 10000"/>
                  <a:gd name="connsiteY0" fmla="*/ 3732 h 10000"/>
                  <a:gd name="connsiteX1" fmla="*/ 10000 w 10000"/>
                  <a:gd name="connsiteY1" fmla="*/ 3732 h 10000"/>
                  <a:gd name="connsiteX2" fmla="*/ 10000 w 10000"/>
                  <a:gd name="connsiteY2" fmla="*/ 10000 h 10000"/>
                  <a:gd name="connsiteX3" fmla="*/ 0 w 10000"/>
                  <a:gd name="connsiteY3" fmla="*/ 9980 h 10000"/>
                  <a:gd name="connsiteX4" fmla="*/ 5 w 10000"/>
                  <a:gd name="connsiteY4" fmla="*/ 7820 h 10000"/>
                  <a:gd name="connsiteX5" fmla="*/ 37 w 10000"/>
                  <a:gd name="connsiteY5" fmla="*/ 6565 h 10000"/>
                  <a:gd name="connsiteX6" fmla="*/ 68 w 10000"/>
                  <a:gd name="connsiteY6" fmla="*/ 5782 h 10000"/>
                  <a:gd name="connsiteX7" fmla="*/ 1 w 10000"/>
                  <a:gd name="connsiteY7" fmla="*/ 3732 h 10000"/>
                  <a:gd name="connsiteX8" fmla="*/ 3828 w 10000"/>
                  <a:gd name="connsiteY8" fmla="*/ 3732 h 10000"/>
                  <a:gd name="connsiteX9" fmla="*/ 3828 w 10000"/>
                  <a:gd name="connsiteY9" fmla="*/ 2147 h 10000"/>
                  <a:gd name="connsiteX10" fmla="*/ 1976 w 10000"/>
                  <a:gd name="connsiteY10" fmla="*/ 2147 h 10000"/>
                  <a:gd name="connsiteX11" fmla="*/ 4872 w 10000"/>
                  <a:gd name="connsiteY11" fmla="*/ 0 h 10000"/>
                  <a:gd name="connsiteX12" fmla="*/ 7825 w 10000"/>
                  <a:gd name="connsiteY12" fmla="*/ 2147 h 10000"/>
                  <a:gd name="connsiteX13" fmla="*/ 6192 w 10000"/>
                  <a:gd name="connsiteY13" fmla="*/ 2147 h 10000"/>
                  <a:gd name="connsiteX14" fmla="*/ 6192 w 10000"/>
                  <a:gd name="connsiteY14" fmla="*/ 3732 h 10000"/>
                  <a:gd name="connsiteX0" fmla="*/ 6192 w 10000"/>
                  <a:gd name="connsiteY0" fmla="*/ 3732 h 10000"/>
                  <a:gd name="connsiteX1" fmla="*/ 10000 w 10000"/>
                  <a:gd name="connsiteY1" fmla="*/ 3732 h 10000"/>
                  <a:gd name="connsiteX2" fmla="*/ 10000 w 10000"/>
                  <a:gd name="connsiteY2" fmla="*/ 10000 h 10000"/>
                  <a:gd name="connsiteX3" fmla="*/ 0 w 10000"/>
                  <a:gd name="connsiteY3" fmla="*/ 9980 h 10000"/>
                  <a:gd name="connsiteX4" fmla="*/ 5 w 10000"/>
                  <a:gd name="connsiteY4" fmla="*/ 7820 h 10000"/>
                  <a:gd name="connsiteX5" fmla="*/ 2090 w 10000"/>
                  <a:gd name="connsiteY5" fmla="*/ 6741 h 10000"/>
                  <a:gd name="connsiteX6" fmla="*/ 68 w 10000"/>
                  <a:gd name="connsiteY6" fmla="*/ 5782 h 10000"/>
                  <a:gd name="connsiteX7" fmla="*/ 1 w 10000"/>
                  <a:gd name="connsiteY7" fmla="*/ 3732 h 10000"/>
                  <a:gd name="connsiteX8" fmla="*/ 3828 w 10000"/>
                  <a:gd name="connsiteY8" fmla="*/ 3732 h 10000"/>
                  <a:gd name="connsiteX9" fmla="*/ 3828 w 10000"/>
                  <a:gd name="connsiteY9" fmla="*/ 2147 h 10000"/>
                  <a:gd name="connsiteX10" fmla="*/ 1976 w 10000"/>
                  <a:gd name="connsiteY10" fmla="*/ 2147 h 10000"/>
                  <a:gd name="connsiteX11" fmla="*/ 4872 w 10000"/>
                  <a:gd name="connsiteY11" fmla="*/ 0 h 10000"/>
                  <a:gd name="connsiteX12" fmla="*/ 7825 w 10000"/>
                  <a:gd name="connsiteY12" fmla="*/ 2147 h 10000"/>
                  <a:gd name="connsiteX13" fmla="*/ 6192 w 10000"/>
                  <a:gd name="connsiteY13" fmla="*/ 2147 h 10000"/>
                  <a:gd name="connsiteX14" fmla="*/ 6192 w 10000"/>
                  <a:gd name="connsiteY14" fmla="*/ 3732 h 10000"/>
                  <a:gd name="connsiteX0" fmla="*/ 6192 w 10000"/>
                  <a:gd name="connsiteY0" fmla="*/ 3732 h 10000"/>
                  <a:gd name="connsiteX1" fmla="*/ 10000 w 10000"/>
                  <a:gd name="connsiteY1" fmla="*/ 3732 h 10000"/>
                  <a:gd name="connsiteX2" fmla="*/ 10000 w 10000"/>
                  <a:gd name="connsiteY2" fmla="*/ 10000 h 10000"/>
                  <a:gd name="connsiteX3" fmla="*/ 0 w 10000"/>
                  <a:gd name="connsiteY3" fmla="*/ 9980 h 10000"/>
                  <a:gd name="connsiteX4" fmla="*/ 5 w 10000"/>
                  <a:gd name="connsiteY4" fmla="*/ 7820 h 10000"/>
                  <a:gd name="connsiteX5" fmla="*/ 2090 w 10000"/>
                  <a:gd name="connsiteY5" fmla="*/ 6741 h 10000"/>
                  <a:gd name="connsiteX6" fmla="*/ 68 w 10000"/>
                  <a:gd name="connsiteY6" fmla="*/ 5782 h 10000"/>
                  <a:gd name="connsiteX7" fmla="*/ 1 w 10000"/>
                  <a:gd name="connsiteY7" fmla="*/ 3732 h 10000"/>
                  <a:gd name="connsiteX8" fmla="*/ 3828 w 10000"/>
                  <a:gd name="connsiteY8" fmla="*/ 3732 h 10000"/>
                  <a:gd name="connsiteX9" fmla="*/ 3828 w 10000"/>
                  <a:gd name="connsiteY9" fmla="*/ 2147 h 10000"/>
                  <a:gd name="connsiteX10" fmla="*/ 1976 w 10000"/>
                  <a:gd name="connsiteY10" fmla="*/ 2147 h 10000"/>
                  <a:gd name="connsiteX11" fmla="*/ 4872 w 10000"/>
                  <a:gd name="connsiteY11" fmla="*/ 0 h 10000"/>
                  <a:gd name="connsiteX12" fmla="*/ 7825 w 10000"/>
                  <a:gd name="connsiteY12" fmla="*/ 2147 h 10000"/>
                  <a:gd name="connsiteX13" fmla="*/ 6192 w 10000"/>
                  <a:gd name="connsiteY13" fmla="*/ 2147 h 10000"/>
                  <a:gd name="connsiteX14" fmla="*/ 6192 w 10000"/>
                  <a:gd name="connsiteY14" fmla="*/ 3732 h 10000"/>
                  <a:gd name="connsiteX0" fmla="*/ 6192 w 10000"/>
                  <a:gd name="connsiteY0" fmla="*/ 3732 h 10000"/>
                  <a:gd name="connsiteX1" fmla="*/ 10000 w 10000"/>
                  <a:gd name="connsiteY1" fmla="*/ 3732 h 10000"/>
                  <a:gd name="connsiteX2" fmla="*/ 10000 w 10000"/>
                  <a:gd name="connsiteY2" fmla="*/ 10000 h 10000"/>
                  <a:gd name="connsiteX3" fmla="*/ 0 w 10000"/>
                  <a:gd name="connsiteY3" fmla="*/ 9980 h 10000"/>
                  <a:gd name="connsiteX4" fmla="*/ 5 w 10000"/>
                  <a:gd name="connsiteY4" fmla="*/ 7820 h 10000"/>
                  <a:gd name="connsiteX5" fmla="*/ 2712 w 10000"/>
                  <a:gd name="connsiteY5" fmla="*/ 6800 h 10000"/>
                  <a:gd name="connsiteX6" fmla="*/ 68 w 10000"/>
                  <a:gd name="connsiteY6" fmla="*/ 5782 h 10000"/>
                  <a:gd name="connsiteX7" fmla="*/ 1 w 10000"/>
                  <a:gd name="connsiteY7" fmla="*/ 3732 h 10000"/>
                  <a:gd name="connsiteX8" fmla="*/ 3828 w 10000"/>
                  <a:gd name="connsiteY8" fmla="*/ 3732 h 10000"/>
                  <a:gd name="connsiteX9" fmla="*/ 3828 w 10000"/>
                  <a:gd name="connsiteY9" fmla="*/ 2147 h 10000"/>
                  <a:gd name="connsiteX10" fmla="*/ 1976 w 10000"/>
                  <a:gd name="connsiteY10" fmla="*/ 2147 h 10000"/>
                  <a:gd name="connsiteX11" fmla="*/ 4872 w 10000"/>
                  <a:gd name="connsiteY11" fmla="*/ 0 h 10000"/>
                  <a:gd name="connsiteX12" fmla="*/ 7825 w 10000"/>
                  <a:gd name="connsiteY12" fmla="*/ 2147 h 10000"/>
                  <a:gd name="connsiteX13" fmla="*/ 6192 w 10000"/>
                  <a:gd name="connsiteY13" fmla="*/ 2147 h 10000"/>
                  <a:gd name="connsiteX14" fmla="*/ 6192 w 10000"/>
                  <a:gd name="connsiteY14" fmla="*/ 3732 h 10000"/>
                  <a:gd name="connsiteX0" fmla="*/ 6192 w 10000"/>
                  <a:gd name="connsiteY0" fmla="*/ 3732 h 10000"/>
                  <a:gd name="connsiteX1" fmla="*/ 10000 w 10000"/>
                  <a:gd name="connsiteY1" fmla="*/ 3732 h 10000"/>
                  <a:gd name="connsiteX2" fmla="*/ 10000 w 10000"/>
                  <a:gd name="connsiteY2" fmla="*/ 10000 h 10000"/>
                  <a:gd name="connsiteX3" fmla="*/ 0 w 10000"/>
                  <a:gd name="connsiteY3" fmla="*/ 9980 h 10000"/>
                  <a:gd name="connsiteX4" fmla="*/ 5 w 10000"/>
                  <a:gd name="connsiteY4" fmla="*/ 7820 h 10000"/>
                  <a:gd name="connsiteX5" fmla="*/ 2712 w 10000"/>
                  <a:gd name="connsiteY5" fmla="*/ 6800 h 10000"/>
                  <a:gd name="connsiteX6" fmla="*/ 68 w 10000"/>
                  <a:gd name="connsiteY6" fmla="*/ 5782 h 10000"/>
                  <a:gd name="connsiteX7" fmla="*/ 1 w 10000"/>
                  <a:gd name="connsiteY7" fmla="*/ 3732 h 10000"/>
                  <a:gd name="connsiteX8" fmla="*/ 3828 w 10000"/>
                  <a:gd name="connsiteY8" fmla="*/ 3732 h 10000"/>
                  <a:gd name="connsiteX9" fmla="*/ 3828 w 10000"/>
                  <a:gd name="connsiteY9" fmla="*/ 2147 h 10000"/>
                  <a:gd name="connsiteX10" fmla="*/ 1976 w 10000"/>
                  <a:gd name="connsiteY10" fmla="*/ 2147 h 10000"/>
                  <a:gd name="connsiteX11" fmla="*/ 4872 w 10000"/>
                  <a:gd name="connsiteY11" fmla="*/ 0 h 10000"/>
                  <a:gd name="connsiteX12" fmla="*/ 7825 w 10000"/>
                  <a:gd name="connsiteY12" fmla="*/ 2147 h 10000"/>
                  <a:gd name="connsiteX13" fmla="*/ 6192 w 10000"/>
                  <a:gd name="connsiteY13" fmla="*/ 2147 h 10000"/>
                  <a:gd name="connsiteX14" fmla="*/ 6192 w 10000"/>
                  <a:gd name="connsiteY14" fmla="*/ 3732 h 10000"/>
                  <a:gd name="connsiteX0" fmla="*/ 6192 w 10000"/>
                  <a:gd name="connsiteY0" fmla="*/ 3732 h 10000"/>
                  <a:gd name="connsiteX1" fmla="*/ 10000 w 10000"/>
                  <a:gd name="connsiteY1" fmla="*/ 3732 h 10000"/>
                  <a:gd name="connsiteX2" fmla="*/ 10000 w 10000"/>
                  <a:gd name="connsiteY2" fmla="*/ 10000 h 10000"/>
                  <a:gd name="connsiteX3" fmla="*/ 0 w 10000"/>
                  <a:gd name="connsiteY3" fmla="*/ 9980 h 10000"/>
                  <a:gd name="connsiteX4" fmla="*/ 5 w 10000"/>
                  <a:gd name="connsiteY4" fmla="*/ 7820 h 10000"/>
                  <a:gd name="connsiteX5" fmla="*/ 2712 w 10000"/>
                  <a:gd name="connsiteY5" fmla="*/ 6800 h 10000"/>
                  <a:gd name="connsiteX6" fmla="*/ 68 w 10000"/>
                  <a:gd name="connsiteY6" fmla="*/ 5782 h 10000"/>
                  <a:gd name="connsiteX7" fmla="*/ 1 w 10000"/>
                  <a:gd name="connsiteY7" fmla="*/ 3732 h 10000"/>
                  <a:gd name="connsiteX8" fmla="*/ 3828 w 10000"/>
                  <a:gd name="connsiteY8" fmla="*/ 3732 h 10000"/>
                  <a:gd name="connsiteX9" fmla="*/ 3828 w 10000"/>
                  <a:gd name="connsiteY9" fmla="*/ 2147 h 10000"/>
                  <a:gd name="connsiteX10" fmla="*/ 1976 w 10000"/>
                  <a:gd name="connsiteY10" fmla="*/ 2147 h 10000"/>
                  <a:gd name="connsiteX11" fmla="*/ 4872 w 10000"/>
                  <a:gd name="connsiteY11" fmla="*/ 0 h 10000"/>
                  <a:gd name="connsiteX12" fmla="*/ 7825 w 10000"/>
                  <a:gd name="connsiteY12" fmla="*/ 2147 h 10000"/>
                  <a:gd name="connsiteX13" fmla="*/ 6192 w 10000"/>
                  <a:gd name="connsiteY13" fmla="*/ 2147 h 10000"/>
                  <a:gd name="connsiteX14" fmla="*/ 6192 w 10000"/>
                  <a:gd name="connsiteY14" fmla="*/ 3732 h 10000"/>
                  <a:gd name="connsiteX0" fmla="*/ 6338 w 10146"/>
                  <a:gd name="connsiteY0" fmla="*/ 3732 h 10000"/>
                  <a:gd name="connsiteX1" fmla="*/ 10146 w 10146"/>
                  <a:gd name="connsiteY1" fmla="*/ 3732 h 10000"/>
                  <a:gd name="connsiteX2" fmla="*/ 10146 w 10146"/>
                  <a:gd name="connsiteY2" fmla="*/ 10000 h 10000"/>
                  <a:gd name="connsiteX3" fmla="*/ 146 w 10146"/>
                  <a:gd name="connsiteY3" fmla="*/ 9980 h 10000"/>
                  <a:gd name="connsiteX4" fmla="*/ 151 w 10146"/>
                  <a:gd name="connsiteY4" fmla="*/ 7820 h 10000"/>
                  <a:gd name="connsiteX5" fmla="*/ 2298 w 10146"/>
                  <a:gd name="connsiteY5" fmla="*/ 6800 h 10000"/>
                  <a:gd name="connsiteX6" fmla="*/ 214 w 10146"/>
                  <a:gd name="connsiteY6" fmla="*/ 5782 h 10000"/>
                  <a:gd name="connsiteX7" fmla="*/ 147 w 10146"/>
                  <a:gd name="connsiteY7" fmla="*/ 3732 h 10000"/>
                  <a:gd name="connsiteX8" fmla="*/ 3974 w 10146"/>
                  <a:gd name="connsiteY8" fmla="*/ 3732 h 10000"/>
                  <a:gd name="connsiteX9" fmla="*/ 3974 w 10146"/>
                  <a:gd name="connsiteY9" fmla="*/ 2147 h 10000"/>
                  <a:gd name="connsiteX10" fmla="*/ 2122 w 10146"/>
                  <a:gd name="connsiteY10" fmla="*/ 2147 h 10000"/>
                  <a:gd name="connsiteX11" fmla="*/ 5018 w 10146"/>
                  <a:gd name="connsiteY11" fmla="*/ 0 h 10000"/>
                  <a:gd name="connsiteX12" fmla="*/ 7971 w 10146"/>
                  <a:gd name="connsiteY12" fmla="*/ 2147 h 10000"/>
                  <a:gd name="connsiteX13" fmla="*/ 6338 w 10146"/>
                  <a:gd name="connsiteY13" fmla="*/ 2147 h 10000"/>
                  <a:gd name="connsiteX14" fmla="*/ 6338 w 10146"/>
                  <a:gd name="connsiteY14" fmla="*/ 3732 h 10000"/>
                  <a:gd name="connsiteX0" fmla="*/ 6338 w 10146"/>
                  <a:gd name="connsiteY0" fmla="*/ 3732 h 10000"/>
                  <a:gd name="connsiteX1" fmla="*/ 10146 w 10146"/>
                  <a:gd name="connsiteY1" fmla="*/ 3732 h 10000"/>
                  <a:gd name="connsiteX2" fmla="*/ 10146 w 10146"/>
                  <a:gd name="connsiteY2" fmla="*/ 10000 h 10000"/>
                  <a:gd name="connsiteX3" fmla="*/ 146 w 10146"/>
                  <a:gd name="connsiteY3" fmla="*/ 9980 h 10000"/>
                  <a:gd name="connsiteX4" fmla="*/ 151 w 10146"/>
                  <a:gd name="connsiteY4" fmla="*/ 7820 h 10000"/>
                  <a:gd name="connsiteX5" fmla="*/ 2298 w 10146"/>
                  <a:gd name="connsiteY5" fmla="*/ 6800 h 10000"/>
                  <a:gd name="connsiteX6" fmla="*/ 214 w 10146"/>
                  <a:gd name="connsiteY6" fmla="*/ 5782 h 10000"/>
                  <a:gd name="connsiteX7" fmla="*/ 147 w 10146"/>
                  <a:gd name="connsiteY7" fmla="*/ 3732 h 10000"/>
                  <a:gd name="connsiteX8" fmla="*/ 3974 w 10146"/>
                  <a:gd name="connsiteY8" fmla="*/ 3732 h 10000"/>
                  <a:gd name="connsiteX9" fmla="*/ 3974 w 10146"/>
                  <a:gd name="connsiteY9" fmla="*/ 2147 h 10000"/>
                  <a:gd name="connsiteX10" fmla="*/ 2122 w 10146"/>
                  <a:gd name="connsiteY10" fmla="*/ 2147 h 10000"/>
                  <a:gd name="connsiteX11" fmla="*/ 5018 w 10146"/>
                  <a:gd name="connsiteY11" fmla="*/ 0 h 10000"/>
                  <a:gd name="connsiteX12" fmla="*/ 7971 w 10146"/>
                  <a:gd name="connsiteY12" fmla="*/ 2147 h 10000"/>
                  <a:gd name="connsiteX13" fmla="*/ 6338 w 10146"/>
                  <a:gd name="connsiteY13" fmla="*/ 2147 h 10000"/>
                  <a:gd name="connsiteX14" fmla="*/ 6338 w 10146"/>
                  <a:gd name="connsiteY14" fmla="*/ 3732 h 10000"/>
                  <a:gd name="connsiteX0" fmla="*/ 6192 w 10000"/>
                  <a:gd name="connsiteY0" fmla="*/ 3732 h 10000"/>
                  <a:gd name="connsiteX1" fmla="*/ 10000 w 10000"/>
                  <a:gd name="connsiteY1" fmla="*/ 3732 h 10000"/>
                  <a:gd name="connsiteX2" fmla="*/ 10000 w 10000"/>
                  <a:gd name="connsiteY2" fmla="*/ 10000 h 10000"/>
                  <a:gd name="connsiteX3" fmla="*/ 0 w 10000"/>
                  <a:gd name="connsiteY3" fmla="*/ 9980 h 10000"/>
                  <a:gd name="connsiteX4" fmla="*/ 5 w 10000"/>
                  <a:gd name="connsiteY4" fmla="*/ 7820 h 10000"/>
                  <a:gd name="connsiteX5" fmla="*/ 2152 w 10000"/>
                  <a:gd name="connsiteY5" fmla="*/ 6800 h 10000"/>
                  <a:gd name="connsiteX6" fmla="*/ 68 w 10000"/>
                  <a:gd name="connsiteY6" fmla="*/ 5782 h 10000"/>
                  <a:gd name="connsiteX7" fmla="*/ 1 w 10000"/>
                  <a:gd name="connsiteY7" fmla="*/ 3732 h 10000"/>
                  <a:gd name="connsiteX8" fmla="*/ 3828 w 10000"/>
                  <a:gd name="connsiteY8" fmla="*/ 3732 h 10000"/>
                  <a:gd name="connsiteX9" fmla="*/ 3828 w 10000"/>
                  <a:gd name="connsiteY9" fmla="*/ 2147 h 10000"/>
                  <a:gd name="connsiteX10" fmla="*/ 1976 w 10000"/>
                  <a:gd name="connsiteY10" fmla="*/ 2147 h 10000"/>
                  <a:gd name="connsiteX11" fmla="*/ 4872 w 10000"/>
                  <a:gd name="connsiteY11" fmla="*/ 0 h 10000"/>
                  <a:gd name="connsiteX12" fmla="*/ 7825 w 10000"/>
                  <a:gd name="connsiteY12" fmla="*/ 2147 h 10000"/>
                  <a:gd name="connsiteX13" fmla="*/ 6192 w 10000"/>
                  <a:gd name="connsiteY13" fmla="*/ 2147 h 10000"/>
                  <a:gd name="connsiteX14" fmla="*/ 6192 w 10000"/>
                  <a:gd name="connsiteY14" fmla="*/ 3732 h 10000"/>
                  <a:gd name="connsiteX0" fmla="*/ 6328 w 10136"/>
                  <a:gd name="connsiteY0" fmla="*/ 3732 h 10000"/>
                  <a:gd name="connsiteX1" fmla="*/ 10136 w 10136"/>
                  <a:gd name="connsiteY1" fmla="*/ 3732 h 10000"/>
                  <a:gd name="connsiteX2" fmla="*/ 10136 w 10136"/>
                  <a:gd name="connsiteY2" fmla="*/ 10000 h 10000"/>
                  <a:gd name="connsiteX3" fmla="*/ 136 w 10136"/>
                  <a:gd name="connsiteY3" fmla="*/ 9980 h 10000"/>
                  <a:gd name="connsiteX4" fmla="*/ 141 w 10136"/>
                  <a:gd name="connsiteY4" fmla="*/ 7820 h 10000"/>
                  <a:gd name="connsiteX5" fmla="*/ 2164 w 10136"/>
                  <a:gd name="connsiteY5" fmla="*/ 6780 h 10000"/>
                  <a:gd name="connsiteX6" fmla="*/ 204 w 10136"/>
                  <a:gd name="connsiteY6" fmla="*/ 5782 h 10000"/>
                  <a:gd name="connsiteX7" fmla="*/ 137 w 10136"/>
                  <a:gd name="connsiteY7" fmla="*/ 3732 h 10000"/>
                  <a:gd name="connsiteX8" fmla="*/ 3964 w 10136"/>
                  <a:gd name="connsiteY8" fmla="*/ 3732 h 10000"/>
                  <a:gd name="connsiteX9" fmla="*/ 3964 w 10136"/>
                  <a:gd name="connsiteY9" fmla="*/ 2147 h 10000"/>
                  <a:gd name="connsiteX10" fmla="*/ 2112 w 10136"/>
                  <a:gd name="connsiteY10" fmla="*/ 2147 h 10000"/>
                  <a:gd name="connsiteX11" fmla="*/ 5008 w 10136"/>
                  <a:gd name="connsiteY11" fmla="*/ 0 h 10000"/>
                  <a:gd name="connsiteX12" fmla="*/ 7961 w 10136"/>
                  <a:gd name="connsiteY12" fmla="*/ 2147 h 10000"/>
                  <a:gd name="connsiteX13" fmla="*/ 6328 w 10136"/>
                  <a:gd name="connsiteY13" fmla="*/ 2147 h 10000"/>
                  <a:gd name="connsiteX14" fmla="*/ 6328 w 10136"/>
                  <a:gd name="connsiteY14" fmla="*/ 3732 h 10000"/>
                  <a:gd name="connsiteX0" fmla="*/ 6328 w 10136"/>
                  <a:gd name="connsiteY0" fmla="*/ 3732 h 10000"/>
                  <a:gd name="connsiteX1" fmla="*/ 10136 w 10136"/>
                  <a:gd name="connsiteY1" fmla="*/ 3732 h 10000"/>
                  <a:gd name="connsiteX2" fmla="*/ 10136 w 10136"/>
                  <a:gd name="connsiteY2" fmla="*/ 10000 h 10000"/>
                  <a:gd name="connsiteX3" fmla="*/ 136 w 10136"/>
                  <a:gd name="connsiteY3" fmla="*/ 9980 h 10000"/>
                  <a:gd name="connsiteX4" fmla="*/ 141 w 10136"/>
                  <a:gd name="connsiteY4" fmla="*/ 7820 h 10000"/>
                  <a:gd name="connsiteX5" fmla="*/ 2164 w 10136"/>
                  <a:gd name="connsiteY5" fmla="*/ 6780 h 10000"/>
                  <a:gd name="connsiteX6" fmla="*/ 204 w 10136"/>
                  <a:gd name="connsiteY6" fmla="*/ 5782 h 10000"/>
                  <a:gd name="connsiteX7" fmla="*/ 137 w 10136"/>
                  <a:gd name="connsiteY7" fmla="*/ 3732 h 10000"/>
                  <a:gd name="connsiteX8" fmla="*/ 3964 w 10136"/>
                  <a:gd name="connsiteY8" fmla="*/ 3732 h 10000"/>
                  <a:gd name="connsiteX9" fmla="*/ 3964 w 10136"/>
                  <a:gd name="connsiteY9" fmla="*/ 2147 h 10000"/>
                  <a:gd name="connsiteX10" fmla="*/ 2112 w 10136"/>
                  <a:gd name="connsiteY10" fmla="*/ 2147 h 10000"/>
                  <a:gd name="connsiteX11" fmla="*/ 5008 w 10136"/>
                  <a:gd name="connsiteY11" fmla="*/ 0 h 10000"/>
                  <a:gd name="connsiteX12" fmla="*/ 7961 w 10136"/>
                  <a:gd name="connsiteY12" fmla="*/ 2147 h 10000"/>
                  <a:gd name="connsiteX13" fmla="*/ 6328 w 10136"/>
                  <a:gd name="connsiteY13" fmla="*/ 2147 h 10000"/>
                  <a:gd name="connsiteX14" fmla="*/ 6328 w 10136"/>
                  <a:gd name="connsiteY14" fmla="*/ 3732 h 10000"/>
                  <a:gd name="connsiteX0" fmla="*/ 6192 w 10000"/>
                  <a:gd name="connsiteY0" fmla="*/ 3732 h 10000"/>
                  <a:gd name="connsiteX1" fmla="*/ 10000 w 10000"/>
                  <a:gd name="connsiteY1" fmla="*/ 3732 h 10000"/>
                  <a:gd name="connsiteX2" fmla="*/ 10000 w 10000"/>
                  <a:gd name="connsiteY2" fmla="*/ 10000 h 10000"/>
                  <a:gd name="connsiteX3" fmla="*/ 0 w 10000"/>
                  <a:gd name="connsiteY3" fmla="*/ 9980 h 10000"/>
                  <a:gd name="connsiteX4" fmla="*/ 5 w 10000"/>
                  <a:gd name="connsiteY4" fmla="*/ 7820 h 10000"/>
                  <a:gd name="connsiteX5" fmla="*/ 2028 w 10000"/>
                  <a:gd name="connsiteY5" fmla="*/ 6780 h 10000"/>
                  <a:gd name="connsiteX6" fmla="*/ 68 w 10000"/>
                  <a:gd name="connsiteY6" fmla="*/ 5782 h 10000"/>
                  <a:gd name="connsiteX7" fmla="*/ 1 w 10000"/>
                  <a:gd name="connsiteY7" fmla="*/ 3732 h 10000"/>
                  <a:gd name="connsiteX8" fmla="*/ 3828 w 10000"/>
                  <a:gd name="connsiteY8" fmla="*/ 3732 h 10000"/>
                  <a:gd name="connsiteX9" fmla="*/ 3828 w 10000"/>
                  <a:gd name="connsiteY9" fmla="*/ 2147 h 10000"/>
                  <a:gd name="connsiteX10" fmla="*/ 1976 w 10000"/>
                  <a:gd name="connsiteY10" fmla="*/ 2147 h 10000"/>
                  <a:gd name="connsiteX11" fmla="*/ 4872 w 10000"/>
                  <a:gd name="connsiteY11" fmla="*/ 0 h 10000"/>
                  <a:gd name="connsiteX12" fmla="*/ 7825 w 10000"/>
                  <a:gd name="connsiteY12" fmla="*/ 2147 h 10000"/>
                  <a:gd name="connsiteX13" fmla="*/ 6192 w 10000"/>
                  <a:gd name="connsiteY13" fmla="*/ 2147 h 10000"/>
                  <a:gd name="connsiteX14" fmla="*/ 6192 w 10000"/>
                  <a:gd name="connsiteY14" fmla="*/ 3732 h 10000"/>
                  <a:gd name="connsiteX0" fmla="*/ 6327 w 10135"/>
                  <a:gd name="connsiteY0" fmla="*/ 3732 h 10000"/>
                  <a:gd name="connsiteX1" fmla="*/ 10135 w 10135"/>
                  <a:gd name="connsiteY1" fmla="*/ 3732 h 10000"/>
                  <a:gd name="connsiteX2" fmla="*/ 10135 w 10135"/>
                  <a:gd name="connsiteY2" fmla="*/ 10000 h 10000"/>
                  <a:gd name="connsiteX3" fmla="*/ 135 w 10135"/>
                  <a:gd name="connsiteY3" fmla="*/ 9980 h 10000"/>
                  <a:gd name="connsiteX4" fmla="*/ 140 w 10135"/>
                  <a:gd name="connsiteY4" fmla="*/ 7820 h 10000"/>
                  <a:gd name="connsiteX5" fmla="*/ 2140 w 10135"/>
                  <a:gd name="connsiteY5" fmla="*/ 6765 h 10000"/>
                  <a:gd name="connsiteX6" fmla="*/ 203 w 10135"/>
                  <a:gd name="connsiteY6" fmla="*/ 5782 h 10000"/>
                  <a:gd name="connsiteX7" fmla="*/ 136 w 10135"/>
                  <a:gd name="connsiteY7" fmla="*/ 3732 h 10000"/>
                  <a:gd name="connsiteX8" fmla="*/ 3963 w 10135"/>
                  <a:gd name="connsiteY8" fmla="*/ 3732 h 10000"/>
                  <a:gd name="connsiteX9" fmla="*/ 3963 w 10135"/>
                  <a:gd name="connsiteY9" fmla="*/ 2147 h 10000"/>
                  <a:gd name="connsiteX10" fmla="*/ 2111 w 10135"/>
                  <a:gd name="connsiteY10" fmla="*/ 2147 h 10000"/>
                  <a:gd name="connsiteX11" fmla="*/ 5007 w 10135"/>
                  <a:gd name="connsiteY11" fmla="*/ 0 h 10000"/>
                  <a:gd name="connsiteX12" fmla="*/ 7960 w 10135"/>
                  <a:gd name="connsiteY12" fmla="*/ 2147 h 10000"/>
                  <a:gd name="connsiteX13" fmla="*/ 6327 w 10135"/>
                  <a:gd name="connsiteY13" fmla="*/ 2147 h 10000"/>
                  <a:gd name="connsiteX14" fmla="*/ 6327 w 10135"/>
                  <a:gd name="connsiteY14" fmla="*/ 3732 h 10000"/>
                  <a:gd name="connsiteX0" fmla="*/ 6328 w 10136"/>
                  <a:gd name="connsiteY0" fmla="*/ 3732 h 10000"/>
                  <a:gd name="connsiteX1" fmla="*/ 10136 w 10136"/>
                  <a:gd name="connsiteY1" fmla="*/ 3732 h 10000"/>
                  <a:gd name="connsiteX2" fmla="*/ 10136 w 10136"/>
                  <a:gd name="connsiteY2" fmla="*/ 10000 h 10000"/>
                  <a:gd name="connsiteX3" fmla="*/ 136 w 10136"/>
                  <a:gd name="connsiteY3" fmla="*/ 9980 h 10000"/>
                  <a:gd name="connsiteX4" fmla="*/ 141 w 10136"/>
                  <a:gd name="connsiteY4" fmla="*/ 7820 h 10000"/>
                  <a:gd name="connsiteX5" fmla="*/ 2164 w 10136"/>
                  <a:gd name="connsiteY5" fmla="*/ 6794 h 10000"/>
                  <a:gd name="connsiteX6" fmla="*/ 204 w 10136"/>
                  <a:gd name="connsiteY6" fmla="*/ 5782 h 10000"/>
                  <a:gd name="connsiteX7" fmla="*/ 137 w 10136"/>
                  <a:gd name="connsiteY7" fmla="*/ 3732 h 10000"/>
                  <a:gd name="connsiteX8" fmla="*/ 3964 w 10136"/>
                  <a:gd name="connsiteY8" fmla="*/ 3732 h 10000"/>
                  <a:gd name="connsiteX9" fmla="*/ 3964 w 10136"/>
                  <a:gd name="connsiteY9" fmla="*/ 2147 h 10000"/>
                  <a:gd name="connsiteX10" fmla="*/ 2112 w 10136"/>
                  <a:gd name="connsiteY10" fmla="*/ 2147 h 10000"/>
                  <a:gd name="connsiteX11" fmla="*/ 5008 w 10136"/>
                  <a:gd name="connsiteY11" fmla="*/ 0 h 10000"/>
                  <a:gd name="connsiteX12" fmla="*/ 7961 w 10136"/>
                  <a:gd name="connsiteY12" fmla="*/ 2147 h 10000"/>
                  <a:gd name="connsiteX13" fmla="*/ 6328 w 10136"/>
                  <a:gd name="connsiteY13" fmla="*/ 2147 h 10000"/>
                  <a:gd name="connsiteX14" fmla="*/ 6328 w 10136"/>
                  <a:gd name="connsiteY14" fmla="*/ 3732 h 10000"/>
                  <a:gd name="connsiteX0" fmla="*/ 6330 w 10138"/>
                  <a:gd name="connsiteY0" fmla="*/ 3732 h 10000"/>
                  <a:gd name="connsiteX1" fmla="*/ 10138 w 10138"/>
                  <a:gd name="connsiteY1" fmla="*/ 3732 h 10000"/>
                  <a:gd name="connsiteX2" fmla="*/ 10138 w 10138"/>
                  <a:gd name="connsiteY2" fmla="*/ 10000 h 10000"/>
                  <a:gd name="connsiteX3" fmla="*/ 138 w 10138"/>
                  <a:gd name="connsiteY3" fmla="*/ 9980 h 10000"/>
                  <a:gd name="connsiteX4" fmla="*/ 143 w 10138"/>
                  <a:gd name="connsiteY4" fmla="*/ 7820 h 10000"/>
                  <a:gd name="connsiteX5" fmla="*/ 2189 w 10138"/>
                  <a:gd name="connsiteY5" fmla="*/ 6765 h 10000"/>
                  <a:gd name="connsiteX6" fmla="*/ 206 w 10138"/>
                  <a:gd name="connsiteY6" fmla="*/ 5782 h 10000"/>
                  <a:gd name="connsiteX7" fmla="*/ 139 w 10138"/>
                  <a:gd name="connsiteY7" fmla="*/ 3732 h 10000"/>
                  <a:gd name="connsiteX8" fmla="*/ 3966 w 10138"/>
                  <a:gd name="connsiteY8" fmla="*/ 3732 h 10000"/>
                  <a:gd name="connsiteX9" fmla="*/ 3966 w 10138"/>
                  <a:gd name="connsiteY9" fmla="*/ 2147 h 10000"/>
                  <a:gd name="connsiteX10" fmla="*/ 2114 w 10138"/>
                  <a:gd name="connsiteY10" fmla="*/ 2147 h 10000"/>
                  <a:gd name="connsiteX11" fmla="*/ 5010 w 10138"/>
                  <a:gd name="connsiteY11" fmla="*/ 0 h 10000"/>
                  <a:gd name="connsiteX12" fmla="*/ 7963 w 10138"/>
                  <a:gd name="connsiteY12" fmla="*/ 2147 h 10000"/>
                  <a:gd name="connsiteX13" fmla="*/ 6330 w 10138"/>
                  <a:gd name="connsiteY13" fmla="*/ 2147 h 10000"/>
                  <a:gd name="connsiteX14" fmla="*/ 6330 w 10138"/>
                  <a:gd name="connsiteY14" fmla="*/ 3732 h 10000"/>
                  <a:gd name="connsiteX0" fmla="*/ 6330 w 10138"/>
                  <a:gd name="connsiteY0" fmla="*/ 3732 h 10000"/>
                  <a:gd name="connsiteX1" fmla="*/ 10138 w 10138"/>
                  <a:gd name="connsiteY1" fmla="*/ 3732 h 10000"/>
                  <a:gd name="connsiteX2" fmla="*/ 10138 w 10138"/>
                  <a:gd name="connsiteY2" fmla="*/ 10000 h 10000"/>
                  <a:gd name="connsiteX3" fmla="*/ 138 w 10138"/>
                  <a:gd name="connsiteY3" fmla="*/ 9980 h 10000"/>
                  <a:gd name="connsiteX4" fmla="*/ 143 w 10138"/>
                  <a:gd name="connsiteY4" fmla="*/ 7820 h 10000"/>
                  <a:gd name="connsiteX5" fmla="*/ 2189 w 10138"/>
                  <a:gd name="connsiteY5" fmla="*/ 6765 h 10000"/>
                  <a:gd name="connsiteX6" fmla="*/ 206 w 10138"/>
                  <a:gd name="connsiteY6" fmla="*/ 5782 h 10000"/>
                  <a:gd name="connsiteX7" fmla="*/ 139 w 10138"/>
                  <a:gd name="connsiteY7" fmla="*/ 3732 h 10000"/>
                  <a:gd name="connsiteX8" fmla="*/ 3966 w 10138"/>
                  <a:gd name="connsiteY8" fmla="*/ 3732 h 10000"/>
                  <a:gd name="connsiteX9" fmla="*/ 3966 w 10138"/>
                  <a:gd name="connsiteY9" fmla="*/ 2147 h 10000"/>
                  <a:gd name="connsiteX10" fmla="*/ 2114 w 10138"/>
                  <a:gd name="connsiteY10" fmla="*/ 2147 h 10000"/>
                  <a:gd name="connsiteX11" fmla="*/ 5010 w 10138"/>
                  <a:gd name="connsiteY11" fmla="*/ 0 h 10000"/>
                  <a:gd name="connsiteX12" fmla="*/ 7963 w 10138"/>
                  <a:gd name="connsiteY12" fmla="*/ 2147 h 10000"/>
                  <a:gd name="connsiteX13" fmla="*/ 6330 w 10138"/>
                  <a:gd name="connsiteY13" fmla="*/ 2147 h 10000"/>
                  <a:gd name="connsiteX14" fmla="*/ 6330 w 10138"/>
                  <a:gd name="connsiteY14" fmla="*/ 3732 h 10000"/>
                  <a:gd name="connsiteX0" fmla="*/ 6192 w 10000"/>
                  <a:gd name="connsiteY0" fmla="*/ 3732 h 10000"/>
                  <a:gd name="connsiteX1" fmla="*/ 10000 w 10000"/>
                  <a:gd name="connsiteY1" fmla="*/ 3732 h 10000"/>
                  <a:gd name="connsiteX2" fmla="*/ 10000 w 10000"/>
                  <a:gd name="connsiteY2" fmla="*/ 10000 h 10000"/>
                  <a:gd name="connsiteX3" fmla="*/ 0 w 10000"/>
                  <a:gd name="connsiteY3" fmla="*/ 9980 h 10000"/>
                  <a:gd name="connsiteX4" fmla="*/ 5 w 10000"/>
                  <a:gd name="connsiteY4" fmla="*/ 7820 h 10000"/>
                  <a:gd name="connsiteX5" fmla="*/ 2051 w 10000"/>
                  <a:gd name="connsiteY5" fmla="*/ 6765 h 10000"/>
                  <a:gd name="connsiteX6" fmla="*/ 68 w 10000"/>
                  <a:gd name="connsiteY6" fmla="*/ 5782 h 10000"/>
                  <a:gd name="connsiteX7" fmla="*/ 1 w 10000"/>
                  <a:gd name="connsiteY7" fmla="*/ 3732 h 10000"/>
                  <a:gd name="connsiteX8" fmla="*/ 3828 w 10000"/>
                  <a:gd name="connsiteY8" fmla="*/ 3732 h 10000"/>
                  <a:gd name="connsiteX9" fmla="*/ 3828 w 10000"/>
                  <a:gd name="connsiteY9" fmla="*/ 2147 h 10000"/>
                  <a:gd name="connsiteX10" fmla="*/ 1976 w 10000"/>
                  <a:gd name="connsiteY10" fmla="*/ 2147 h 10000"/>
                  <a:gd name="connsiteX11" fmla="*/ 4872 w 10000"/>
                  <a:gd name="connsiteY11" fmla="*/ 0 h 10000"/>
                  <a:gd name="connsiteX12" fmla="*/ 7825 w 10000"/>
                  <a:gd name="connsiteY12" fmla="*/ 2147 h 10000"/>
                  <a:gd name="connsiteX13" fmla="*/ 6192 w 10000"/>
                  <a:gd name="connsiteY13" fmla="*/ 2147 h 10000"/>
                  <a:gd name="connsiteX14" fmla="*/ 6192 w 10000"/>
                  <a:gd name="connsiteY14" fmla="*/ 3732 h 10000"/>
                  <a:gd name="connsiteX0" fmla="*/ 6192 w 10000"/>
                  <a:gd name="connsiteY0" fmla="*/ 3732 h 10000"/>
                  <a:gd name="connsiteX1" fmla="*/ 10000 w 10000"/>
                  <a:gd name="connsiteY1" fmla="*/ 3732 h 10000"/>
                  <a:gd name="connsiteX2" fmla="*/ 10000 w 10000"/>
                  <a:gd name="connsiteY2" fmla="*/ 10000 h 10000"/>
                  <a:gd name="connsiteX3" fmla="*/ 0 w 10000"/>
                  <a:gd name="connsiteY3" fmla="*/ 9980 h 10000"/>
                  <a:gd name="connsiteX4" fmla="*/ 75 w 10000"/>
                  <a:gd name="connsiteY4" fmla="*/ 7849 h 10000"/>
                  <a:gd name="connsiteX5" fmla="*/ 2051 w 10000"/>
                  <a:gd name="connsiteY5" fmla="*/ 6765 h 10000"/>
                  <a:gd name="connsiteX6" fmla="*/ 68 w 10000"/>
                  <a:gd name="connsiteY6" fmla="*/ 5782 h 10000"/>
                  <a:gd name="connsiteX7" fmla="*/ 1 w 10000"/>
                  <a:gd name="connsiteY7" fmla="*/ 3732 h 10000"/>
                  <a:gd name="connsiteX8" fmla="*/ 3828 w 10000"/>
                  <a:gd name="connsiteY8" fmla="*/ 3732 h 10000"/>
                  <a:gd name="connsiteX9" fmla="*/ 3828 w 10000"/>
                  <a:gd name="connsiteY9" fmla="*/ 2147 h 10000"/>
                  <a:gd name="connsiteX10" fmla="*/ 1976 w 10000"/>
                  <a:gd name="connsiteY10" fmla="*/ 2147 h 10000"/>
                  <a:gd name="connsiteX11" fmla="*/ 4872 w 10000"/>
                  <a:gd name="connsiteY11" fmla="*/ 0 h 10000"/>
                  <a:gd name="connsiteX12" fmla="*/ 7825 w 10000"/>
                  <a:gd name="connsiteY12" fmla="*/ 2147 h 10000"/>
                  <a:gd name="connsiteX13" fmla="*/ 6192 w 10000"/>
                  <a:gd name="connsiteY13" fmla="*/ 2147 h 10000"/>
                  <a:gd name="connsiteX14" fmla="*/ 6192 w 10000"/>
                  <a:gd name="connsiteY14" fmla="*/ 3732 h 10000"/>
                  <a:gd name="connsiteX0" fmla="*/ 6192 w 10000"/>
                  <a:gd name="connsiteY0" fmla="*/ 3732 h 10000"/>
                  <a:gd name="connsiteX1" fmla="*/ 10000 w 10000"/>
                  <a:gd name="connsiteY1" fmla="*/ 3732 h 10000"/>
                  <a:gd name="connsiteX2" fmla="*/ 10000 w 10000"/>
                  <a:gd name="connsiteY2" fmla="*/ 10000 h 10000"/>
                  <a:gd name="connsiteX3" fmla="*/ 0 w 10000"/>
                  <a:gd name="connsiteY3" fmla="*/ 9980 h 10000"/>
                  <a:gd name="connsiteX4" fmla="*/ 75 w 10000"/>
                  <a:gd name="connsiteY4" fmla="*/ 7849 h 10000"/>
                  <a:gd name="connsiteX5" fmla="*/ 2051 w 10000"/>
                  <a:gd name="connsiteY5" fmla="*/ 6765 h 10000"/>
                  <a:gd name="connsiteX6" fmla="*/ 68 w 10000"/>
                  <a:gd name="connsiteY6" fmla="*/ 5782 h 10000"/>
                  <a:gd name="connsiteX7" fmla="*/ 1 w 10000"/>
                  <a:gd name="connsiteY7" fmla="*/ 3732 h 10000"/>
                  <a:gd name="connsiteX8" fmla="*/ 3828 w 10000"/>
                  <a:gd name="connsiteY8" fmla="*/ 3732 h 10000"/>
                  <a:gd name="connsiteX9" fmla="*/ 3828 w 10000"/>
                  <a:gd name="connsiteY9" fmla="*/ 2147 h 10000"/>
                  <a:gd name="connsiteX10" fmla="*/ 1976 w 10000"/>
                  <a:gd name="connsiteY10" fmla="*/ 2147 h 10000"/>
                  <a:gd name="connsiteX11" fmla="*/ 4872 w 10000"/>
                  <a:gd name="connsiteY11" fmla="*/ 0 h 10000"/>
                  <a:gd name="connsiteX12" fmla="*/ 7825 w 10000"/>
                  <a:gd name="connsiteY12" fmla="*/ 2147 h 10000"/>
                  <a:gd name="connsiteX13" fmla="*/ 6192 w 10000"/>
                  <a:gd name="connsiteY13" fmla="*/ 2147 h 10000"/>
                  <a:gd name="connsiteX14" fmla="*/ 6192 w 10000"/>
                  <a:gd name="connsiteY14" fmla="*/ 3732 h 10000"/>
                  <a:gd name="connsiteX0" fmla="*/ 6192 w 10000"/>
                  <a:gd name="connsiteY0" fmla="*/ 3732 h 10000"/>
                  <a:gd name="connsiteX1" fmla="*/ 10000 w 10000"/>
                  <a:gd name="connsiteY1" fmla="*/ 3732 h 10000"/>
                  <a:gd name="connsiteX2" fmla="*/ 10000 w 10000"/>
                  <a:gd name="connsiteY2" fmla="*/ 10000 h 10000"/>
                  <a:gd name="connsiteX3" fmla="*/ 0 w 10000"/>
                  <a:gd name="connsiteY3" fmla="*/ 9980 h 10000"/>
                  <a:gd name="connsiteX4" fmla="*/ 52 w 10000"/>
                  <a:gd name="connsiteY4" fmla="*/ 7790 h 10000"/>
                  <a:gd name="connsiteX5" fmla="*/ 2051 w 10000"/>
                  <a:gd name="connsiteY5" fmla="*/ 6765 h 10000"/>
                  <a:gd name="connsiteX6" fmla="*/ 68 w 10000"/>
                  <a:gd name="connsiteY6" fmla="*/ 5782 h 10000"/>
                  <a:gd name="connsiteX7" fmla="*/ 1 w 10000"/>
                  <a:gd name="connsiteY7" fmla="*/ 3732 h 10000"/>
                  <a:gd name="connsiteX8" fmla="*/ 3828 w 10000"/>
                  <a:gd name="connsiteY8" fmla="*/ 3732 h 10000"/>
                  <a:gd name="connsiteX9" fmla="*/ 3828 w 10000"/>
                  <a:gd name="connsiteY9" fmla="*/ 2147 h 10000"/>
                  <a:gd name="connsiteX10" fmla="*/ 1976 w 10000"/>
                  <a:gd name="connsiteY10" fmla="*/ 2147 h 10000"/>
                  <a:gd name="connsiteX11" fmla="*/ 4872 w 10000"/>
                  <a:gd name="connsiteY11" fmla="*/ 0 h 10000"/>
                  <a:gd name="connsiteX12" fmla="*/ 7825 w 10000"/>
                  <a:gd name="connsiteY12" fmla="*/ 2147 h 10000"/>
                  <a:gd name="connsiteX13" fmla="*/ 6192 w 10000"/>
                  <a:gd name="connsiteY13" fmla="*/ 2147 h 10000"/>
                  <a:gd name="connsiteX14" fmla="*/ 6192 w 10000"/>
                  <a:gd name="connsiteY14" fmla="*/ 3732 h 10000"/>
                  <a:gd name="connsiteX0" fmla="*/ 6192 w 10000"/>
                  <a:gd name="connsiteY0" fmla="*/ 3732 h 10000"/>
                  <a:gd name="connsiteX1" fmla="*/ 10000 w 10000"/>
                  <a:gd name="connsiteY1" fmla="*/ 3732 h 10000"/>
                  <a:gd name="connsiteX2" fmla="*/ 10000 w 10000"/>
                  <a:gd name="connsiteY2" fmla="*/ 10000 h 10000"/>
                  <a:gd name="connsiteX3" fmla="*/ 0 w 10000"/>
                  <a:gd name="connsiteY3" fmla="*/ 9980 h 10000"/>
                  <a:gd name="connsiteX4" fmla="*/ 5 w 10000"/>
                  <a:gd name="connsiteY4" fmla="*/ 7761 h 10000"/>
                  <a:gd name="connsiteX5" fmla="*/ 2051 w 10000"/>
                  <a:gd name="connsiteY5" fmla="*/ 6765 h 10000"/>
                  <a:gd name="connsiteX6" fmla="*/ 68 w 10000"/>
                  <a:gd name="connsiteY6" fmla="*/ 5782 h 10000"/>
                  <a:gd name="connsiteX7" fmla="*/ 1 w 10000"/>
                  <a:gd name="connsiteY7" fmla="*/ 3732 h 10000"/>
                  <a:gd name="connsiteX8" fmla="*/ 3828 w 10000"/>
                  <a:gd name="connsiteY8" fmla="*/ 3732 h 10000"/>
                  <a:gd name="connsiteX9" fmla="*/ 3828 w 10000"/>
                  <a:gd name="connsiteY9" fmla="*/ 2147 h 10000"/>
                  <a:gd name="connsiteX10" fmla="*/ 1976 w 10000"/>
                  <a:gd name="connsiteY10" fmla="*/ 2147 h 10000"/>
                  <a:gd name="connsiteX11" fmla="*/ 4872 w 10000"/>
                  <a:gd name="connsiteY11" fmla="*/ 0 h 10000"/>
                  <a:gd name="connsiteX12" fmla="*/ 7825 w 10000"/>
                  <a:gd name="connsiteY12" fmla="*/ 2147 h 10000"/>
                  <a:gd name="connsiteX13" fmla="*/ 6192 w 10000"/>
                  <a:gd name="connsiteY13" fmla="*/ 2147 h 10000"/>
                  <a:gd name="connsiteX14" fmla="*/ 6192 w 10000"/>
                  <a:gd name="connsiteY14" fmla="*/ 3732 h 10000"/>
                  <a:gd name="connsiteX0" fmla="*/ 6194 w 10002"/>
                  <a:gd name="connsiteY0" fmla="*/ 3732 h 10000"/>
                  <a:gd name="connsiteX1" fmla="*/ 10002 w 10002"/>
                  <a:gd name="connsiteY1" fmla="*/ 3732 h 10000"/>
                  <a:gd name="connsiteX2" fmla="*/ 10002 w 10002"/>
                  <a:gd name="connsiteY2" fmla="*/ 10000 h 10000"/>
                  <a:gd name="connsiteX3" fmla="*/ 2 w 10002"/>
                  <a:gd name="connsiteY3" fmla="*/ 9980 h 10000"/>
                  <a:gd name="connsiteX4" fmla="*/ 7 w 10002"/>
                  <a:gd name="connsiteY4" fmla="*/ 7761 h 10000"/>
                  <a:gd name="connsiteX5" fmla="*/ 2053 w 10002"/>
                  <a:gd name="connsiteY5" fmla="*/ 6765 h 10000"/>
                  <a:gd name="connsiteX6" fmla="*/ 0 w 10002"/>
                  <a:gd name="connsiteY6" fmla="*/ 5767 h 10000"/>
                  <a:gd name="connsiteX7" fmla="*/ 3 w 10002"/>
                  <a:gd name="connsiteY7" fmla="*/ 3732 h 10000"/>
                  <a:gd name="connsiteX8" fmla="*/ 3830 w 10002"/>
                  <a:gd name="connsiteY8" fmla="*/ 3732 h 10000"/>
                  <a:gd name="connsiteX9" fmla="*/ 3830 w 10002"/>
                  <a:gd name="connsiteY9" fmla="*/ 2147 h 10000"/>
                  <a:gd name="connsiteX10" fmla="*/ 1978 w 10002"/>
                  <a:gd name="connsiteY10" fmla="*/ 2147 h 10000"/>
                  <a:gd name="connsiteX11" fmla="*/ 4874 w 10002"/>
                  <a:gd name="connsiteY11" fmla="*/ 0 h 10000"/>
                  <a:gd name="connsiteX12" fmla="*/ 7827 w 10002"/>
                  <a:gd name="connsiteY12" fmla="*/ 2147 h 10000"/>
                  <a:gd name="connsiteX13" fmla="*/ 6194 w 10002"/>
                  <a:gd name="connsiteY13" fmla="*/ 2147 h 10000"/>
                  <a:gd name="connsiteX14" fmla="*/ 6194 w 10002"/>
                  <a:gd name="connsiteY14" fmla="*/ 3732 h 10000"/>
                  <a:gd name="connsiteX0" fmla="*/ 6194 w 10002"/>
                  <a:gd name="connsiteY0" fmla="*/ 3732 h 10000"/>
                  <a:gd name="connsiteX1" fmla="*/ 10002 w 10002"/>
                  <a:gd name="connsiteY1" fmla="*/ 3732 h 10000"/>
                  <a:gd name="connsiteX2" fmla="*/ 10002 w 10002"/>
                  <a:gd name="connsiteY2" fmla="*/ 10000 h 10000"/>
                  <a:gd name="connsiteX3" fmla="*/ 2 w 10002"/>
                  <a:gd name="connsiteY3" fmla="*/ 9980 h 10000"/>
                  <a:gd name="connsiteX4" fmla="*/ 7 w 10002"/>
                  <a:gd name="connsiteY4" fmla="*/ 7761 h 10000"/>
                  <a:gd name="connsiteX5" fmla="*/ 2053 w 10002"/>
                  <a:gd name="connsiteY5" fmla="*/ 6765 h 10000"/>
                  <a:gd name="connsiteX6" fmla="*/ 0 w 10002"/>
                  <a:gd name="connsiteY6" fmla="*/ 5826 h 10000"/>
                  <a:gd name="connsiteX7" fmla="*/ 3 w 10002"/>
                  <a:gd name="connsiteY7" fmla="*/ 3732 h 10000"/>
                  <a:gd name="connsiteX8" fmla="*/ 3830 w 10002"/>
                  <a:gd name="connsiteY8" fmla="*/ 3732 h 10000"/>
                  <a:gd name="connsiteX9" fmla="*/ 3830 w 10002"/>
                  <a:gd name="connsiteY9" fmla="*/ 2147 h 10000"/>
                  <a:gd name="connsiteX10" fmla="*/ 1978 w 10002"/>
                  <a:gd name="connsiteY10" fmla="*/ 2147 h 10000"/>
                  <a:gd name="connsiteX11" fmla="*/ 4874 w 10002"/>
                  <a:gd name="connsiteY11" fmla="*/ 0 h 10000"/>
                  <a:gd name="connsiteX12" fmla="*/ 7827 w 10002"/>
                  <a:gd name="connsiteY12" fmla="*/ 2147 h 10000"/>
                  <a:gd name="connsiteX13" fmla="*/ 6194 w 10002"/>
                  <a:gd name="connsiteY13" fmla="*/ 2147 h 10000"/>
                  <a:gd name="connsiteX14" fmla="*/ 6194 w 10002"/>
                  <a:gd name="connsiteY14" fmla="*/ 3732 h 10000"/>
                  <a:gd name="connsiteX0" fmla="*/ 6194 w 10002"/>
                  <a:gd name="connsiteY0" fmla="*/ 3732 h 10000"/>
                  <a:gd name="connsiteX1" fmla="*/ 10002 w 10002"/>
                  <a:gd name="connsiteY1" fmla="*/ 3732 h 10000"/>
                  <a:gd name="connsiteX2" fmla="*/ 10002 w 10002"/>
                  <a:gd name="connsiteY2" fmla="*/ 10000 h 10000"/>
                  <a:gd name="connsiteX3" fmla="*/ 2 w 10002"/>
                  <a:gd name="connsiteY3" fmla="*/ 9980 h 10000"/>
                  <a:gd name="connsiteX4" fmla="*/ 7 w 10002"/>
                  <a:gd name="connsiteY4" fmla="*/ 7761 h 10000"/>
                  <a:gd name="connsiteX5" fmla="*/ 2053 w 10002"/>
                  <a:gd name="connsiteY5" fmla="*/ 6765 h 10000"/>
                  <a:gd name="connsiteX6" fmla="*/ 0 w 10002"/>
                  <a:gd name="connsiteY6" fmla="*/ 5826 h 10000"/>
                  <a:gd name="connsiteX7" fmla="*/ 3 w 10002"/>
                  <a:gd name="connsiteY7" fmla="*/ 3732 h 10000"/>
                  <a:gd name="connsiteX8" fmla="*/ 3830 w 10002"/>
                  <a:gd name="connsiteY8" fmla="*/ 3732 h 10000"/>
                  <a:gd name="connsiteX9" fmla="*/ 3830 w 10002"/>
                  <a:gd name="connsiteY9" fmla="*/ 2147 h 10000"/>
                  <a:gd name="connsiteX10" fmla="*/ 1978 w 10002"/>
                  <a:gd name="connsiteY10" fmla="*/ 2147 h 10000"/>
                  <a:gd name="connsiteX11" fmla="*/ 4874 w 10002"/>
                  <a:gd name="connsiteY11" fmla="*/ 0 h 10000"/>
                  <a:gd name="connsiteX12" fmla="*/ 7827 w 10002"/>
                  <a:gd name="connsiteY12" fmla="*/ 2147 h 10000"/>
                  <a:gd name="connsiteX13" fmla="*/ 6194 w 10002"/>
                  <a:gd name="connsiteY13" fmla="*/ 2147 h 10000"/>
                  <a:gd name="connsiteX14" fmla="*/ 6194 w 10002"/>
                  <a:gd name="connsiteY14" fmla="*/ 3732 h 10000"/>
                  <a:gd name="connsiteX0" fmla="*/ 6338 w 10146"/>
                  <a:gd name="connsiteY0" fmla="*/ 3732 h 10000"/>
                  <a:gd name="connsiteX1" fmla="*/ 10146 w 10146"/>
                  <a:gd name="connsiteY1" fmla="*/ 3732 h 10000"/>
                  <a:gd name="connsiteX2" fmla="*/ 10146 w 10146"/>
                  <a:gd name="connsiteY2" fmla="*/ 10000 h 10000"/>
                  <a:gd name="connsiteX3" fmla="*/ 146 w 10146"/>
                  <a:gd name="connsiteY3" fmla="*/ 9980 h 10000"/>
                  <a:gd name="connsiteX4" fmla="*/ 151 w 10146"/>
                  <a:gd name="connsiteY4" fmla="*/ 7761 h 10000"/>
                  <a:gd name="connsiteX5" fmla="*/ 2244 w 10146"/>
                  <a:gd name="connsiteY5" fmla="*/ 6765 h 10000"/>
                  <a:gd name="connsiteX6" fmla="*/ 144 w 10146"/>
                  <a:gd name="connsiteY6" fmla="*/ 5826 h 10000"/>
                  <a:gd name="connsiteX7" fmla="*/ 147 w 10146"/>
                  <a:gd name="connsiteY7" fmla="*/ 3732 h 10000"/>
                  <a:gd name="connsiteX8" fmla="*/ 3974 w 10146"/>
                  <a:gd name="connsiteY8" fmla="*/ 3732 h 10000"/>
                  <a:gd name="connsiteX9" fmla="*/ 3974 w 10146"/>
                  <a:gd name="connsiteY9" fmla="*/ 2147 h 10000"/>
                  <a:gd name="connsiteX10" fmla="*/ 2122 w 10146"/>
                  <a:gd name="connsiteY10" fmla="*/ 2147 h 10000"/>
                  <a:gd name="connsiteX11" fmla="*/ 5018 w 10146"/>
                  <a:gd name="connsiteY11" fmla="*/ 0 h 10000"/>
                  <a:gd name="connsiteX12" fmla="*/ 7971 w 10146"/>
                  <a:gd name="connsiteY12" fmla="*/ 2147 h 10000"/>
                  <a:gd name="connsiteX13" fmla="*/ 6338 w 10146"/>
                  <a:gd name="connsiteY13" fmla="*/ 2147 h 10000"/>
                  <a:gd name="connsiteX14" fmla="*/ 6338 w 10146"/>
                  <a:gd name="connsiteY14" fmla="*/ 3732 h 10000"/>
                  <a:gd name="connsiteX0" fmla="*/ 6419 w 10227"/>
                  <a:gd name="connsiteY0" fmla="*/ 3732 h 10000"/>
                  <a:gd name="connsiteX1" fmla="*/ 10227 w 10227"/>
                  <a:gd name="connsiteY1" fmla="*/ 3732 h 10000"/>
                  <a:gd name="connsiteX2" fmla="*/ 10227 w 10227"/>
                  <a:gd name="connsiteY2" fmla="*/ 10000 h 10000"/>
                  <a:gd name="connsiteX3" fmla="*/ 227 w 10227"/>
                  <a:gd name="connsiteY3" fmla="*/ 9980 h 10000"/>
                  <a:gd name="connsiteX4" fmla="*/ 232 w 10227"/>
                  <a:gd name="connsiteY4" fmla="*/ 7761 h 10000"/>
                  <a:gd name="connsiteX5" fmla="*/ 3421 w 10227"/>
                  <a:gd name="connsiteY5" fmla="*/ 6794 h 10000"/>
                  <a:gd name="connsiteX6" fmla="*/ 225 w 10227"/>
                  <a:gd name="connsiteY6" fmla="*/ 5826 h 10000"/>
                  <a:gd name="connsiteX7" fmla="*/ 228 w 10227"/>
                  <a:gd name="connsiteY7" fmla="*/ 3732 h 10000"/>
                  <a:gd name="connsiteX8" fmla="*/ 4055 w 10227"/>
                  <a:gd name="connsiteY8" fmla="*/ 3732 h 10000"/>
                  <a:gd name="connsiteX9" fmla="*/ 4055 w 10227"/>
                  <a:gd name="connsiteY9" fmla="*/ 2147 h 10000"/>
                  <a:gd name="connsiteX10" fmla="*/ 2203 w 10227"/>
                  <a:gd name="connsiteY10" fmla="*/ 2147 h 10000"/>
                  <a:gd name="connsiteX11" fmla="*/ 5099 w 10227"/>
                  <a:gd name="connsiteY11" fmla="*/ 0 h 10000"/>
                  <a:gd name="connsiteX12" fmla="*/ 8052 w 10227"/>
                  <a:gd name="connsiteY12" fmla="*/ 2147 h 10000"/>
                  <a:gd name="connsiteX13" fmla="*/ 6419 w 10227"/>
                  <a:gd name="connsiteY13" fmla="*/ 2147 h 10000"/>
                  <a:gd name="connsiteX14" fmla="*/ 6419 w 10227"/>
                  <a:gd name="connsiteY14" fmla="*/ 3732 h 10000"/>
                  <a:gd name="connsiteX0" fmla="*/ 6329 w 10137"/>
                  <a:gd name="connsiteY0" fmla="*/ 3732 h 10000"/>
                  <a:gd name="connsiteX1" fmla="*/ 10137 w 10137"/>
                  <a:gd name="connsiteY1" fmla="*/ 3732 h 10000"/>
                  <a:gd name="connsiteX2" fmla="*/ 10137 w 10137"/>
                  <a:gd name="connsiteY2" fmla="*/ 10000 h 10000"/>
                  <a:gd name="connsiteX3" fmla="*/ 137 w 10137"/>
                  <a:gd name="connsiteY3" fmla="*/ 9980 h 10000"/>
                  <a:gd name="connsiteX4" fmla="*/ 142 w 10137"/>
                  <a:gd name="connsiteY4" fmla="*/ 7761 h 10000"/>
                  <a:gd name="connsiteX5" fmla="*/ 2095 w 10137"/>
                  <a:gd name="connsiteY5" fmla="*/ 6779 h 10000"/>
                  <a:gd name="connsiteX6" fmla="*/ 135 w 10137"/>
                  <a:gd name="connsiteY6" fmla="*/ 5826 h 10000"/>
                  <a:gd name="connsiteX7" fmla="*/ 138 w 10137"/>
                  <a:gd name="connsiteY7" fmla="*/ 3732 h 10000"/>
                  <a:gd name="connsiteX8" fmla="*/ 3965 w 10137"/>
                  <a:gd name="connsiteY8" fmla="*/ 3732 h 10000"/>
                  <a:gd name="connsiteX9" fmla="*/ 3965 w 10137"/>
                  <a:gd name="connsiteY9" fmla="*/ 2147 h 10000"/>
                  <a:gd name="connsiteX10" fmla="*/ 2113 w 10137"/>
                  <a:gd name="connsiteY10" fmla="*/ 2147 h 10000"/>
                  <a:gd name="connsiteX11" fmla="*/ 5009 w 10137"/>
                  <a:gd name="connsiteY11" fmla="*/ 0 h 10000"/>
                  <a:gd name="connsiteX12" fmla="*/ 7962 w 10137"/>
                  <a:gd name="connsiteY12" fmla="*/ 2147 h 10000"/>
                  <a:gd name="connsiteX13" fmla="*/ 6329 w 10137"/>
                  <a:gd name="connsiteY13" fmla="*/ 2147 h 10000"/>
                  <a:gd name="connsiteX14" fmla="*/ 6329 w 10137"/>
                  <a:gd name="connsiteY14" fmla="*/ 3732 h 10000"/>
                  <a:gd name="connsiteX0" fmla="*/ 6324 w 10132"/>
                  <a:gd name="connsiteY0" fmla="*/ 3732 h 10000"/>
                  <a:gd name="connsiteX1" fmla="*/ 10132 w 10132"/>
                  <a:gd name="connsiteY1" fmla="*/ 3732 h 10000"/>
                  <a:gd name="connsiteX2" fmla="*/ 10132 w 10132"/>
                  <a:gd name="connsiteY2" fmla="*/ 10000 h 10000"/>
                  <a:gd name="connsiteX3" fmla="*/ 132 w 10132"/>
                  <a:gd name="connsiteY3" fmla="*/ 9980 h 10000"/>
                  <a:gd name="connsiteX4" fmla="*/ 137 w 10132"/>
                  <a:gd name="connsiteY4" fmla="*/ 7761 h 10000"/>
                  <a:gd name="connsiteX5" fmla="*/ 2090 w 10132"/>
                  <a:gd name="connsiteY5" fmla="*/ 6779 h 10000"/>
                  <a:gd name="connsiteX6" fmla="*/ 130 w 10132"/>
                  <a:gd name="connsiteY6" fmla="*/ 5826 h 10000"/>
                  <a:gd name="connsiteX7" fmla="*/ 133 w 10132"/>
                  <a:gd name="connsiteY7" fmla="*/ 3732 h 10000"/>
                  <a:gd name="connsiteX8" fmla="*/ 3960 w 10132"/>
                  <a:gd name="connsiteY8" fmla="*/ 3732 h 10000"/>
                  <a:gd name="connsiteX9" fmla="*/ 3960 w 10132"/>
                  <a:gd name="connsiteY9" fmla="*/ 2147 h 10000"/>
                  <a:gd name="connsiteX10" fmla="*/ 2108 w 10132"/>
                  <a:gd name="connsiteY10" fmla="*/ 2147 h 10000"/>
                  <a:gd name="connsiteX11" fmla="*/ 5004 w 10132"/>
                  <a:gd name="connsiteY11" fmla="*/ 0 h 10000"/>
                  <a:gd name="connsiteX12" fmla="*/ 7957 w 10132"/>
                  <a:gd name="connsiteY12" fmla="*/ 2147 h 10000"/>
                  <a:gd name="connsiteX13" fmla="*/ 6324 w 10132"/>
                  <a:gd name="connsiteY13" fmla="*/ 2147 h 10000"/>
                  <a:gd name="connsiteX14" fmla="*/ 6324 w 10132"/>
                  <a:gd name="connsiteY14" fmla="*/ 3732 h 10000"/>
                  <a:gd name="connsiteX0" fmla="*/ 6195 w 10003"/>
                  <a:gd name="connsiteY0" fmla="*/ 3732 h 10000"/>
                  <a:gd name="connsiteX1" fmla="*/ 10003 w 10003"/>
                  <a:gd name="connsiteY1" fmla="*/ 3732 h 10000"/>
                  <a:gd name="connsiteX2" fmla="*/ 10003 w 10003"/>
                  <a:gd name="connsiteY2" fmla="*/ 10000 h 10000"/>
                  <a:gd name="connsiteX3" fmla="*/ 3 w 10003"/>
                  <a:gd name="connsiteY3" fmla="*/ 9980 h 10000"/>
                  <a:gd name="connsiteX4" fmla="*/ 8 w 10003"/>
                  <a:gd name="connsiteY4" fmla="*/ 7761 h 10000"/>
                  <a:gd name="connsiteX5" fmla="*/ 1961 w 10003"/>
                  <a:gd name="connsiteY5" fmla="*/ 6779 h 10000"/>
                  <a:gd name="connsiteX6" fmla="*/ 1 w 10003"/>
                  <a:gd name="connsiteY6" fmla="*/ 5826 h 10000"/>
                  <a:gd name="connsiteX7" fmla="*/ 4 w 10003"/>
                  <a:gd name="connsiteY7" fmla="*/ 3732 h 10000"/>
                  <a:gd name="connsiteX8" fmla="*/ 3831 w 10003"/>
                  <a:gd name="connsiteY8" fmla="*/ 3732 h 10000"/>
                  <a:gd name="connsiteX9" fmla="*/ 3831 w 10003"/>
                  <a:gd name="connsiteY9" fmla="*/ 2147 h 10000"/>
                  <a:gd name="connsiteX10" fmla="*/ 1979 w 10003"/>
                  <a:gd name="connsiteY10" fmla="*/ 2147 h 10000"/>
                  <a:gd name="connsiteX11" fmla="*/ 4875 w 10003"/>
                  <a:gd name="connsiteY11" fmla="*/ 0 h 10000"/>
                  <a:gd name="connsiteX12" fmla="*/ 7828 w 10003"/>
                  <a:gd name="connsiteY12" fmla="*/ 2147 h 10000"/>
                  <a:gd name="connsiteX13" fmla="*/ 6195 w 10003"/>
                  <a:gd name="connsiteY13" fmla="*/ 2147 h 10000"/>
                  <a:gd name="connsiteX14" fmla="*/ 6195 w 10003"/>
                  <a:gd name="connsiteY14" fmla="*/ 3732 h 10000"/>
                  <a:gd name="connsiteX0" fmla="*/ 6192 w 10000"/>
                  <a:gd name="connsiteY0" fmla="*/ 3732 h 10000"/>
                  <a:gd name="connsiteX1" fmla="*/ 10000 w 10000"/>
                  <a:gd name="connsiteY1" fmla="*/ 3732 h 10000"/>
                  <a:gd name="connsiteX2" fmla="*/ 10000 w 10000"/>
                  <a:gd name="connsiteY2" fmla="*/ 10000 h 10000"/>
                  <a:gd name="connsiteX3" fmla="*/ 0 w 10000"/>
                  <a:gd name="connsiteY3" fmla="*/ 9980 h 10000"/>
                  <a:gd name="connsiteX4" fmla="*/ 5 w 10000"/>
                  <a:gd name="connsiteY4" fmla="*/ 7761 h 10000"/>
                  <a:gd name="connsiteX5" fmla="*/ 1958 w 10000"/>
                  <a:gd name="connsiteY5" fmla="*/ 6779 h 10000"/>
                  <a:gd name="connsiteX6" fmla="*/ 21 w 10000"/>
                  <a:gd name="connsiteY6" fmla="*/ 5797 h 10000"/>
                  <a:gd name="connsiteX7" fmla="*/ 1 w 10000"/>
                  <a:gd name="connsiteY7" fmla="*/ 3732 h 10000"/>
                  <a:gd name="connsiteX8" fmla="*/ 3828 w 10000"/>
                  <a:gd name="connsiteY8" fmla="*/ 3732 h 10000"/>
                  <a:gd name="connsiteX9" fmla="*/ 3828 w 10000"/>
                  <a:gd name="connsiteY9" fmla="*/ 2147 h 10000"/>
                  <a:gd name="connsiteX10" fmla="*/ 1976 w 10000"/>
                  <a:gd name="connsiteY10" fmla="*/ 2147 h 10000"/>
                  <a:gd name="connsiteX11" fmla="*/ 4872 w 10000"/>
                  <a:gd name="connsiteY11" fmla="*/ 0 h 10000"/>
                  <a:gd name="connsiteX12" fmla="*/ 7825 w 10000"/>
                  <a:gd name="connsiteY12" fmla="*/ 2147 h 10000"/>
                  <a:gd name="connsiteX13" fmla="*/ 6192 w 10000"/>
                  <a:gd name="connsiteY13" fmla="*/ 2147 h 10000"/>
                  <a:gd name="connsiteX14" fmla="*/ 6192 w 10000"/>
                  <a:gd name="connsiteY14" fmla="*/ 3732 h 10000"/>
                  <a:gd name="connsiteX0" fmla="*/ 6192 w 10000"/>
                  <a:gd name="connsiteY0" fmla="*/ 3732 h 10000"/>
                  <a:gd name="connsiteX1" fmla="*/ 10000 w 10000"/>
                  <a:gd name="connsiteY1" fmla="*/ 3732 h 10000"/>
                  <a:gd name="connsiteX2" fmla="*/ 10000 w 10000"/>
                  <a:gd name="connsiteY2" fmla="*/ 10000 h 10000"/>
                  <a:gd name="connsiteX3" fmla="*/ 0 w 10000"/>
                  <a:gd name="connsiteY3" fmla="*/ 9980 h 10000"/>
                  <a:gd name="connsiteX4" fmla="*/ 5 w 10000"/>
                  <a:gd name="connsiteY4" fmla="*/ 7834 h 10000"/>
                  <a:gd name="connsiteX5" fmla="*/ 1958 w 10000"/>
                  <a:gd name="connsiteY5" fmla="*/ 6779 h 10000"/>
                  <a:gd name="connsiteX6" fmla="*/ 21 w 10000"/>
                  <a:gd name="connsiteY6" fmla="*/ 5797 h 10000"/>
                  <a:gd name="connsiteX7" fmla="*/ 1 w 10000"/>
                  <a:gd name="connsiteY7" fmla="*/ 3732 h 10000"/>
                  <a:gd name="connsiteX8" fmla="*/ 3828 w 10000"/>
                  <a:gd name="connsiteY8" fmla="*/ 3732 h 10000"/>
                  <a:gd name="connsiteX9" fmla="*/ 3828 w 10000"/>
                  <a:gd name="connsiteY9" fmla="*/ 2147 h 10000"/>
                  <a:gd name="connsiteX10" fmla="*/ 1976 w 10000"/>
                  <a:gd name="connsiteY10" fmla="*/ 2147 h 10000"/>
                  <a:gd name="connsiteX11" fmla="*/ 4872 w 10000"/>
                  <a:gd name="connsiteY11" fmla="*/ 0 h 10000"/>
                  <a:gd name="connsiteX12" fmla="*/ 7825 w 10000"/>
                  <a:gd name="connsiteY12" fmla="*/ 2147 h 10000"/>
                  <a:gd name="connsiteX13" fmla="*/ 6192 w 10000"/>
                  <a:gd name="connsiteY13" fmla="*/ 2147 h 10000"/>
                  <a:gd name="connsiteX14" fmla="*/ 6192 w 10000"/>
                  <a:gd name="connsiteY14" fmla="*/ 3732 h 10000"/>
                  <a:gd name="connsiteX0" fmla="*/ 6192 w 10000"/>
                  <a:gd name="connsiteY0" fmla="*/ 3732 h 10000"/>
                  <a:gd name="connsiteX1" fmla="*/ 10000 w 10000"/>
                  <a:gd name="connsiteY1" fmla="*/ 3732 h 10000"/>
                  <a:gd name="connsiteX2" fmla="*/ 10000 w 10000"/>
                  <a:gd name="connsiteY2" fmla="*/ 10000 h 10000"/>
                  <a:gd name="connsiteX3" fmla="*/ 0 w 10000"/>
                  <a:gd name="connsiteY3" fmla="*/ 9980 h 10000"/>
                  <a:gd name="connsiteX4" fmla="*/ 5 w 10000"/>
                  <a:gd name="connsiteY4" fmla="*/ 7805 h 10000"/>
                  <a:gd name="connsiteX5" fmla="*/ 1958 w 10000"/>
                  <a:gd name="connsiteY5" fmla="*/ 6779 h 10000"/>
                  <a:gd name="connsiteX6" fmla="*/ 21 w 10000"/>
                  <a:gd name="connsiteY6" fmla="*/ 5797 h 10000"/>
                  <a:gd name="connsiteX7" fmla="*/ 1 w 10000"/>
                  <a:gd name="connsiteY7" fmla="*/ 3732 h 10000"/>
                  <a:gd name="connsiteX8" fmla="*/ 3828 w 10000"/>
                  <a:gd name="connsiteY8" fmla="*/ 3732 h 10000"/>
                  <a:gd name="connsiteX9" fmla="*/ 3828 w 10000"/>
                  <a:gd name="connsiteY9" fmla="*/ 2147 h 10000"/>
                  <a:gd name="connsiteX10" fmla="*/ 1976 w 10000"/>
                  <a:gd name="connsiteY10" fmla="*/ 2147 h 10000"/>
                  <a:gd name="connsiteX11" fmla="*/ 4872 w 10000"/>
                  <a:gd name="connsiteY11" fmla="*/ 0 h 10000"/>
                  <a:gd name="connsiteX12" fmla="*/ 7825 w 10000"/>
                  <a:gd name="connsiteY12" fmla="*/ 2147 h 10000"/>
                  <a:gd name="connsiteX13" fmla="*/ 6192 w 10000"/>
                  <a:gd name="connsiteY13" fmla="*/ 2147 h 10000"/>
                  <a:gd name="connsiteX14" fmla="*/ 6192 w 10000"/>
                  <a:gd name="connsiteY14" fmla="*/ 3732 h 10000"/>
                  <a:gd name="connsiteX0" fmla="*/ 6192 w 10000"/>
                  <a:gd name="connsiteY0" fmla="*/ 3732 h 10000"/>
                  <a:gd name="connsiteX1" fmla="*/ 10000 w 10000"/>
                  <a:gd name="connsiteY1" fmla="*/ 3732 h 10000"/>
                  <a:gd name="connsiteX2" fmla="*/ 10000 w 10000"/>
                  <a:gd name="connsiteY2" fmla="*/ 10000 h 10000"/>
                  <a:gd name="connsiteX3" fmla="*/ 0 w 10000"/>
                  <a:gd name="connsiteY3" fmla="*/ 9980 h 10000"/>
                  <a:gd name="connsiteX4" fmla="*/ 5 w 10000"/>
                  <a:gd name="connsiteY4" fmla="*/ 7805 h 10000"/>
                  <a:gd name="connsiteX5" fmla="*/ 1958 w 10000"/>
                  <a:gd name="connsiteY5" fmla="*/ 6779 h 10000"/>
                  <a:gd name="connsiteX6" fmla="*/ 21 w 10000"/>
                  <a:gd name="connsiteY6" fmla="*/ 5797 h 10000"/>
                  <a:gd name="connsiteX7" fmla="*/ 1 w 10000"/>
                  <a:gd name="connsiteY7" fmla="*/ 3732 h 10000"/>
                  <a:gd name="connsiteX8" fmla="*/ 3828 w 10000"/>
                  <a:gd name="connsiteY8" fmla="*/ 3732 h 10000"/>
                  <a:gd name="connsiteX9" fmla="*/ 3828 w 10000"/>
                  <a:gd name="connsiteY9" fmla="*/ 2147 h 10000"/>
                  <a:gd name="connsiteX10" fmla="*/ 1976 w 10000"/>
                  <a:gd name="connsiteY10" fmla="*/ 2147 h 10000"/>
                  <a:gd name="connsiteX11" fmla="*/ 4872 w 10000"/>
                  <a:gd name="connsiteY11" fmla="*/ 0 h 10000"/>
                  <a:gd name="connsiteX12" fmla="*/ 7825 w 10000"/>
                  <a:gd name="connsiteY12" fmla="*/ 2147 h 10000"/>
                  <a:gd name="connsiteX13" fmla="*/ 6192 w 10000"/>
                  <a:gd name="connsiteY13" fmla="*/ 2147 h 10000"/>
                  <a:gd name="connsiteX14" fmla="*/ 6192 w 10000"/>
                  <a:gd name="connsiteY14" fmla="*/ 3732 h 10000"/>
                  <a:gd name="connsiteX0" fmla="*/ 6192 w 10000"/>
                  <a:gd name="connsiteY0" fmla="*/ 3732 h 10000"/>
                  <a:gd name="connsiteX1" fmla="*/ 10000 w 10000"/>
                  <a:gd name="connsiteY1" fmla="*/ 3732 h 10000"/>
                  <a:gd name="connsiteX2" fmla="*/ 10000 w 10000"/>
                  <a:gd name="connsiteY2" fmla="*/ 10000 h 10000"/>
                  <a:gd name="connsiteX3" fmla="*/ 0 w 10000"/>
                  <a:gd name="connsiteY3" fmla="*/ 9980 h 10000"/>
                  <a:gd name="connsiteX4" fmla="*/ 28 w 10000"/>
                  <a:gd name="connsiteY4" fmla="*/ 7820 h 10000"/>
                  <a:gd name="connsiteX5" fmla="*/ 1958 w 10000"/>
                  <a:gd name="connsiteY5" fmla="*/ 6779 h 10000"/>
                  <a:gd name="connsiteX6" fmla="*/ 21 w 10000"/>
                  <a:gd name="connsiteY6" fmla="*/ 5797 h 10000"/>
                  <a:gd name="connsiteX7" fmla="*/ 1 w 10000"/>
                  <a:gd name="connsiteY7" fmla="*/ 3732 h 10000"/>
                  <a:gd name="connsiteX8" fmla="*/ 3828 w 10000"/>
                  <a:gd name="connsiteY8" fmla="*/ 3732 h 10000"/>
                  <a:gd name="connsiteX9" fmla="*/ 3828 w 10000"/>
                  <a:gd name="connsiteY9" fmla="*/ 2147 h 10000"/>
                  <a:gd name="connsiteX10" fmla="*/ 1976 w 10000"/>
                  <a:gd name="connsiteY10" fmla="*/ 2147 h 10000"/>
                  <a:gd name="connsiteX11" fmla="*/ 4872 w 10000"/>
                  <a:gd name="connsiteY11" fmla="*/ 0 h 10000"/>
                  <a:gd name="connsiteX12" fmla="*/ 7825 w 10000"/>
                  <a:gd name="connsiteY12" fmla="*/ 2147 h 10000"/>
                  <a:gd name="connsiteX13" fmla="*/ 6192 w 10000"/>
                  <a:gd name="connsiteY13" fmla="*/ 2147 h 10000"/>
                  <a:gd name="connsiteX14" fmla="*/ 6192 w 10000"/>
                  <a:gd name="connsiteY14" fmla="*/ 3732 h 10000"/>
                  <a:gd name="connsiteX0" fmla="*/ 6192 w 10000"/>
                  <a:gd name="connsiteY0" fmla="*/ 3732 h 10000"/>
                  <a:gd name="connsiteX1" fmla="*/ 10000 w 10000"/>
                  <a:gd name="connsiteY1" fmla="*/ 3732 h 10000"/>
                  <a:gd name="connsiteX2" fmla="*/ 10000 w 10000"/>
                  <a:gd name="connsiteY2" fmla="*/ 10000 h 10000"/>
                  <a:gd name="connsiteX3" fmla="*/ 0 w 10000"/>
                  <a:gd name="connsiteY3" fmla="*/ 9980 h 10000"/>
                  <a:gd name="connsiteX4" fmla="*/ 28 w 10000"/>
                  <a:gd name="connsiteY4" fmla="*/ 7820 h 10000"/>
                  <a:gd name="connsiteX5" fmla="*/ 1958 w 10000"/>
                  <a:gd name="connsiteY5" fmla="*/ 6779 h 10000"/>
                  <a:gd name="connsiteX6" fmla="*/ 44 w 10000"/>
                  <a:gd name="connsiteY6" fmla="*/ 5782 h 10000"/>
                  <a:gd name="connsiteX7" fmla="*/ 1 w 10000"/>
                  <a:gd name="connsiteY7" fmla="*/ 3732 h 10000"/>
                  <a:gd name="connsiteX8" fmla="*/ 3828 w 10000"/>
                  <a:gd name="connsiteY8" fmla="*/ 3732 h 10000"/>
                  <a:gd name="connsiteX9" fmla="*/ 3828 w 10000"/>
                  <a:gd name="connsiteY9" fmla="*/ 2147 h 10000"/>
                  <a:gd name="connsiteX10" fmla="*/ 1976 w 10000"/>
                  <a:gd name="connsiteY10" fmla="*/ 2147 h 10000"/>
                  <a:gd name="connsiteX11" fmla="*/ 4872 w 10000"/>
                  <a:gd name="connsiteY11" fmla="*/ 0 h 10000"/>
                  <a:gd name="connsiteX12" fmla="*/ 7825 w 10000"/>
                  <a:gd name="connsiteY12" fmla="*/ 2147 h 10000"/>
                  <a:gd name="connsiteX13" fmla="*/ 6192 w 10000"/>
                  <a:gd name="connsiteY13" fmla="*/ 2147 h 10000"/>
                  <a:gd name="connsiteX14" fmla="*/ 6192 w 10000"/>
                  <a:gd name="connsiteY14" fmla="*/ 3732 h 10000"/>
                  <a:gd name="connsiteX0" fmla="*/ 6192 w 10000"/>
                  <a:gd name="connsiteY0" fmla="*/ 3732 h 10000"/>
                  <a:gd name="connsiteX1" fmla="*/ 10000 w 10000"/>
                  <a:gd name="connsiteY1" fmla="*/ 3732 h 10000"/>
                  <a:gd name="connsiteX2" fmla="*/ 10000 w 10000"/>
                  <a:gd name="connsiteY2" fmla="*/ 10000 h 10000"/>
                  <a:gd name="connsiteX3" fmla="*/ 0 w 10000"/>
                  <a:gd name="connsiteY3" fmla="*/ 9980 h 10000"/>
                  <a:gd name="connsiteX4" fmla="*/ 28 w 10000"/>
                  <a:gd name="connsiteY4" fmla="*/ 7820 h 10000"/>
                  <a:gd name="connsiteX5" fmla="*/ 1958 w 10000"/>
                  <a:gd name="connsiteY5" fmla="*/ 6779 h 10000"/>
                  <a:gd name="connsiteX6" fmla="*/ 44 w 10000"/>
                  <a:gd name="connsiteY6" fmla="*/ 5782 h 10000"/>
                  <a:gd name="connsiteX7" fmla="*/ 1 w 10000"/>
                  <a:gd name="connsiteY7" fmla="*/ 3732 h 10000"/>
                  <a:gd name="connsiteX8" fmla="*/ 3828 w 10000"/>
                  <a:gd name="connsiteY8" fmla="*/ 3732 h 10000"/>
                  <a:gd name="connsiteX9" fmla="*/ 3828 w 10000"/>
                  <a:gd name="connsiteY9" fmla="*/ 2147 h 10000"/>
                  <a:gd name="connsiteX10" fmla="*/ 1976 w 10000"/>
                  <a:gd name="connsiteY10" fmla="*/ 2147 h 10000"/>
                  <a:gd name="connsiteX11" fmla="*/ 4872 w 10000"/>
                  <a:gd name="connsiteY11" fmla="*/ 0 h 10000"/>
                  <a:gd name="connsiteX12" fmla="*/ 7825 w 10000"/>
                  <a:gd name="connsiteY12" fmla="*/ 2147 h 10000"/>
                  <a:gd name="connsiteX13" fmla="*/ 6192 w 10000"/>
                  <a:gd name="connsiteY13" fmla="*/ 2147 h 10000"/>
                  <a:gd name="connsiteX14" fmla="*/ 6192 w 10000"/>
                  <a:gd name="connsiteY14" fmla="*/ 3732 h 10000"/>
                  <a:gd name="connsiteX0" fmla="*/ 6192 w 10000"/>
                  <a:gd name="connsiteY0" fmla="*/ 3732 h 10000"/>
                  <a:gd name="connsiteX1" fmla="*/ 10000 w 10000"/>
                  <a:gd name="connsiteY1" fmla="*/ 3732 h 10000"/>
                  <a:gd name="connsiteX2" fmla="*/ 10000 w 10000"/>
                  <a:gd name="connsiteY2" fmla="*/ 10000 h 10000"/>
                  <a:gd name="connsiteX3" fmla="*/ 0 w 10000"/>
                  <a:gd name="connsiteY3" fmla="*/ 9980 h 10000"/>
                  <a:gd name="connsiteX4" fmla="*/ 28 w 10000"/>
                  <a:gd name="connsiteY4" fmla="*/ 7835 h 10000"/>
                  <a:gd name="connsiteX5" fmla="*/ 1958 w 10000"/>
                  <a:gd name="connsiteY5" fmla="*/ 6779 h 10000"/>
                  <a:gd name="connsiteX6" fmla="*/ 44 w 10000"/>
                  <a:gd name="connsiteY6" fmla="*/ 5782 h 10000"/>
                  <a:gd name="connsiteX7" fmla="*/ 1 w 10000"/>
                  <a:gd name="connsiteY7" fmla="*/ 3732 h 10000"/>
                  <a:gd name="connsiteX8" fmla="*/ 3828 w 10000"/>
                  <a:gd name="connsiteY8" fmla="*/ 3732 h 10000"/>
                  <a:gd name="connsiteX9" fmla="*/ 3828 w 10000"/>
                  <a:gd name="connsiteY9" fmla="*/ 2147 h 10000"/>
                  <a:gd name="connsiteX10" fmla="*/ 1976 w 10000"/>
                  <a:gd name="connsiteY10" fmla="*/ 2147 h 10000"/>
                  <a:gd name="connsiteX11" fmla="*/ 4872 w 10000"/>
                  <a:gd name="connsiteY11" fmla="*/ 0 h 10000"/>
                  <a:gd name="connsiteX12" fmla="*/ 7825 w 10000"/>
                  <a:gd name="connsiteY12" fmla="*/ 2147 h 10000"/>
                  <a:gd name="connsiteX13" fmla="*/ 6192 w 10000"/>
                  <a:gd name="connsiteY13" fmla="*/ 2147 h 10000"/>
                  <a:gd name="connsiteX14" fmla="*/ 6192 w 10000"/>
                  <a:gd name="connsiteY14" fmla="*/ 3732 h 10000"/>
                  <a:gd name="connsiteX0" fmla="*/ 6192 w 10000"/>
                  <a:gd name="connsiteY0" fmla="*/ 3732 h 10000"/>
                  <a:gd name="connsiteX1" fmla="*/ 10000 w 10000"/>
                  <a:gd name="connsiteY1" fmla="*/ 3732 h 10000"/>
                  <a:gd name="connsiteX2" fmla="*/ 10000 w 10000"/>
                  <a:gd name="connsiteY2" fmla="*/ 10000 h 10000"/>
                  <a:gd name="connsiteX3" fmla="*/ 0 w 10000"/>
                  <a:gd name="connsiteY3" fmla="*/ 9980 h 10000"/>
                  <a:gd name="connsiteX4" fmla="*/ 28 w 10000"/>
                  <a:gd name="connsiteY4" fmla="*/ 7835 h 10000"/>
                  <a:gd name="connsiteX5" fmla="*/ 1958 w 10000"/>
                  <a:gd name="connsiteY5" fmla="*/ 6779 h 10000"/>
                  <a:gd name="connsiteX6" fmla="*/ 21 w 10000"/>
                  <a:gd name="connsiteY6" fmla="*/ 5738 h 10000"/>
                  <a:gd name="connsiteX7" fmla="*/ 1 w 10000"/>
                  <a:gd name="connsiteY7" fmla="*/ 3732 h 10000"/>
                  <a:gd name="connsiteX8" fmla="*/ 3828 w 10000"/>
                  <a:gd name="connsiteY8" fmla="*/ 3732 h 10000"/>
                  <a:gd name="connsiteX9" fmla="*/ 3828 w 10000"/>
                  <a:gd name="connsiteY9" fmla="*/ 2147 h 10000"/>
                  <a:gd name="connsiteX10" fmla="*/ 1976 w 10000"/>
                  <a:gd name="connsiteY10" fmla="*/ 2147 h 10000"/>
                  <a:gd name="connsiteX11" fmla="*/ 4872 w 10000"/>
                  <a:gd name="connsiteY11" fmla="*/ 0 h 10000"/>
                  <a:gd name="connsiteX12" fmla="*/ 7825 w 10000"/>
                  <a:gd name="connsiteY12" fmla="*/ 2147 h 10000"/>
                  <a:gd name="connsiteX13" fmla="*/ 6192 w 10000"/>
                  <a:gd name="connsiteY13" fmla="*/ 2147 h 10000"/>
                  <a:gd name="connsiteX14" fmla="*/ 6192 w 10000"/>
                  <a:gd name="connsiteY14" fmla="*/ 3732 h 10000"/>
                  <a:gd name="connsiteX0" fmla="*/ 6192 w 10000"/>
                  <a:gd name="connsiteY0" fmla="*/ 3732 h 10000"/>
                  <a:gd name="connsiteX1" fmla="*/ 10000 w 10000"/>
                  <a:gd name="connsiteY1" fmla="*/ 3732 h 10000"/>
                  <a:gd name="connsiteX2" fmla="*/ 10000 w 10000"/>
                  <a:gd name="connsiteY2" fmla="*/ 10000 h 10000"/>
                  <a:gd name="connsiteX3" fmla="*/ 0 w 10000"/>
                  <a:gd name="connsiteY3" fmla="*/ 9980 h 10000"/>
                  <a:gd name="connsiteX4" fmla="*/ 28 w 10000"/>
                  <a:gd name="connsiteY4" fmla="*/ 7835 h 10000"/>
                  <a:gd name="connsiteX5" fmla="*/ 1958 w 10000"/>
                  <a:gd name="connsiteY5" fmla="*/ 6779 h 10000"/>
                  <a:gd name="connsiteX6" fmla="*/ 21 w 10000"/>
                  <a:gd name="connsiteY6" fmla="*/ 5738 h 10000"/>
                  <a:gd name="connsiteX7" fmla="*/ 1 w 10000"/>
                  <a:gd name="connsiteY7" fmla="*/ 3732 h 10000"/>
                  <a:gd name="connsiteX8" fmla="*/ 3828 w 10000"/>
                  <a:gd name="connsiteY8" fmla="*/ 3732 h 10000"/>
                  <a:gd name="connsiteX9" fmla="*/ 3828 w 10000"/>
                  <a:gd name="connsiteY9" fmla="*/ 2147 h 10000"/>
                  <a:gd name="connsiteX10" fmla="*/ 1976 w 10000"/>
                  <a:gd name="connsiteY10" fmla="*/ 2147 h 10000"/>
                  <a:gd name="connsiteX11" fmla="*/ 4872 w 10000"/>
                  <a:gd name="connsiteY11" fmla="*/ 0 h 10000"/>
                  <a:gd name="connsiteX12" fmla="*/ 7825 w 10000"/>
                  <a:gd name="connsiteY12" fmla="*/ 2147 h 10000"/>
                  <a:gd name="connsiteX13" fmla="*/ 6192 w 10000"/>
                  <a:gd name="connsiteY13" fmla="*/ 2147 h 10000"/>
                  <a:gd name="connsiteX14" fmla="*/ 6192 w 10000"/>
                  <a:gd name="connsiteY14" fmla="*/ 3732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000" h="10000">
                    <a:moveTo>
                      <a:pt x="6192" y="3732"/>
                    </a:moveTo>
                    <a:lnTo>
                      <a:pt x="10000" y="3732"/>
                    </a:lnTo>
                    <a:lnTo>
                      <a:pt x="10000" y="10000"/>
                    </a:lnTo>
                    <a:lnTo>
                      <a:pt x="0" y="9980"/>
                    </a:lnTo>
                    <a:cubicBezTo>
                      <a:pt x="45" y="9995"/>
                      <a:pt x="29" y="7824"/>
                      <a:pt x="28" y="7835"/>
                    </a:cubicBezTo>
                    <a:cubicBezTo>
                      <a:pt x="27" y="7846"/>
                      <a:pt x="1959" y="6761"/>
                      <a:pt x="1958" y="6779"/>
                    </a:cubicBezTo>
                    <a:cubicBezTo>
                      <a:pt x="1957" y="6797"/>
                      <a:pt x="20" y="5732"/>
                      <a:pt x="21" y="5738"/>
                    </a:cubicBezTo>
                    <a:cubicBezTo>
                      <a:pt x="22" y="5744"/>
                      <a:pt x="48" y="3744"/>
                      <a:pt x="1" y="3732"/>
                    </a:cubicBezTo>
                    <a:lnTo>
                      <a:pt x="3828" y="3732"/>
                    </a:lnTo>
                    <a:lnTo>
                      <a:pt x="3828" y="2147"/>
                    </a:lnTo>
                    <a:lnTo>
                      <a:pt x="1976" y="2147"/>
                    </a:lnTo>
                    <a:lnTo>
                      <a:pt x="4872" y="0"/>
                    </a:lnTo>
                    <a:lnTo>
                      <a:pt x="7825" y="2147"/>
                    </a:lnTo>
                    <a:lnTo>
                      <a:pt x="6192" y="2147"/>
                    </a:lnTo>
                    <a:lnTo>
                      <a:pt x="6192" y="3732"/>
                    </a:lnTo>
                    <a:close/>
                  </a:path>
                </a:pathLst>
              </a:custGeom>
              <a:ln>
                <a:headEnd/>
                <a:tailEnd/>
              </a:ln>
            </p:spPr>
            <p:style>
              <a:lnRef idx="1">
                <a:schemeClr val="accent5"/>
              </a:lnRef>
              <a:fillRef idx="2">
                <a:schemeClr val="accent5"/>
              </a:fillRef>
              <a:effectRef idx="1">
                <a:schemeClr val="accent5"/>
              </a:effectRef>
              <a:fontRef idx="minor">
                <a:schemeClr val="dk1"/>
              </a:fontRef>
            </p:style>
            <p:txBody>
              <a:bodyPr wrap="none" anchor="ctr"/>
              <a:lstStyle/>
              <a:p>
                <a:endParaRPr lang="en-US">
                  <a:solidFill>
                    <a:schemeClr val="bg2"/>
                  </a:solidFill>
                </a:endParaRPr>
              </a:p>
            </p:txBody>
          </p:sp>
        </p:grpSp>
        <p:sp>
          <p:nvSpPr>
            <p:cNvPr id="71" name="TextBox 70"/>
            <p:cNvSpPr txBox="1"/>
            <p:nvPr/>
          </p:nvSpPr>
          <p:spPr>
            <a:xfrm>
              <a:off x="8393545" y="2424544"/>
              <a:ext cx="751951" cy="276999"/>
            </a:xfrm>
            <a:prstGeom prst="rect">
              <a:avLst/>
            </a:prstGeom>
            <a:solidFill>
              <a:schemeClr val="bg1">
                <a:alpha val="38000"/>
              </a:schemeClr>
            </a:solidFill>
          </p:spPr>
          <p:txBody>
            <a:bodyPr wrap="square" rtlCol="0">
              <a:spAutoFit/>
            </a:bodyPr>
            <a:lstStyle/>
            <a:p>
              <a:pPr algn="ctr">
                <a:defRPr/>
              </a:pPr>
              <a:r>
                <a:rPr lang="en-US" b="1" kern="0" dirty="0" smtClean="0">
                  <a:solidFill>
                    <a:srgbClr val="FF1414"/>
                  </a:solidFill>
                  <a:ea typeface="Tahoma" pitchFamily="34" charset="0"/>
                  <a:cs typeface="Tahoma" pitchFamily="34" charset="0"/>
                </a:rPr>
                <a:t>APP</a:t>
              </a:r>
            </a:p>
          </p:txBody>
        </p:sp>
      </p:grpSp>
      <p:sp>
        <p:nvSpPr>
          <p:cNvPr id="13" name="Title 12"/>
          <p:cNvSpPr>
            <a:spLocks noGrp="1"/>
          </p:cNvSpPr>
          <p:nvPr>
            <p:ph type="title"/>
          </p:nvPr>
        </p:nvSpPr>
        <p:spPr/>
        <p:txBody>
          <a:bodyPr/>
          <a:lstStyle/>
          <a:p>
            <a:r>
              <a:rPr lang="en-US" dirty="0" smtClean="0"/>
              <a:t>Oracle Mobile Platform Strategy</a:t>
            </a:r>
            <a:endParaRPr lang="en-US" dirty="0"/>
          </a:p>
        </p:txBody>
      </p:sp>
    </p:spTree>
    <p:extLst>
      <p:ext uri="{BB962C8B-B14F-4D97-AF65-F5344CB8AC3E}">
        <p14:creationId xmlns:p14="http://schemas.microsoft.com/office/powerpoint/2010/main" val="40923985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nodeType="afterEffect">
                                  <p:stCondLst>
                                    <p:cond delay="10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strVal val="#ppt_w*0.70"/>
                                          </p:val>
                                        </p:tav>
                                        <p:tav tm="100000">
                                          <p:val>
                                            <p:strVal val="#ppt_w"/>
                                          </p:val>
                                        </p:tav>
                                      </p:tavLst>
                                    </p:anim>
                                    <p:anim calcmode="lin" valueType="num">
                                      <p:cBhvr>
                                        <p:cTn id="8" dur="1000" fill="hold"/>
                                        <p:tgtEl>
                                          <p:spTgt spid="3"/>
                                        </p:tgtEl>
                                        <p:attrNameLst>
                                          <p:attrName>ppt_h</p:attrName>
                                        </p:attrNameLst>
                                      </p:cBhvr>
                                      <p:tavLst>
                                        <p:tav tm="0">
                                          <p:val>
                                            <p:strVal val="#ppt_h"/>
                                          </p:val>
                                        </p:tav>
                                        <p:tav tm="100000">
                                          <p:val>
                                            <p:strVal val="#ppt_h"/>
                                          </p:val>
                                        </p:tav>
                                      </p:tavLst>
                                    </p:anim>
                                    <p:animEffect transition="in" filter="fade">
                                      <p:cBhvr>
                                        <p:cTn id="9"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Rounded Rectangle 101"/>
          <p:cNvSpPr/>
          <p:nvPr/>
        </p:nvSpPr>
        <p:spPr>
          <a:xfrm>
            <a:off x="5617524" y="3598370"/>
            <a:ext cx="3660774" cy="811705"/>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3" tIns="60947" rIns="121893" bIns="60947" rtlCol="0" anchor="ctr"/>
          <a:lstStyle/>
          <a:p>
            <a:pPr algn="ctr"/>
            <a:endParaRPr lang="en-US" dirty="0">
              <a:solidFill>
                <a:prstClr val="white"/>
              </a:solidFill>
            </a:endParaRPr>
          </a:p>
        </p:txBody>
      </p:sp>
      <p:sp>
        <p:nvSpPr>
          <p:cNvPr id="104" name="Rounded Rectangle 103"/>
          <p:cNvSpPr/>
          <p:nvPr/>
        </p:nvSpPr>
        <p:spPr>
          <a:xfrm>
            <a:off x="8747538" y="814397"/>
            <a:ext cx="3192484" cy="893815"/>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3" tIns="60947" rIns="121893" bIns="60947" rtlCol="0" anchor="ctr"/>
          <a:lstStyle/>
          <a:p>
            <a:pPr algn="ctr"/>
            <a:endParaRPr lang="en-US" dirty="0">
              <a:solidFill>
                <a:prstClr val="white"/>
              </a:solidFill>
            </a:endParaRPr>
          </a:p>
        </p:txBody>
      </p:sp>
      <p:sp>
        <p:nvSpPr>
          <p:cNvPr id="94" name="Rounded Rectangle 93"/>
          <p:cNvSpPr/>
          <p:nvPr/>
        </p:nvSpPr>
        <p:spPr>
          <a:xfrm>
            <a:off x="10677524" y="823441"/>
            <a:ext cx="1264475" cy="534241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3" tIns="60947" rIns="121893" bIns="60947" rtlCol="0" anchor="ctr"/>
          <a:lstStyle/>
          <a:p>
            <a:pPr algn="ctr"/>
            <a:endParaRPr lang="en-US" dirty="0">
              <a:solidFill>
                <a:prstClr val="white"/>
              </a:solidFill>
            </a:endParaRPr>
          </a:p>
        </p:txBody>
      </p:sp>
      <p:pic>
        <p:nvPicPr>
          <p:cNvPr id="159" name="Picture 158"/>
          <p:cNvPicPr>
            <a:picLocks noChangeAspect="1"/>
          </p:cNvPicPr>
          <p:nvPr/>
        </p:nvPicPr>
        <p:blipFill>
          <a:blip r:embed="rId3" cstate="print"/>
          <a:stretch>
            <a:fillRect/>
          </a:stretch>
        </p:blipFill>
        <p:spPr>
          <a:xfrm>
            <a:off x="11241356" y="905257"/>
            <a:ext cx="647802" cy="647970"/>
          </a:xfrm>
          <a:prstGeom prst="rect">
            <a:avLst/>
          </a:prstGeom>
        </p:spPr>
      </p:pic>
      <p:sp>
        <p:nvSpPr>
          <p:cNvPr id="95" name="Rectangle 94"/>
          <p:cNvSpPr/>
          <p:nvPr/>
        </p:nvSpPr>
        <p:spPr>
          <a:xfrm>
            <a:off x="10448514" y="758795"/>
            <a:ext cx="1854486" cy="307750"/>
          </a:xfrm>
          <a:prstGeom prst="rect">
            <a:avLst/>
          </a:prstGeom>
        </p:spPr>
        <p:txBody>
          <a:bodyPr wrap="square" lIns="121893" tIns="60947" rIns="121893" bIns="60947">
            <a:spAutoFit/>
          </a:bodyPr>
          <a:lstStyle/>
          <a:p>
            <a:pPr algn="ctr"/>
            <a:r>
              <a:rPr lang="en-US" sz="1200" dirty="0" smtClean="0">
                <a:solidFill>
                  <a:srgbClr val="000000"/>
                </a:solidFill>
              </a:rPr>
              <a:t>Cloud Services</a:t>
            </a:r>
            <a:endParaRPr lang="en-US" sz="1200" dirty="0">
              <a:solidFill>
                <a:srgbClr val="000000"/>
              </a:solidFill>
            </a:endParaRPr>
          </a:p>
        </p:txBody>
      </p:sp>
      <p:sp>
        <p:nvSpPr>
          <p:cNvPr id="110" name="Rounded Rectangle 109"/>
          <p:cNvSpPr/>
          <p:nvPr/>
        </p:nvSpPr>
        <p:spPr>
          <a:xfrm>
            <a:off x="1945201" y="3598370"/>
            <a:ext cx="5629273" cy="1531899"/>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3" tIns="60947" rIns="121893" bIns="60947" rtlCol="0" anchor="ctr"/>
          <a:lstStyle/>
          <a:p>
            <a:pPr algn="ctr"/>
            <a:endParaRPr lang="en-US" dirty="0">
              <a:solidFill>
                <a:prstClr val="white"/>
              </a:solidFill>
            </a:endParaRPr>
          </a:p>
        </p:txBody>
      </p:sp>
      <p:sp>
        <p:nvSpPr>
          <p:cNvPr id="4" name="Title 3"/>
          <p:cNvSpPr>
            <a:spLocks noGrp="1"/>
          </p:cNvSpPr>
          <p:nvPr>
            <p:ph type="title"/>
          </p:nvPr>
        </p:nvSpPr>
        <p:spPr>
          <a:xfrm>
            <a:off x="228208" y="232726"/>
            <a:ext cx="10969924" cy="379967"/>
          </a:xfrm>
        </p:spPr>
        <p:txBody>
          <a:bodyPr/>
          <a:lstStyle/>
          <a:p>
            <a:r>
              <a:rPr lang="en-US" sz="2400" dirty="0" smtClean="0"/>
              <a:t>Enterprise Mobile Reference Architecture</a:t>
            </a:r>
            <a:endParaRPr lang="en-US" sz="2400" dirty="0"/>
          </a:p>
        </p:txBody>
      </p:sp>
      <p:sp>
        <p:nvSpPr>
          <p:cNvPr id="122" name="Isosceles Triangle 121"/>
          <p:cNvSpPr/>
          <p:nvPr/>
        </p:nvSpPr>
        <p:spPr>
          <a:xfrm>
            <a:off x="688850" y="2854611"/>
            <a:ext cx="325910" cy="488968"/>
          </a:xfrm>
          <a:prstGeom prst="triangl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21893" tIns="60947" rIns="121893" bIns="60947" rtlCol="0" anchor="ctr"/>
          <a:lstStyle/>
          <a:p>
            <a:pPr algn="ctr" defTabSz="1218408"/>
            <a:endParaRPr lang="en-US" dirty="0">
              <a:solidFill>
                <a:prstClr val="white"/>
              </a:solidFill>
            </a:endParaRPr>
          </a:p>
        </p:txBody>
      </p:sp>
      <p:grpSp>
        <p:nvGrpSpPr>
          <p:cNvPr id="2" name="Group 149"/>
          <p:cNvGrpSpPr/>
          <p:nvPr/>
        </p:nvGrpSpPr>
        <p:grpSpPr>
          <a:xfrm>
            <a:off x="186992" y="2442891"/>
            <a:ext cx="10089330" cy="757351"/>
            <a:chOff x="-591278" y="2442891"/>
            <a:chExt cx="10819975" cy="757351"/>
          </a:xfrm>
        </p:grpSpPr>
        <p:sp>
          <p:nvSpPr>
            <p:cNvPr id="90" name="Rounded Rectangle 89"/>
            <p:cNvSpPr/>
            <p:nvPr/>
          </p:nvSpPr>
          <p:spPr>
            <a:xfrm>
              <a:off x="-501256" y="2494067"/>
              <a:ext cx="10729953" cy="706175"/>
            </a:xfrm>
            <a:prstGeom prst="roundRect">
              <a:avLst/>
            </a:prstGeom>
            <a:solidFill>
              <a:schemeClr val="accent5">
                <a:lumMod val="75000"/>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3" tIns="60947" rIns="121893" bIns="60947" rtlCol="0" anchor="ctr"/>
            <a:lstStyle/>
            <a:p>
              <a:pPr algn="ctr"/>
              <a:endParaRPr lang="en-US" dirty="0">
                <a:solidFill>
                  <a:prstClr val="white"/>
                </a:solidFill>
              </a:endParaRPr>
            </a:p>
          </p:txBody>
        </p:sp>
        <p:sp>
          <p:nvSpPr>
            <p:cNvPr id="93" name="TextBox 92"/>
            <p:cNvSpPr txBox="1"/>
            <p:nvPr/>
          </p:nvSpPr>
          <p:spPr>
            <a:xfrm>
              <a:off x="-591278" y="2442891"/>
              <a:ext cx="1299367" cy="307750"/>
            </a:xfrm>
            <a:prstGeom prst="rect">
              <a:avLst/>
            </a:prstGeom>
            <a:noFill/>
          </p:spPr>
          <p:txBody>
            <a:bodyPr wrap="none" lIns="121893" tIns="60947" rIns="121893" bIns="60947" rtlCol="0">
              <a:spAutoFit/>
            </a:bodyPr>
            <a:lstStyle/>
            <a:p>
              <a:pPr defTabSz="1218408"/>
              <a:r>
                <a:rPr lang="en-US" sz="1200" dirty="0">
                  <a:solidFill>
                    <a:schemeClr val="tx1">
                      <a:lumMod val="50000"/>
                    </a:schemeClr>
                  </a:solidFill>
                  <a:cs typeface="Calibri"/>
                </a:rPr>
                <a:t>Secure </a:t>
              </a:r>
              <a:r>
                <a:rPr lang="en-US" sz="1200" dirty="0" smtClean="0">
                  <a:solidFill>
                    <a:schemeClr val="tx1">
                      <a:lumMod val="50000"/>
                    </a:schemeClr>
                  </a:solidFill>
                  <a:cs typeface="Calibri"/>
                </a:rPr>
                <a:t>Delivery</a:t>
              </a:r>
              <a:endParaRPr lang="en-US" sz="1200" dirty="0">
                <a:solidFill>
                  <a:schemeClr val="tx1">
                    <a:lumMod val="50000"/>
                  </a:schemeClr>
                </a:solidFill>
                <a:cs typeface="Calibri"/>
              </a:endParaRPr>
            </a:p>
          </p:txBody>
        </p:sp>
        <p:pic>
          <p:nvPicPr>
            <p:cNvPr id="129" name="Picture 128"/>
            <p:cNvPicPr>
              <a:picLocks noChangeAspect="1"/>
            </p:cNvPicPr>
            <p:nvPr/>
          </p:nvPicPr>
          <p:blipFill>
            <a:blip r:embed="rId4" cstate="print"/>
            <a:stretch>
              <a:fillRect/>
            </a:stretch>
          </p:blipFill>
          <p:spPr>
            <a:xfrm>
              <a:off x="-405659" y="2664384"/>
              <a:ext cx="468598" cy="468719"/>
            </a:xfrm>
            <a:prstGeom prst="rect">
              <a:avLst/>
            </a:prstGeom>
          </p:spPr>
        </p:pic>
      </p:grpSp>
      <p:grpSp>
        <p:nvGrpSpPr>
          <p:cNvPr id="3" name="Group 143"/>
          <p:cNvGrpSpPr/>
          <p:nvPr/>
        </p:nvGrpSpPr>
        <p:grpSpPr>
          <a:xfrm>
            <a:off x="1859475" y="5468189"/>
            <a:ext cx="6048376" cy="697662"/>
            <a:chOff x="2835401" y="5526678"/>
            <a:chExt cx="6048376" cy="719871"/>
          </a:xfrm>
        </p:grpSpPr>
        <p:sp>
          <p:nvSpPr>
            <p:cNvPr id="97" name="Rounded Rectangle 96"/>
            <p:cNvSpPr/>
            <p:nvPr/>
          </p:nvSpPr>
          <p:spPr>
            <a:xfrm>
              <a:off x="2895599" y="5591098"/>
              <a:ext cx="5988178" cy="655451"/>
            </a:xfrm>
            <a:prstGeom prst="roundRect">
              <a:avLst/>
            </a:prstGeom>
            <a:solidFill>
              <a:schemeClr val="bg1">
                <a:lumMod val="6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defTabSz="457181"/>
              <a:endParaRPr lang="en-US" dirty="0">
                <a:solidFill>
                  <a:prstClr val="white"/>
                </a:solidFill>
              </a:endParaRPr>
            </a:p>
          </p:txBody>
        </p:sp>
        <p:sp>
          <p:nvSpPr>
            <p:cNvPr id="145" name="TextBox 144"/>
            <p:cNvSpPr txBox="1"/>
            <p:nvPr/>
          </p:nvSpPr>
          <p:spPr>
            <a:xfrm>
              <a:off x="2835401" y="5526678"/>
              <a:ext cx="4076990" cy="307750"/>
            </a:xfrm>
            <a:prstGeom prst="rect">
              <a:avLst/>
            </a:prstGeom>
            <a:noFill/>
          </p:spPr>
          <p:txBody>
            <a:bodyPr wrap="square" lIns="121893" tIns="60947" rIns="121893" bIns="60947" rtlCol="0">
              <a:spAutoFit/>
            </a:bodyPr>
            <a:lstStyle/>
            <a:p>
              <a:pPr defTabSz="1218408"/>
              <a:r>
                <a:rPr lang="en-US" sz="1200" dirty="0">
                  <a:solidFill>
                    <a:srgbClr val="000000"/>
                  </a:solidFill>
                  <a:latin typeface="Calibri"/>
                  <a:cs typeface="Calibri"/>
                </a:rPr>
                <a:t>System of </a:t>
              </a:r>
              <a:r>
                <a:rPr lang="en-US" sz="1200" dirty="0" smtClean="0">
                  <a:solidFill>
                    <a:srgbClr val="000000"/>
                  </a:solidFill>
                  <a:latin typeface="Calibri"/>
                  <a:cs typeface="Calibri"/>
                </a:rPr>
                <a:t>Record (Applications</a:t>
              </a:r>
              <a:r>
                <a:rPr lang="en-US" sz="1200" dirty="0">
                  <a:solidFill>
                    <a:srgbClr val="000000"/>
                  </a:solidFill>
                  <a:latin typeface="Calibri"/>
                  <a:cs typeface="Calibri"/>
                </a:rPr>
                <a:t>)</a:t>
              </a:r>
            </a:p>
          </p:txBody>
        </p:sp>
        <p:pic>
          <p:nvPicPr>
            <p:cNvPr id="134" name="Picture 133"/>
            <p:cNvPicPr>
              <a:picLocks noChangeAspect="1"/>
            </p:cNvPicPr>
            <p:nvPr/>
          </p:nvPicPr>
          <p:blipFill>
            <a:blip r:embed="rId5" cstate="print">
              <a:lum bright="-100000"/>
            </a:blip>
            <a:stretch>
              <a:fillRect/>
            </a:stretch>
          </p:blipFill>
          <p:spPr>
            <a:xfrm>
              <a:off x="2930693" y="5829300"/>
              <a:ext cx="366039" cy="366135"/>
            </a:xfrm>
            <a:prstGeom prst="rect">
              <a:avLst/>
            </a:prstGeom>
          </p:spPr>
        </p:pic>
      </p:grpSp>
      <p:grpSp>
        <p:nvGrpSpPr>
          <p:cNvPr id="6" name="Group 70"/>
          <p:cNvGrpSpPr/>
          <p:nvPr/>
        </p:nvGrpSpPr>
        <p:grpSpPr>
          <a:xfrm>
            <a:off x="7796896" y="4397353"/>
            <a:ext cx="1471883" cy="1768497"/>
            <a:chOff x="10648040" y="4035527"/>
            <a:chExt cx="1725187" cy="2200279"/>
          </a:xfrm>
        </p:grpSpPr>
        <p:sp>
          <p:nvSpPr>
            <p:cNvPr id="109" name="Rounded Rectangle 108"/>
            <p:cNvSpPr/>
            <p:nvPr/>
          </p:nvSpPr>
          <p:spPr>
            <a:xfrm>
              <a:off x="10868570" y="4096666"/>
              <a:ext cx="1504657" cy="2139140"/>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3" tIns="60947" rIns="121893" bIns="60947" rtlCol="0" anchor="ctr"/>
            <a:lstStyle/>
            <a:p>
              <a:pPr algn="ctr"/>
              <a:endParaRPr lang="en-US" sz="1600" dirty="0">
                <a:solidFill>
                  <a:prstClr val="white"/>
                </a:solidFill>
              </a:endParaRPr>
            </a:p>
          </p:txBody>
        </p:sp>
        <p:sp>
          <p:nvSpPr>
            <p:cNvPr id="115" name="Rectangle 114"/>
            <p:cNvSpPr/>
            <p:nvPr/>
          </p:nvSpPr>
          <p:spPr>
            <a:xfrm>
              <a:off x="10648040" y="4035527"/>
              <a:ext cx="1698171" cy="377450"/>
            </a:xfrm>
            <a:prstGeom prst="rect">
              <a:avLst/>
            </a:prstGeom>
          </p:spPr>
          <p:txBody>
            <a:bodyPr wrap="square" lIns="121893" tIns="60947" rIns="121893" bIns="60947">
              <a:spAutoFit/>
            </a:bodyPr>
            <a:lstStyle/>
            <a:p>
              <a:pPr algn="ctr"/>
              <a:r>
                <a:rPr lang="en-US" sz="1200" dirty="0" smtClean="0">
                  <a:solidFill>
                    <a:srgbClr val="000000"/>
                  </a:solidFill>
                </a:rPr>
                <a:t>Development</a:t>
              </a:r>
              <a:endParaRPr lang="en-US" sz="1200" dirty="0">
                <a:solidFill>
                  <a:srgbClr val="000000"/>
                </a:solidFill>
              </a:endParaRPr>
            </a:p>
          </p:txBody>
        </p:sp>
        <p:pic>
          <p:nvPicPr>
            <p:cNvPr id="149" name="Picture 148"/>
            <p:cNvPicPr>
              <a:picLocks noChangeAspect="1"/>
            </p:cNvPicPr>
            <p:nvPr/>
          </p:nvPicPr>
          <p:blipFill>
            <a:blip r:embed="rId6" cstate="print"/>
            <a:stretch>
              <a:fillRect/>
            </a:stretch>
          </p:blipFill>
          <p:spPr>
            <a:xfrm>
              <a:off x="10947181" y="4327769"/>
              <a:ext cx="356507" cy="356601"/>
            </a:xfrm>
            <a:prstGeom prst="rect">
              <a:avLst/>
            </a:prstGeom>
          </p:spPr>
        </p:pic>
      </p:grpSp>
      <p:grpSp>
        <p:nvGrpSpPr>
          <p:cNvPr id="7" name="Group 104"/>
          <p:cNvGrpSpPr/>
          <p:nvPr/>
        </p:nvGrpSpPr>
        <p:grpSpPr>
          <a:xfrm>
            <a:off x="8763000" y="908516"/>
            <a:ext cx="1643952" cy="628043"/>
            <a:chOff x="8696325" y="620778"/>
            <a:chExt cx="1643952" cy="628043"/>
          </a:xfrm>
        </p:grpSpPr>
        <p:sp>
          <p:nvSpPr>
            <p:cNvPr id="184" name="Rounded Rectangle 183"/>
            <p:cNvSpPr/>
            <p:nvPr/>
          </p:nvSpPr>
          <p:spPr>
            <a:xfrm>
              <a:off x="8761418" y="675998"/>
              <a:ext cx="1578859" cy="572823"/>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3" tIns="60947" rIns="121893" bIns="60947" rtlCol="0" anchor="ctr"/>
            <a:lstStyle/>
            <a:p>
              <a:pPr algn="ctr"/>
              <a:endParaRPr lang="en-US" dirty="0">
                <a:solidFill>
                  <a:prstClr val="white"/>
                </a:solidFill>
              </a:endParaRPr>
            </a:p>
          </p:txBody>
        </p:sp>
        <p:pic>
          <p:nvPicPr>
            <p:cNvPr id="185" name="Picture 184"/>
            <p:cNvPicPr>
              <a:picLocks noChangeAspect="1"/>
            </p:cNvPicPr>
            <p:nvPr/>
          </p:nvPicPr>
          <p:blipFill>
            <a:blip r:embed="rId7" cstate="print"/>
            <a:stretch>
              <a:fillRect/>
            </a:stretch>
          </p:blipFill>
          <p:spPr>
            <a:xfrm>
              <a:off x="8804413" y="870233"/>
              <a:ext cx="349111" cy="313372"/>
            </a:xfrm>
            <a:prstGeom prst="rect">
              <a:avLst/>
            </a:prstGeom>
          </p:spPr>
        </p:pic>
        <p:sp>
          <p:nvSpPr>
            <p:cNvPr id="186" name="TextBox 185"/>
            <p:cNvSpPr txBox="1"/>
            <p:nvPr/>
          </p:nvSpPr>
          <p:spPr>
            <a:xfrm>
              <a:off x="8696325" y="620778"/>
              <a:ext cx="1570069" cy="307750"/>
            </a:xfrm>
            <a:prstGeom prst="rect">
              <a:avLst/>
            </a:prstGeom>
            <a:noFill/>
          </p:spPr>
          <p:txBody>
            <a:bodyPr wrap="square" lIns="121893" tIns="60947" rIns="121893" bIns="60947" rtlCol="0">
              <a:spAutoFit/>
            </a:bodyPr>
            <a:lstStyle/>
            <a:p>
              <a:r>
                <a:rPr lang="en-US" sz="1200" dirty="0" smtClean="0">
                  <a:solidFill>
                    <a:srgbClr val="424545"/>
                  </a:solidFill>
                </a:rPr>
                <a:t>Public App </a:t>
              </a:r>
              <a:r>
                <a:rPr lang="en-US" sz="1200" dirty="0">
                  <a:solidFill>
                    <a:srgbClr val="424545"/>
                  </a:solidFill>
                </a:rPr>
                <a:t>Store</a:t>
              </a:r>
            </a:p>
          </p:txBody>
        </p:sp>
      </p:grpSp>
      <p:cxnSp>
        <p:nvCxnSpPr>
          <p:cNvPr id="192" name="Shape 191"/>
          <p:cNvCxnSpPr/>
          <p:nvPr/>
        </p:nvCxnSpPr>
        <p:spPr>
          <a:xfrm>
            <a:off x="3001365" y="1789239"/>
            <a:ext cx="6331140" cy="909422"/>
          </a:xfrm>
          <a:prstGeom prst="bentConnector2">
            <a:avLst/>
          </a:prstGeom>
          <a:ln>
            <a:solidFill>
              <a:schemeClr val="accent4"/>
            </a:solidFill>
            <a:prstDash val="dash"/>
          </a:ln>
        </p:spPr>
        <p:style>
          <a:lnRef idx="2">
            <a:schemeClr val="accent1"/>
          </a:lnRef>
          <a:fillRef idx="0">
            <a:schemeClr val="accent1"/>
          </a:fillRef>
          <a:effectRef idx="1">
            <a:schemeClr val="accent1"/>
          </a:effectRef>
          <a:fontRef idx="minor">
            <a:schemeClr val="tx1"/>
          </a:fontRef>
        </p:style>
      </p:cxnSp>
      <p:sp>
        <p:nvSpPr>
          <p:cNvPr id="58" name="Rectangle 57"/>
          <p:cNvSpPr/>
          <p:nvPr/>
        </p:nvSpPr>
        <p:spPr>
          <a:xfrm>
            <a:off x="1922248" y="3565808"/>
            <a:ext cx="1416552" cy="492416"/>
          </a:xfrm>
          <a:prstGeom prst="rect">
            <a:avLst/>
          </a:prstGeom>
        </p:spPr>
        <p:txBody>
          <a:bodyPr wrap="none" lIns="121893" tIns="60947" rIns="121893" bIns="60947">
            <a:spAutoFit/>
          </a:bodyPr>
          <a:lstStyle/>
          <a:p>
            <a:r>
              <a:rPr lang="en-US" sz="1200" dirty="0" smtClean="0">
                <a:solidFill>
                  <a:schemeClr val="tx1">
                    <a:lumMod val="50000"/>
                  </a:schemeClr>
                </a:solidFill>
              </a:rPr>
              <a:t>Presentation &amp;</a:t>
            </a:r>
          </a:p>
          <a:p>
            <a:r>
              <a:rPr lang="en-US" sz="1200" dirty="0" smtClean="0">
                <a:solidFill>
                  <a:schemeClr val="tx1">
                    <a:lumMod val="50000"/>
                  </a:schemeClr>
                </a:solidFill>
              </a:rPr>
              <a:t>Service Integration</a:t>
            </a:r>
          </a:p>
        </p:txBody>
      </p:sp>
      <p:sp>
        <p:nvSpPr>
          <p:cNvPr id="165" name="TextBox 164"/>
          <p:cNvSpPr txBox="1"/>
          <p:nvPr/>
        </p:nvSpPr>
        <p:spPr>
          <a:xfrm>
            <a:off x="5007211" y="737663"/>
            <a:ext cx="1355958" cy="307750"/>
          </a:xfrm>
          <a:prstGeom prst="rect">
            <a:avLst/>
          </a:prstGeom>
          <a:noFill/>
        </p:spPr>
        <p:txBody>
          <a:bodyPr wrap="none" lIns="121893" tIns="60947" rIns="121893" bIns="60947" rtlCol="0">
            <a:spAutoFit/>
          </a:bodyPr>
          <a:lstStyle/>
          <a:p>
            <a:pPr algn="ctr"/>
            <a:r>
              <a:rPr lang="en-US" sz="1200" dirty="0">
                <a:solidFill>
                  <a:srgbClr val="424545"/>
                </a:solidFill>
              </a:rPr>
              <a:t>Wireless Network</a:t>
            </a:r>
          </a:p>
        </p:txBody>
      </p:sp>
      <p:grpSp>
        <p:nvGrpSpPr>
          <p:cNvPr id="8" name="Group 136"/>
          <p:cNvGrpSpPr/>
          <p:nvPr/>
        </p:nvGrpSpPr>
        <p:grpSpPr>
          <a:xfrm>
            <a:off x="6069526" y="3606944"/>
            <a:ext cx="3152775" cy="730149"/>
            <a:chOff x="3429000" y="3625994"/>
            <a:chExt cx="3609975" cy="730149"/>
          </a:xfrm>
        </p:grpSpPr>
        <p:sp>
          <p:nvSpPr>
            <p:cNvPr id="205" name="Rounded Rectangle 204"/>
            <p:cNvSpPr/>
            <p:nvPr/>
          </p:nvSpPr>
          <p:spPr>
            <a:xfrm>
              <a:off x="3476429" y="3684687"/>
              <a:ext cx="3562546" cy="671456"/>
            </a:xfrm>
            <a:prstGeom prst="roundRect">
              <a:avLst/>
            </a:prstGeom>
            <a:solidFill>
              <a:srgbClr val="5B698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3" tIns="60947" rIns="121893" bIns="60947" rtlCol="0" anchor="ctr"/>
            <a:lstStyle/>
            <a:p>
              <a:pPr algn="ctr"/>
              <a:endParaRPr lang="en-US" sz="1200" dirty="0">
                <a:solidFill>
                  <a:prstClr val="white"/>
                </a:solidFill>
              </a:endParaRPr>
            </a:p>
          </p:txBody>
        </p:sp>
        <p:pic>
          <p:nvPicPr>
            <p:cNvPr id="121" name="Picture 120"/>
            <p:cNvPicPr>
              <a:picLocks noChangeAspect="1"/>
            </p:cNvPicPr>
            <p:nvPr/>
          </p:nvPicPr>
          <p:blipFill>
            <a:blip r:embed="rId8" cstate="print"/>
            <a:stretch>
              <a:fillRect/>
            </a:stretch>
          </p:blipFill>
          <p:spPr>
            <a:xfrm>
              <a:off x="3553463" y="3886199"/>
              <a:ext cx="430922" cy="388323"/>
            </a:xfrm>
            <a:prstGeom prst="rect">
              <a:avLst/>
            </a:prstGeom>
          </p:spPr>
        </p:pic>
        <p:sp>
          <p:nvSpPr>
            <p:cNvPr id="62" name="TextBox 61"/>
            <p:cNvSpPr txBox="1"/>
            <p:nvPr/>
          </p:nvSpPr>
          <p:spPr>
            <a:xfrm>
              <a:off x="3429000" y="3625994"/>
              <a:ext cx="2784554" cy="307750"/>
            </a:xfrm>
            <a:prstGeom prst="rect">
              <a:avLst/>
            </a:prstGeom>
            <a:noFill/>
          </p:spPr>
          <p:txBody>
            <a:bodyPr wrap="none" lIns="121893" tIns="60947" rIns="121893" bIns="60947" rtlCol="0">
              <a:spAutoFit/>
            </a:bodyPr>
            <a:lstStyle/>
            <a:p>
              <a:pPr defTabSz="1218408"/>
              <a:r>
                <a:rPr lang="en-US" sz="1200" dirty="0" smtClean="0">
                  <a:solidFill>
                    <a:schemeClr val="bg1"/>
                  </a:solidFill>
                  <a:cs typeface="Calibri"/>
                </a:rPr>
                <a:t>Service, Data &amp; Process Integration</a:t>
              </a:r>
              <a:endParaRPr lang="en-US" sz="1200" dirty="0">
                <a:solidFill>
                  <a:schemeClr val="bg1"/>
                </a:solidFill>
                <a:cs typeface="Calibri"/>
              </a:endParaRPr>
            </a:p>
          </p:txBody>
        </p:sp>
      </p:grpSp>
      <p:grpSp>
        <p:nvGrpSpPr>
          <p:cNvPr id="9" name="Group 64"/>
          <p:cNvGrpSpPr/>
          <p:nvPr/>
        </p:nvGrpSpPr>
        <p:grpSpPr>
          <a:xfrm>
            <a:off x="4321344" y="4372168"/>
            <a:ext cx="3178278" cy="686852"/>
            <a:chOff x="5393601" y="5436250"/>
            <a:chExt cx="3538051" cy="818247"/>
          </a:xfrm>
        </p:grpSpPr>
        <p:grpSp>
          <p:nvGrpSpPr>
            <p:cNvPr id="10" name="Group 63"/>
            <p:cNvGrpSpPr/>
            <p:nvPr/>
          </p:nvGrpSpPr>
          <p:grpSpPr>
            <a:xfrm>
              <a:off x="5393601" y="5436250"/>
              <a:ext cx="3538051" cy="818247"/>
              <a:chOff x="5393601" y="5436250"/>
              <a:chExt cx="3538051" cy="818247"/>
            </a:xfrm>
          </p:grpSpPr>
          <p:sp>
            <p:nvSpPr>
              <p:cNvPr id="55" name="Rounded Rectangle 54"/>
              <p:cNvSpPr/>
              <p:nvPr/>
            </p:nvSpPr>
            <p:spPr>
              <a:xfrm>
                <a:off x="5446674" y="5508013"/>
                <a:ext cx="3484978" cy="746484"/>
              </a:xfrm>
              <a:prstGeom prst="roundRect">
                <a:avLst/>
              </a:prstGeom>
              <a:solidFill>
                <a:srgbClr val="5B698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3" tIns="60947" rIns="121893" bIns="60947" rtlCol="0" anchor="ctr"/>
              <a:lstStyle/>
              <a:p>
                <a:pPr algn="ctr"/>
                <a:endParaRPr lang="en-US" sz="1200" dirty="0">
                  <a:solidFill>
                    <a:prstClr val="white"/>
                  </a:solidFill>
                </a:endParaRPr>
              </a:p>
            </p:txBody>
          </p:sp>
          <p:sp>
            <p:nvSpPr>
              <p:cNvPr id="63" name="TextBox 62"/>
              <p:cNvSpPr txBox="1"/>
              <p:nvPr/>
            </p:nvSpPr>
            <p:spPr>
              <a:xfrm>
                <a:off x="5393601" y="5436250"/>
                <a:ext cx="1543282" cy="366623"/>
              </a:xfrm>
              <a:prstGeom prst="rect">
                <a:avLst/>
              </a:prstGeom>
              <a:noFill/>
            </p:spPr>
            <p:txBody>
              <a:bodyPr wrap="none" lIns="121893" tIns="60947" rIns="121893" bIns="60947" rtlCol="0">
                <a:spAutoFit/>
              </a:bodyPr>
              <a:lstStyle/>
              <a:p>
                <a:pPr defTabSz="1218408"/>
                <a:r>
                  <a:rPr lang="en-US" sz="1200" dirty="0" smtClean="0">
                    <a:solidFill>
                      <a:schemeClr val="bg1"/>
                    </a:solidFill>
                    <a:cs typeface="Calibri"/>
                  </a:rPr>
                  <a:t>Application Server</a:t>
                </a:r>
                <a:endParaRPr lang="en-US" sz="1200" dirty="0">
                  <a:solidFill>
                    <a:schemeClr val="bg1"/>
                  </a:solidFill>
                  <a:cs typeface="Calibri"/>
                </a:endParaRPr>
              </a:p>
            </p:txBody>
          </p:sp>
        </p:grpSp>
        <p:pic>
          <p:nvPicPr>
            <p:cNvPr id="124" name="Picture 123"/>
            <p:cNvPicPr>
              <a:picLocks noChangeAspect="1"/>
            </p:cNvPicPr>
            <p:nvPr/>
          </p:nvPicPr>
          <p:blipFill>
            <a:blip r:embed="rId9" cstate="print"/>
            <a:stretch>
              <a:fillRect/>
            </a:stretch>
          </p:blipFill>
          <p:spPr>
            <a:xfrm>
              <a:off x="5533931" y="5819983"/>
              <a:ext cx="471594" cy="301263"/>
            </a:xfrm>
            <a:prstGeom prst="rect">
              <a:avLst/>
            </a:prstGeom>
          </p:spPr>
        </p:pic>
      </p:grpSp>
      <p:grpSp>
        <p:nvGrpSpPr>
          <p:cNvPr id="11" name="Group 137"/>
          <p:cNvGrpSpPr/>
          <p:nvPr/>
        </p:nvGrpSpPr>
        <p:grpSpPr>
          <a:xfrm>
            <a:off x="9316991" y="3553679"/>
            <a:ext cx="1307729" cy="2612171"/>
            <a:chOff x="12169775" y="3792008"/>
            <a:chExt cx="1307729" cy="2637845"/>
          </a:xfrm>
        </p:grpSpPr>
        <p:sp>
          <p:nvSpPr>
            <p:cNvPr id="69" name="Rounded Rectangle 68"/>
            <p:cNvSpPr/>
            <p:nvPr/>
          </p:nvSpPr>
          <p:spPr>
            <a:xfrm>
              <a:off x="12188825" y="3827319"/>
              <a:ext cx="1288679" cy="2602534"/>
            </a:xfrm>
            <a:prstGeom prst="round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3" tIns="60947" rIns="121893" bIns="60947" rtlCol="0" anchor="ctr"/>
            <a:lstStyle/>
            <a:p>
              <a:pPr algn="ctr"/>
              <a:endParaRPr lang="en-US" sz="1600" dirty="0">
                <a:solidFill>
                  <a:prstClr val="white"/>
                </a:solidFill>
              </a:endParaRPr>
            </a:p>
          </p:txBody>
        </p:sp>
        <p:pic>
          <p:nvPicPr>
            <p:cNvPr id="70" name="Picture 69"/>
            <p:cNvPicPr>
              <a:picLocks noChangeAspect="1"/>
            </p:cNvPicPr>
            <p:nvPr/>
          </p:nvPicPr>
          <p:blipFill>
            <a:blip r:embed="rId10" cstate="print"/>
            <a:stretch>
              <a:fillRect/>
            </a:stretch>
          </p:blipFill>
          <p:spPr>
            <a:xfrm>
              <a:off x="12294104" y="4092575"/>
              <a:ext cx="332352" cy="334221"/>
            </a:xfrm>
            <a:prstGeom prst="rect">
              <a:avLst/>
            </a:prstGeom>
          </p:spPr>
        </p:pic>
        <p:sp>
          <p:nvSpPr>
            <p:cNvPr id="72" name="Rectangle 71"/>
            <p:cNvSpPr/>
            <p:nvPr/>
          </p:nvSpPr>
          <p:spPr>
            <a:xfrm>
              <a:off x="12169775" y="3792008"/>
              <a:ext cx="1219201" cy="216828"/>
            </a:xfrm>
            <a:prstGeom prst="rect">
              <a:avLst/>
            </a:prstGeom>
          </p:spPr>
          <p:txBody>
            <a:bodyPr wrap="square" lIns="121893" tIns="60947" rIns="121893" bIns="60947">
              <a:spAutoFit/>
            </a:bodyPr>
            <a:lstStyle/>
            <a:p>
              <a:r>
                <a:rPr lang="en-US" sz="1200" dirty="0" smtClean="0">
                  <a:solidFill>
                    <a:schemeClr val="bg1"/>
                  </a:solidFill>
                </a:rPr>
                <a:t>Management</a:t>
              </a:r>
              <a:endParaRPr lang="en-US" sz="1200" dirty="0">
                <a:solidFill>
                  <a:schemeClr val="bg1"/>
                </a:solidFill>
              </a:endParaRPr>
            </a:p>
          </p:txBody>
        </p:sp>
      </p:grpSp>
      <p:cxnSp>
        <p:nvCxnSpPr>
          <p:cNvPr id="181" name="Straight Connector 180"/>
          <p:cNvCxnSpPr/>
          <p:nvPr/>
        </p:nvCxnSpPr>
        <p:spPr>
          <a:xfrm flipV="1">
            <a:off x="3185327" y="1146460"/>
            <a:ext cx="5713412" cy="9100"/>
          </a:xfrm>
          <a:prstGeom prst="line">
            <a:avLst/>
          </a:prstGeom>
          <a:ln>
            <a:solidFill>
              <a:schemeClr val="accent4"/>
            </a:solidFill>
            <a:prstDash val="dash"/>
          </a:ln>
        </p:spPr>
        <p:style>
          <a:lnRef idx="2">
            <a:schemeClr val="accent1"/>
          </a:lnRef>
          <a:fillRef idx="0">
            <a:schemeClr val="accent1"/>
          </a:fillRef>
          <a:effectRef idx="1">
            <a:schemeClr val="accent1"/>
          </a:effectRef>
          <a:fontRef idx="minor">
            <a:schemeClr val="tx1"/>
          </a:fontRef>
        </p:style>
      </p:cxnSp>
      <p:grpSp>
        <p:nvGrpSpPr>
          <p:cNvPr id="12" name="Group 119"/>
          <p:cNvGrpSpPr/>
          <p:nvPr/>
        </p:nvGrpSpPr>
        <p:grpSpPr>
          <a:xfrm>
            <a:off x="335404" y="603389"/>
            <a:ext cx="2928368" cy="1730665"/>
            <a:chOff x="356260" y="603389"/>
            <a:chExt cx="2928368" cy="1730665"/>
          </a:xfrm>
        </p:grpSpPr>
        <p:pic>
          <p:nvPicPr>
            <p:cNvPr id="167" name="Picture 166"/>
            <p:cNvPicPr>
              <a:picLocks noChangeAspect="1"/>
            </p:cNvPicPr>
            <p:nvPr/>
          </p:nvPicPr>
          <p:blipFill>
            <a:blip r:embed="rId11" cstate="print"/>
            <a:stretch>
              <a:fillRect/>
            </a:stretch>
          </p:blipFill>
          <p:spPr>
            <a:xfrm>
              <a:off x="356260" y="603389"/>
              <a:ext cx="2928368" cy="1730665"/>
            </a:xfrm>
            <a:prstGeom prst="rect">
              <a:avLst/>
            </a:prstGeom>
          </p:spPr>
        </p:pic>
        <p:grpSp>
          <p:nvGrpSpPr>
            <p:cNvPr id="13" name="Group 176"/>
            <p:cNvGrpSpPr/>
            <p:nvPr/>
          </p:nvGrpSpPr>
          <p:grpSpPr>
            <a:xfrm>
              <a:off x="2292466" y="812230"/>
              <a:ext cx="469366" cy="307760"/>
              <a:chOff x="6783876" y="850128"/>
              <a:chExt cx="286343" cy="230818"/>
            </a:xfrm>
          </p:grpSpPr>
          <p:sp>
            <p:nvSpPr>
              <p:cNvPr id="170" name="Rounded Rectangle 169"/>
              <p:cNvSpPr/>
              <p:nvPr/>
            </p:nvSpPr>
            <p:spPr>
              <a:xfrm>
                <a:off x="6819397" y="891780"/>
                <a:ext cx="250822" cy="189166"/>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74" name="TextBox 173"/>
              <p:cNvSpPr txBox="1"/>
              <p:nvPr/>
            </p:nvSpPr>
            <p:spPr>
              <a:xfrm>
                <a:off x="6783876" y="850128"/>
                <a:ext cx="261303" cy="207748"/>
              </a:xfrm>
              <a:prstGeom prst="rect">
                <a:avLst/>
              </a:prstGeom>
              <a:noFill/>
            </p:spPr>
            <p:txBody>
              <a:bodyPr wrap="none" rtlCol="0">
                <a:spAutoFit/>
              </a:bodyPr>
              <a:lstStyle/>
              <a:p>
                <a:r>
                  <a:rPr lang="en-US" sz="1200" dirty="0">
                    <a:solidFill>
                      <a:srgbClr val="424545"/>
                    </a:solidFill>
                  </a:rPr>
                  <a:t>B2C</a:t>
                </a:r>
              </a:p>
            </p:txBody>
          </p:sp>
        </p:grpSp>
        <p:grpSp>
          <p:nvGrpSpPr>
            <p:cNvPr id="14" name="Group 175"/>
            <p:cNvGrpSpPr/>
            <p:nvPr/>
          </p:nvGrpSpPr>
          <p:grpSpPr>
            <a:xfrm>
              <a:off x="1817429" y="1719180"/>
              <a:ext cx="468723" cy="285844"/>
              <a:chOff x="7380958" y="1082007"/>
              <a:chExt cx="285952" cy="214383"/>
            </a:xfrm>
          </p:grpSpPr>
          <p:sp>
            <p:nvSpPr>
              <p:cNvPr id="171" name="TextBox 170"/>
              <p:cNvSpPr txBox="1"/>
              <p:nvPr/>
            </p:nvSpPr>
            <p:spPr>
              <a:xfrm>
                <a:off x="7380958" y="1082007"/>
                <a:ext cx="257393" cy="207749"/>
              </a:xfrm>
              <a:prstGeom prst="rect">
                <a:avLst/>
              </a:prstGeom>
              <a:noFill/>
            </p:spPr>
            <p:txBody>
              <a:bodyPr wrap="none" rtlCol="0">
                <a:spAutoFit/>
              </a:bodyPr>
              <a:lstStyle/>
              <a:p>
                <a:r>
                  <a:rPr lang="en-US" sz="1200" dirty="0">
                    <a:solidFill>
                      <a:srgbClr val="424545"/>
                    </a:solidFill>
                  </a:rPr>
                  <a:t>B2E</a:t>
                </a:r>
              </a:p>
            </p:txBody>
          </p:sp>
          <p:sp>
            <p:nvSpPr>
              <p:cNvPr id="175" name="Rounded Rectangle 174"/>
              <p:cNvSpPr/>
              <p:nvPr/>
            </p:nvSpPr>
            <p:spPr>
              <a:xfrm>
                <a:off x="7416088" y="1107224"/>
                <a:ext cx="250822" cy="189166"/>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grpSp>
        <p:sp>
          <p:nvSpPr>
            <p:cNvPr id="179" name="TextBox 178"/>
            <p:cNvSpPr txBox="1"/>
            <p:nvPr/>
          </p:nvSpPr>
          <p:spPr>
            <a:xfrm>
              <a:off x="498004" y="1320746"/>
              <a:ext cx="1259555" cy="292361"/>
            </a:xfrm>
            <a:prstGeom prst="rect">
              <a:avLst/>
            </a:prstGeom>
            <a:noFill/>
          </p:spPr>
          <p:txBody>
            <a:bodyPr wrap="square" lIns="121893" tIns="60947" rIns="121893" bIns="60947" rtlCol="0">
              <a:spAutoFit/>
            </a:bodyPr>
            <a:lstStyle/>
            <a:p>
              <a:r>
                <a:rPr lang="en-US" sz="1100" dirty="0" smtClean="0">
                  <a:solidFill>
                    <a:srgbClr val="424545"/>
                  </a:solidFill>
                </a:rPr>
                <a:t>Secure Container</a:t>
              </a:r>
              <a:endParaRPr lang="en-US" sz="1100" dirty="0">
                <a:solidFill>
                  <a:srgbClr val="424545"/>
                </a:solidFill>
              </a:endParaRPr>
            </a:p>
          </p:txBody>
        </p:sp>
        <p:sp>
          <p:nvSpPr>
            <p:cNvPr id="168" name="TextBox 167"/>
            <p:cNvSpPr txBox="1"/>
            <p:nvPr/>
          </p:nvSpPr>
          <p:spPr>
            <a:xfrm>
              <a:off x="423569" y="670402"/>
              <a:ext cx="663782" cy="307750"/>
            </a:xfrm>
            <a:prstGeom prst="rect">
              <a:avLst/>
            </a:prstGeom>
            <a:noFill/>
          </p:spPr>
          <p:txBody>
            <a:bodyPr wrap="none" lIns="121893" tIns="60947" rIns="121893" bIns="60947" rtlCol="0">
              <a:spAutoFit/>
            </a:bodyPr>
            <a:lstStyle/>
            <a:p>
              <a:r>
                <a:rPr lang="en-US" sz="1200" dirty="0">
                  <a:solidFill>
                    <a:srgbClr val="424545"/>
                  </a:solidFill>
                </a:rPr>
                <a:t>Device</a:t>
              </a:r>
            </a:p>
          </p:txBody>
        </p:sp>
        <p:sp>
          <p:nvSpPr>
            <p:cNvPr id="178" name="Rounded Rectangle 177"/>
            <p:cNvSpPr/>
            <p:nvPr/>
          </p:nvSpPr>
          <p:spPr>
            <a:xfrm>
              <a:off x="558142" y="1333713"/>
              <a:ext cx="2281783" cy="795217"/>
            </a:xfrm>
            <a:prstGeom prst="round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121893" tIns="60947" rIns="121893" bIns="60947" rtlCol="0" anchor="ctr"/>
            <a:lstStyle/>
            <a:p>
              <a:pPr algn="ctr"/>
              <a:endParaRPr lang="en-US" dirty="0">
                <a:solidFill>
                  <a:prstClr val="white"/>
                </a:solidFill>
              </a:endParaRPr>
            </a:p>
          </p:txBody>
        </p:sp>
        <p:pic>
          <p:nvPicPr>
            <p:cNvPr id="193" name="Picture 192"/>
            <p:cNvPicPr>
              <a:picLocks noChangeAspect="1"/>
            </p:cNvPicPr>
            <p:nvPr/>
          </p:nvPicPr>
          <p:blipFill>
            <a:blip r:embed="rId12" cstate="print"/>
            <a:stretch>
              <a:fillRect/>
            </a:stretch>
          </p:blipFill>
          <p:spPr>
            <a:xfrm>
              <a:off x="933668" y="1249833"/>
              <a:ext cx="569225" cy="426567"/>
            </a:xfrm>
            <a:prstGeom prst="rect">
              <a:avLst/>
            </a:prstGeom>
          </p:spPr>
        </p:pic>
        <p:grpSp>
          <p:nvGrpSpPr>
            <p:cNvPr id="15" name="Group 88"/>
            <p:cNvGrpSpPr/>
            <p:nvPr/>
          </p:nvGrpSpPr>
          <p:grpSpPr>
            <a:xfrm>
              <a:off x="1787908" y="1375974"/>
              <a:ext cx="965952" cy="322196"/>
              <a:chOff x="-1454056" y="1079083"/>
              <a:chExt cx="965952" cy="322196"/>
            </a:xfrm>
          </p:grpSpPr>
          <p:sp>
            <p:nvSpPr>
              <p:cNvPr id="196" name="Rounded Rectangle 195"/>
              <p:cNvSpPr/>
              <p:nvPr/>
            </p:nvSpPr>
            <p:spPr>
              <a:xfrm>
                <a:off x="-1365663" y="1151183"/>
                <a:ext cx="877559" cy="250096"/>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21893" tIns="60947" rIns="121893" bIns="60947" rtlCol="0" anchor="ctr"/>
              <a:lstStyle/>
              <a:p>
                <a:pPr algn="ctr"/>
                <a:endParaRPr lang="en-US" dirty="0">
                  <a:solidFill>
                    <a:prstClr val="white"/>
                  </a:solidFill>
                </a:endParaRPr>
              </a:p>
            </p:txBody>
          </p:sp>
          <p:sp>
            <p:nvSpPr>
              <p:cNvPr id="195" name="TextBox 194"/>
              <p:cNvSpPr txBox="1"/>
              <p:nvPr/>
            </p:nvSpPr>
            <p:spPr>
              <a:xfrm>
                <a:off x="-1454056" y="1079083"/>
                <a:ext cx="761116" cy="307750"/>
              </a:xfrm>
              <a:prstGeom prst="rect">
                <a:avLst/>
              </a:prstGeom>
              <a:noFill/>
            </p:spPr>
            <p:txBody>
              <a:bodyPr wrap="none" lIns="121893" tIns="60947" rIns="121893" bIns="60947" rtlCol="0">
                <a:spAutoFit/>
              </a:bodyPr>
              <a:lstStyle/>
              <a:p>
                <a:r>
                  <a:rPr lang="en-US" sz="1200" dirty="0">
                    <a:solidFill>
                      <a:srgbClr val="424545"/>
                    </a:solidFill>
                  </a:rPr>
                  <a:t>Browser</a:t>
                </a:r>
              </a:p>
            </p:txBody>
          </p:sp>
        </p:grpSp>
        <p:grpSp>
          <p:nvGrpSpPr>
            <p:cNvPr id="16" name="Group 176"/>
            <p:cNvGrpSpPr/>
            <p:nvPr/>
          </p:nvGrpSpPr>
          <p:grpSpPr>
            <a:xfrm>
              <a:off x="2290488" y="1709360"/>
              <a:ext cx="469373" cy="299293"/>
              <a:chOff x="6783872" y="856478"/>
              <a:chExt cx="286347" cy="224468"/>
            </a:xfrm>
          </p:grpSpPr>
          <p:sp>
            <p:nvSpPr>
              <p:cNvPr id="96" name="Rounded Rectangle 95"/>
              <p:cNvSpPr/>
              <p:nvPr/>
            </p:nvSpPr>
            <p:spPr>
              <a:xfrm>
                <a:off x="6819397" y="891780"/>
                <a:ext cx="250822" cy="189166"/>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98" name="TextBox 97"/>
              <p:cNvSpPr txBox="1"/>
              <p:nvPr/>
            </p:nvSpPr>
            <p:spPr>
              <a:xfrm>
                <a:off x="6783872" y="856478"/>
                <a:ext cx="262282" cy="207748"/>
              </a:xfrm>
              <a:prstGeom prst="rect">
                <a:avLst/>
              </a:prstGeom>
              <a:noFill/>
            </p:spPr>
            <p:txBody>
              <a:bodyPr wrap="none" rtlCol="0">
                <a:spAutoFit/>
              </a:bodyPr>
              <a:lstStyle/>
              <a:p>
                <a:r>
                  <a:rPr lang="en-US" sz="1200" dirty="0" smtClean="0">
                    <a:solidFill>
                      <a:srgbClr val="424545"/>
                    </a:solidFill>
                  </a:rPr>
                  <a:t>B2B</a:t>
                </a:r>
                <a:endParaRPr lang="en-US" sz="1200" dirty="0">
                  <a:solidFill>
                    <a:srgbClr val="424545"/>
                  </a:solidFill>
                </a:endParaRPr>
              </a:p>
            </p:txBody>
          </p:sp>
        </p:grpSp>
      </p:grpSp>
      <p:sp>
        <p:nvSpPr>
          <p:cNvPr id="117" name="Up-Down Arrow 116"/>
          <p:cNvSpPr/>
          <p:nvPr/>
        </p:nvSpPr>
        <p:spPr>
          <a:xfrm rot="5400000">
            <a:off x="7245095" y="200627"/>
            <a:ext cx="416437" cy="2581278"/>
          </a:xfrm>
          <a:prstGeom prst="upDownArrow">
            <a:avLst>
              <a:gd name="adj1" fmla="val 50000"/>
              <a:gd name="adj2" fmla="val 33656"/>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3" tIns="60947" rIns="121893" bIns="60947" rtlCol="0" anchor="ctr"/>
          <a:lstStyle/>
          <a:p>
            <a:pPr algn="ctr"/>
            <a:endParaRPr lang="en-US" sz="1300" dirty="0">
              <a:solidFill>
                <a:prstClr val="white"/>
              </a:solidFill>
            </a:endParaRPr>
          </a:p>
        </p:txBody>
      </p:sp>
      <p:sp>
        <p:nvSpPr>
          <p:cNvPr id="118" name="Up-Down Arrow 117"/>
          <p:cNvSpPr/>
          <p:nvPr/>
        </p:nvSpPr>
        <p:spPr>
          <a:xfrm rot="5400000">
            <a:off x="4025643" y="514956"/>
            <a:ext cx="416437" cy="1952624"/>
          </a:xfrm>
          <a:prstGeom prst="upDownArrow">
            <a:avLst>
              <a:gd name="adj1" fmla="val 50000"/>
              <a:gd name="adj2" fmla="val 33656"/>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3" tIns="60947" rIns="121893" bIns="60947" rtlCol="0" anchor="ctr"/>
          <a:lstStyle/>
          <a:p>
            <a:pPr algn="ctr"/>
            <a:endParaRPr lang="en-US" sz="1300" dirty="0">
              <a:solidFill>
                <a:prstClr val="white"/>
              </a:solidFill>
            </a:endParaRPr>
          </a:p>
        </p:txBody>
      </p:sp>
      <p:sp>
        <p:nvSpPr>
          <p:cNvPr id="123" name="Up-Down Arrow 122"/>
          <p:cNvSpPr/>
          <p:nvPr/>
        </p:nvSpPr>
        <p:spPr>
          <a:xfrm>
            <a:off x="5476973" y="5131951"/>
            <a:ext cx="416437" cy="402284"/>
          </a:xfrm>
          <a:prstGeom prst="upDownArrow">
            <a:avLst>
              <a:gd name="adj1" fmla="val 50000"/>
              <a:gd name="adj2" fmla="val 33656"/>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3" tIns="60947" rIns="121893" bIns="60947" rtlCol="0" anchor="ctr"/>
          <a:lstStyle/>
          <a:p>
            <a:pPr algn="ctr"/>
            <a:endParaRPr lang="en-US" sz="1300" dirty="0">
              <a:solidFill>
                <a:prstClr val="white"/>
              </a:solidFill>
            </a:endParaRPr>
          </a:p>
        </p:txBody>
      </p:sp>
      <p:sp>
        <p:nvSpPr>
          <p:cNvPr id="128" name="Up-Down Arrow 127"/>
          <p:cNvSpPr/>
          <p:nvPr/>
        </p:nvSpPr>
        <p:spPr>
          <a:xfrm>
            <a:off x="5476972" y="2096060"/>
            <a:ext cx="416437" cy="383233"/>
          </a:xfrm>
          <a:prstGeom prst="upDownArrow">
            <a:avLst>
              <a:gd name="adj1" fmla="val 50000"/>
              <a:gd name="adj2" fmla="val 33656"/>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3" tIns="60947" rIns="121893" bIns="60947" rtlCol="0" anchor="ctr"/>
          <a:lstStyle/>
          <a:p>
            <a:pPr algn="ctr"/>
            <a:endParaRPr lang="en-US" sz="1300" dirty="0">
              <a:solidFill>
                <a:prstClr val="white"/>
              </a:solidFill>
            </a:endParaRPr>
          </a:p>
        </p:txBody>
      </p:sp>
      <p:grpSp>
        <p:nvGrpSpPr>
          <p:cNvPr id="17" name="Group 135"/>
          <p:cNvGrpSpPr/>
          <p:nvPr/>
        </p:nvGrpSpPr>
        <p:grpSpPr>
          <a:xfrm>
            <a:off x="2292113" y="4385232"/>
            <a:ext cx="2037840" cy="674837"/>
            <a:chOff x="1214564" y="4000470"/>
            <a:chExt cx="2037840" cy="674837"/>
          </a:xfrm>
        </p:grpSpPr>
        <p:sp>
          <p:nvSpPr>
            <p:cNvPr id="57" name="Rounded Rectangle 56"/>
            <p:cNvSpPr/>
            <p:nvPr/>
          </p:nvSpPr>
          <p:spPr>
            <a:xfrm>
              <a:off x="1296457" y="4048125"/>
              <a:ext cx="1955947" cy="627182"/>
            </a:xfrm>
            <a:prstGeom prst="roundRect">
              <a:avLst/>
            </a:prstGeom>
            <a:solidFill>
              <a:srgbClr val="5B698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3" tIns="60947" rIns="121893" bIns="60947" rtlCol="0" anchor="ctr"/>
            <a:lstStyle/>
            <a:p>
              <a:pPr algn="ctr"/>
              <a:endParaRPr lang="en-US" sz="1200" dirty="0">
                <a:solidFill>
                  <a:prstClr val="white"/>
                </a:solidFill>
              </a:endParaRPr>
            </a:p>
          </p:txBody>
        </p:sp>
        <p:sp>
          <p:nvSpPr>
            <p:cNvPr id="130" name="Rectangle 129"/>
            <p:cNvSpPr/>
            <p:nvPr/>
          </p:nvSpPr>
          <p:spPr>
            <a:xfrm>
              <a:off x="1214564" y="4000470"/>
              <a:ext cx="1174691" cy="307750"/>
            </a:xfrm>
            <a:prstGeom prst="rect">
              <a:avLst/>
            </a:prstGeom>
            <a:noFill/>
          </p:spPr>
          <p:txBody>
            <a:bodyPr wrap="none" lIns="121893" tIns="60947" rIns="121893" bIns="60947" rtlCol="0">
              <a:spAutoFit/>
            </a:bodyPr>
            <a:lstStyle/>
            <a:p>
              <a:pPr defTabSz="1218408"/>
              <a:r>
                <a:rPr lang="en-US" sz="1200" dirty="0" smtClean="0">
                  <a:solidFill>
                    <a:schemeClr val="bg1"/>
                  </a:solidFill>
                  <a:cs typeface="Calibri"/>
                </a:rPr>
                <a:t>Identity Mgmt </a:t>
              </a:r>
            </a:p>
          </p:txBody>
        </p:sp>
        <p:pic>
          <p:nvPicPr>
            <p:cNvPr id="89090" name="Picture 2" descr="http://www.clipartbest.com/cliparts/dT8/zBr/dT8zBrxTe.png"/>
            <p:cNvPicPr>
              <a:picLocks noChangeAspect="1" noChangeArrowheads="1"/>
            </p:cNvPicPr>
            <p:nvPr/>
          </p:nvPicPr>
          <p:blipFill>
            <a:blip r:embed="rId13" cstate="print"/>
            <a:srcRect/>
            <a:stretch>
              <a:fillRect/>
            </a:stretch>
          </p:blipFill>
          <p:spPr bwMode="auto">
            <a:xfrm>
              <a:off x="1344595" y="4305072"/>
              <a:ext cx="482600" cy="226017"/>
            </a:xfrm>
            <a:prstGeom prst="rect">
              <a:avLst/>
            </a:prstGeom>
            <a:noFill/>
          </p:spPr>
        </p:pic>
      </p:grpSp>
      <p:grpSp>
        <p:nvGrpSpPr>
          <p:cNvPr id="18" name="Group 130"/>
          <p:cNvGrpSpPr/>
          <p:nvPr/>
        </p:nvGrpSpPr>
        <p:grpSpPr>
          <a:xfrm>
            <a:off x="10915164" y="1616364"/>
            <a:ext cx="760090" cy="727695"/>
            <a:chOff x="3836738" y="3876675"/>
            <a:chExt cx="915988" cy="955120"/>
          </a:xfrm>
        </p:grpSpPr>
        <p:pic>
          <p:nvPicPr>
            <p:cNvPr id="132" name="Picture 131"/>
            <p:cNvPicPr>
              <a:picLocks noChangeAspect="1"/>
            </p:cNvPicPr>
            <p:nvPr/>
          </p:nvPicPr>
          <p:blipFill>
            <a:blip r:embed="rId14" cstate="print">
              <a:grayscl/>
              <a:extLst>
                <a:ext uri="{28A0092B-C50C-407E-A947-70E740481C1C}">
                  <a14:useLocalDpi xmlns:a14="http://schemas.microsoft.com/office/drawing/2010/main" val="0"/>
                </a:ext>
              </a:extLst>
            </a:blip>
            <a:stretch>
              <a:fillRect/>
            </a:stretch>
          </p:blipFill>
          <p:spPr>
            <a:xfrm>
              <a:off x="3883433" y="3876675"/>
              <a:ext cx="822598" cy="822598"/>
            </a:xfrm>
            <a:prstGeom prst="rect">
              <a:avLst/>
            </a:prstGeom>
          </p:spPr>
        </p:pic>
        <p:sp>
          <p:nvSpPr>
            <p:cNvPr id="133" name="TextBox 132"/>
            <p:cNvSpPr txBox="1"/>
            <p:nvPr/>
          </p:nvSpPr>
          <p:spPr>
            <a:xfrm>
              <a:off x="3836738" y="4699273"/>
              <a:ext cx="915988" cy="132522"/>
            </a:xfrm>
            <a:prstGeom prst="rect">
              <a:avLst/>
            </a:prstGeom>
            <a:noFill/>
          </p:spPr>
          <p:txBody>
            <a:bodyPr wrap="square" lIns="0" tIns="0" rIns="0" bIns="0" rtlCol="0">
              <a:noAutofit/>
            </a:bodyPr>
            <a:lstStyle/>
            <a:p>
              <a:pPr algn="ctr">
                <a:lnSpc>
                  <a:spcPct val="90000"/>
                </a:lnSpc>
              </a:pPr>
              <a:r>
                <a:rPr lang="en-US" sz="800" dirty="0" smtClean="0"/>
                <a:t>Application</a:t>
              </a:r>
              <a:endParaRPr lang="en-US" sz="800" dirty="0"/>
            </a:p>
          </p:txBody>
        </p:sp>
      </p:grpSp>
      <p:grpSp>
        <p:nvGrpSpPr>
          <p:cNvPr id="19" name="Group 126"/>
          <p:cNvGrpSpPr/>
          <p:nvPr/>
        </p:nvGrpSpPr>
        <p:grpSpPr>
          <a:xfrm>
            <a:off x="3269177" y="3606850"/>
            <a:ext cx="2790824" cy="730243"/>
            <a:chOff x="7029451" y="3625900"/>
            <a:chExt cx="3019424" cy="730243"/>
          </a:xfrm>
        </p:grpSpPr>
        <p:sp>
          <p:nvSpPr>
            <p:cNvPr id="113" name="Rounded Rectangle 112"/>
            <p:cNvSpPr/>
            <p:nvPr/>
          </p:nvSpPr>
          <p:spPr>
            <a:xfrm>
              <a:off x="7095852" y="3684687"/>
              <a:ext cx="2953023" cy="671456"/>
            </a:xfrm>
            <a:prstGeom prst="roundRect">
              <a:avLst/>
            </a:prstGeom>
            <a:solidFill>
              <a:srgbClr val="5B698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3" tIns="60947" rIns="121893" bIns="60947" rtlCol="0" anchor="ctr"/>
            <a:lstStyle/>
            <a:p>
              <a:pPr algn="ctr"/>
              <a:endParaRPr lang="en-US" sz="1200" dirty="0">
                <a:solidFill>
                  <a:prstClr val="white"/>
                </a:solidFill>
              </a:endParaRPr>
            </a:p>
          </p:txBody>
        </p:sp>
        <p:sp>
          <p:nvSpPr>
            <p:cNvPr id="112" name="TextBox 111"/>
            <p:cNvSpPr txBox="1"/>
            <p:nvPr/>
          </p:nvSpPr>
          <p:spPr>
            <a:xfrm>
              <a:off x="7029451" y="3625900"/>
              <a:ext cx="1696440" cy="307750"/>
            </a:xfrm>
            <a:prstGeom prst="rect">
              <a:avLst/>
            </a:prstGeom>
            <a:noFill/>
          </p:spPr>
          <p:txBody>
            <a:bodyPr wrap="none" lIns="121893" tIns="60947" rIns="121893" bIns="60947" rtlCol="0">
              <a:spAutoFit/>
            </a:bodyPr>
            <a:lstStyle/>
            <a:p>
              <a:pPr defTabSz="1218408"/>
              <a:r>
                <a:rPr lang="en-US" sz="1200" dirty="0" smtClean="0">
                  <a:solidFill>
                    <a:schemeClr val="bg1"/>
                  </a:solidFill>
                  <a:cs typeface="Calibri"/>
                </a:rPr>
                <a:t>Web Content / Portal</a:t>
              </a:r>
              <a:endParaRPr lang="en-US" sz="1200" dirty="0">
                <a:solidFill>
                  <a:schemeClr val="bg1"/>
                </a:solidFill>
                <a:cs typeface="Calibri"/>
              </a:endParaRPr>
            </a:p>
          </p:txBody>
        </p:sp>
      </p:grpSp>
      <p:sp>
        <p:nvSpPr>
          <p:cNvPr id="141" name="Up-Down Arrow 140"/>
          <p:cNvSpPr/>
          <p:nvPr/>
        </p:nvSpPr>
        <p:spPr>
          <a:xfrm rot="5400000">
            <a:off x="10268050" y="2653218"/>
            <a:ext cx="416437" cy="402284"/>
          </a:xfrm>
          <a:prstGeom prst="upDownArrow">
            <a:avLst>
              <a:gd name="adj1" fmla="val 50000"/>
              <a:gd name="adj2" fmla="val 33656"/>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3" tIns="60947" rIns="121893" bIns="60947" rtlCol="0" anchor="ctr"/>
          <a:lstStyle/>
          <a:p>
            <a:pPr algn="ctr"/>
            <a:endParaRPr lang="en-US" sz="1300" dirty="0">
              <a:solidFill>
                <a:prstClr val="white"/>
              </a:solidFill>
            </a:endParaRPr>
          </a:p>
        </p:txBody>
      </p:sp>
      <p:sp>
        <p:nvSpPr>
          <p:cNvPr id="143" name="Up-Down Arrow 142"/>
          <p:cNvSpPr/>
          <p:nvPr/>
        </p:nvSpPr>
        <p:spPr>
          <a:xfrm rot="5400000">
            <a:off x="7567261" y="4623451"/>
            <a:ext cx="416437" cy="402284"/>
          </a:xfrm>
          <a:prstGeom prst="upDownArrow">
            <a:avLst>
              <a:gd name="adj1" fmla="val 50000"/>
              <a:gd name="adj2" fmla="val 33656"/>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3" tIns="60947" rIns="121893" bIns="60947" rtlCol="0" anchor="ctr"/>
          <a:lstStyle/>
          <a:p>
            <a:pPr algn="ctr"/>
            <a:endParaRPr lang="en-US" sz="1300" dirty="0">
              <a:solidFill>
                <a:prstClr val="white"/>
              </a:solidFill>
            </a:endParaRPr>
          </a:p>
        </p:txBody>
      </p:sp>
      <p:sp>
        <p:nvSpPr>
          <p:cNvPr id="148" name="Up-Down Arrow 147"/>
          <p:cNvSpPr/>
          <p:nvPr/>
        </p:nvSpPr>
        <p:spPr>
          <a:xfrm>
            <a:off x="5476973" y="3200400"/>
            <a:ext cx="416437" cy="383233"/>
          </a:xfrm>
          <a:prstGeom prst="upDownArrow">
            <a:avLst>
              <a:gd name="adj1" fmla="val 50000"/>
              <a:gd name="adj2" fmla="val 33656"/>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3" tIns="60947" rIns="121893" bIns="60947" rtlCol="0" anchor="ctr"/>
          <a:lstStyle/>
          <a:p>
            <a:pPr algn="ctr"/>
            <a:endParaRPr lang="en-US" sz="1300" dirty="0">
              <a:solidFill>
                <a:prstClr val="white"/>
              </a:solidFill>
            </a:endParaRPr>
          </a:p>
        </p:txBody>
      </p:sp>
      <p:sp>
        <p:nvSpPr>
          <p:cNvPr id="107522" name="AutoShape 2" descr="http://mediamgr1.us.oracle.com:11090/teams/do/StreamAssetContent?stream_id=20130148&amp;stream_id_type=asset&amp;content_kind=master"/>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GB" dirty="0"/>
          </a:p>
        </p:txBody>
      </p:sp>
      <p:sp>
        <p:nvSpPr>
          <p:cNvPr id="107524" name="AutoShape 4" descr="http://mediamgr1.us.oracle.com:11090/teams/do/StreamAssetContent?stream_id=20130148&amp;stream_id_type=asset&amp;content_kind=master"/>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GB" dirty="0"/>
          </a:p>
        </p:txBody>
      </p:sp>
      <p:sp>
        <p:nvSpPr>
          <p:cNvPr id="107527" name="AutoShape 7" descr="http://mediamgr1.us.oracle.com:11090/teams/do/StreamAssetContent?stream_id=20130375&amp;stream_id_type=asset&amp;content_kind=thumbnail"/>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GB" dirty="0"/>
          </a:p>
        </p:txBody>
      </p:sp>
      <p:grpSp>
        <p:nvGrpSpPr>
          <p:cNvPr id="20" name="Group 145"/>
          <p:cNvGrpSpPr/>
          <p:nvPr/>
        </p:nvGrpSpPr>
        <p:grpSpPr>
          <a:xfrm>
            <a:off x="212344" y="3571567"/>
            <a:ext cx="1349245" cy="1558171"/>
            <a:chOff x="293888" y="3580034"/>
            <a:chExt cx="1349245" cy="1558171"/>
          </a:xfrm>
        </p:grpSpPr>
        <p:sp>
          <p:nvSpPr>
            <p:cNvPr id="81" name="Rounded Rectangle 80"/>
            <p:cNvSpPr/>
            <p:nvPr/>
          </p:nvSpPr>
          <p:spPr>
            <a:xfrm>
              <a:off x="354454" y="3598370"/>
              <a:ext cx="1288679" cy="1539835"/>
            </a:xfrm>
            <a:prstGeom prst="round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3" tIns="60947" rIns="121893" bIns="60947" rtlCol="0" anchor="ctr"/>
            <a:lstStyle/>
            <a:p>
              <a:pPr algn="ctr"/>
              <a:endParaRPr lang="en-US" sz="1600" dirty="0">
                <a:solidFill>
                  <a:prstClr val="white"/>
                </a:solidFill>
              </a:endParaRPr>
            </a:p>
          </p:txBody>
        </p:sp>
        <p:sp>
          <p:nvSpPr>
            <p:cNvPr id="82" name="Rectangle 81"/>
            <p:cNvSpPr/>
            <p:nvPr/>
          </p:nvSpPr>
          <p:spPr>
            <a:xfrm>
              <a:off x="293888" y="3580034"/>
              <a:ext cx="1334887" cy="307750"/>
            </a:xfrm>
            <a:prstGeom prst="rect">
              <a:avLst/>
            </a:prstGeom>
          </p:spPr>
          <p:txBody>
            <a:bodyPr wrap="square" lIns="121893" tIns="60947" rIns="121893" bIns="60947">
              <a:spAutoFit/>
            </a:bodyPr>
            <a:lstStyle/>
            <a:p>
              <a:r>
                <a:rPr lang="en-US" sz="1200" dirty="0" smtClean="0">
                  <a:solidFill>
                    <a:schemeClr val="tx1">
                      <a:lumMod val="50000"/>
                    </a:schemeClr>
                  </a:solidFill>
                </a:rPr>
                <a:t>Data Reservoir</a:t>
              </a:r>
              <a:endParaRPr lang="en-US" sz="1200" dirty="0">
                <a:solidFill>
                  <a:schemeClr val="tx1">
                    <a:lumMod val="50000"/>
                  </a:schemeClr>
                </a:solidFill>
              </a:endParaRPr>
            </a:p>
          </p:txBody>
        </p:sp>
      </p:grpSp>
      <p:grpSp>
        <p:nvGrpSpPr>
          <p:cNvPr id="21" name="Group 146"/>
          <p:cNvGrpSpPr/>
          <p:nvPr/>
        </p:nvGrpSpPr>
        <p:grpSpPr>
          <a:xfrm>
            <a:off x="181368" y="5468189"/>
            <a:ext cx="1366532" cy="697662"/>
            <a:chOff x="272437" y="5474725"/>
            <a:chExt cx="1366532" cy="714669"/>
          </a:xfrm>
        </p:grpSpPr>
        <p:sp>
          <p:nvSpPr>
            <p:cNvPr id="85" name="Rounded Rectangle 84"/>
            <p:cNvSpPr/>
            <p:nvPr/>
          </p:nvSpPr>
          <p:spPr>
            <a:xfrm>
              <a:off x="354454" y="5538652"/>
              <a:ext cx="1284515" cy="650742"/>
            </a:xfrm>
            <a:prstGeom prst="roundRect">
              <a:avLst/>
            </a:prstGeom>
            <a:solidFill>
              <a:schemeClr val="accent5">
                <a:lumMod val="75000"/>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3" tIns="60947" rIns="121893" bIns="60947" rtlCol="0" anchor="ctr"/>
            <a:lstStyle/>
            <a:p>
              <a:pPr algn="ctr"/>
              <a:endParaRPr lang="en-US" dirty="0">
                <a:solidFill>
                  <a:prstClr val="white"/>
                </a:solidFill>
              </a:endParaRPr>
            </a:p>
          </p:txBody>
        </p:sp>
        <p:sp>
          <p:nvSpPr>
            <p:cNvPr id="86" name="TextBox 85"/>
            <p:cNvSpPr txBox="1"/>
            <p:nvPr/>
          </p:nvSpPr>
          <p:spPr>
            <a:xfrm>
              <a:off x="272437" y="5474725"/>
              <a:ext cx="1308713" cy="307750"/>
            </a:xfrm>
            <a:prstGeom prst="rect">
              <a:avLst/>
            </a:prstGeom>
            <a:noFill/>
          </p:spPr>
          <p:txBody>
            <a:bodyPr wrap="square" lIns="121893" tIns="60947" rIns="121893" bIns="60947" rtlCol="0">
              <a:spAutoFit/>
            </a:bodyPr>
            <a:lstStyle/>
            <a:p>
              <a:pPr defTabSz="1218408"/>
              <a:r>
                <a:rPr lang="en-US" sz="1200" dirty="0" smtClean="0">
                  <a:solidFill>
                    <a:srgbClr val="000000"/>
                  </a:solidFill>
                  <a:latin typeface="Calibri"/>
                  <a:cs typeface="Calibri"/>
                </a:rPr>
                <a:t>Analytics</a:t>
              </a:r>
              <a:endParaRPr lang="en-US" sz="1200" dirty="0">
                <a:solidFill>
                  <a:srgbClr val="000000"/>
                </a:solidFill>
                <a:latin typeface="Calibri"/>
                <a:cs typeface="Calibri"/>
              </a:endParaRPr>
            </a:p>
          </p:txBody>
        </p:sp>
        <p:pic>
          <p:nvPicPr>
            <p:cNvPr id="91" name="Picture 90"/>
            <p:cNvPicPr>
              <a:picLocks noChangeAspect="1"/>
            </p:cNvPicPr>
            <p:nvPr/>
          </p:nvPicPr>
          <p:blipFill>
            <a:blip r:embed="rId15" cstate="print">
              <a:lum bright="-100000"/>
              <a:extLst>
                <a:ext uri="{28A0092B-C50C-407E-A947-70E740481C1C}">
                  <a14:useLocalDpi xmlns:a14="http://schemas.microsoft.com/office/drawing/2010/main" val="0"/>
                </a:ext>
              </a:extLst>
            </a:blip>
            <a:stretch>
              <a:fillRect/>
            </a:stretch>
          </p:blipFill>
          <p:spPr>
            <a:xfrm>
              <a:off x="350744" y="5665015"/>
              <a:ext cx="597064" cy="488753"/>
            </a:xfrm>
            <a:prstGeom prst="rect">
              <a:avLst/>
            </a:prstGeom>
          </p:spPr>
        </p:pic>
      </p:grpSp>
      <p:sp>
        <p:nvSpPr>
          <p:cNvPr id="125" name="Up-Down Arrow 124"/>
          <p:cNvSpPr/>
          <p:nvPr/>
        </p:nvSpPr>
        <p:spPr>
          <a:xfrm>
            <a:off x="701252" y="5133212"/>
            <a:ext cx="416437" cy="402284"/>
          </a:xfrm>
          <a:prstGeom prst="upDownArrow">
            <a:avLst>
              <a:gd name="adj1" fmla="val 50000"/>
              <a:gd name="adj2" fmla="val 33656"/>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3" tIns="60947" rIns="121893" bIns="60947" rtlCol="0" anchor="ctr"/>
          <a:lstStyle/>
          <a:p>
            <a:pPr algn="ctr"/>
            <a:endParaRPr lang="en-US" sz="1300" dirty="0">
              <a:solidFill>
                <a:prstClr val="white"/>
              </a:solidFill>
            </a:endParaRPr>
          </a:p>
        </p:txBody>
      </p:sp>
      <p:sp>
        <p:nvSpPr>
          <p:cNvPr id="151" name="Up-Down Arrow 150"/>
          <p:cNvSpPr/>
          <p:nvPr/>
        </p:nvSpPr>
        <p:spPr>
          <a:xfrm>
            <a:off x="701252" y="3200400"/>
            <a:ext cx="416437" cy="383233"/>
          </a:xfrm>
          <a:prstGeom prst="upDownArrow">
            <a:avLst>
              <a:gd name="adj1" fmla="val 50000"/>
              <a:gd name="adj2" fmla="val 33656"/>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3" tIns="60947" rIns="121893" bIns="60947" rtlCol="0" anchor="ctr"/>
          <a:lstStyle/>
          <a:p>
            <a:pPr algn="ctr"/>
            <a:endParaRPr lang="en-US" sz="1300" dirty="0">
              <a:solidFill>
                <a:prstClr val="white"/>
              </a:solidFill>
            </a:endParaRPr>
          </a:p>
        </p:txBody>
      </p:sp>
      <p:pic>
        <p:nvPicPr>
          <p:cNvPr id="103" name="Picture 102" descr="ic-DataIntegration-gray.png"/>
          <p:cNvPicPr>
            <a:picLocks noChangeAspect="1"/>
          </p:cNvPicPr>
          <p:nvPr/>
        </p:nvPicPr>
        <p:blipFill>
          <a:blip r:embed="rId16" cstate="print">
            <a:duotone>
              <a:prstClr val="black"/>
              <a:schemeClr val="tx2">
                <a:tint val="45000"/>
                <a:satMod val="400000"/>
              </a:schemeClr>
            </a:duotone>
            <a:lum bright="-100000"/>
          </a:blip>
          <a:stretch>
            <a:fillRect/>
          </a:stretch>
        </p:blipFill>
        <p:spPr>
          <a:xfrm>
            <a:off x="183042" y="3568746"/>
            <a:ext cx="836528" cy="836528"/>
          </a:xfrm>
          <a:prstGeom prst="rect">
            <a:avLst/>
          </a:prstGeom>
        </p:spPr>
      </p:pic>
      <p:pic>
        <p:nvPicPr>
          <p:cNvPr id="107" name="Picture 106" descr="ic-Spreadsheet-gray-S-T.png"/>
          <p:cNvPicPr>
            <a:picLocks noChangeAspect="1"/>
          </p:cNvPicPr>
          <p:nvPr/>
        </p:nvPicPr>
        <p:blipFill>
          <a:blip r:embed="rId17" cstate="print">
            <a:lum bright="-100000"/>
          </a:blip>
          <a:stretch>
            <a:fillRect/>
          </a:stretch>
        </p:blipFill>
        <p:spPr>
          <a:xfrm>
            <a:off x="3312697" y="3828689"/>
            <a:ext cx="441386" cy="441386"/>
          </a:xfrm>
          <a:prstGeom prst="rect">
            <a:avLst/>
          </a:prstGeom>
        </p:spPr>
      </p:pic>
      <p:sp>
        <p:nvSpPr>
          <p:cNvPr id="135" name="Up-Down Arrow 134"/>
          <p:cNvSpPr/>
          <p:nvPr/>
        </p:nvSpPr>
        <p:spPr>
          <a:xfrm rot="16200000">
            <a:off x="1535733" y="4159263"/>
            <a:ext cx="416437" cy="383233"/>
          </a:xfrm>
          <a:prstGeom prst="upDownArrow">
            <a:avLst>
              <a:gd name="adj1" fmla="val 50000"/>
              <a:gd name="adj2" fmla="val 33656"/>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3" tIns="60947" rIns="121893" bIns="60947" rtlCol="0" anchor="ctr"/>
          <a:lstStyle/>
          <a:p>
            <a:pPr algn="ctr"/>
            <a:endParaRPr lang="en-US" sz="1300" dirty="0">
              <a:solidFill>
                <a:prstClr val="white"/>
              </a:solidFill>
            </a:endParaRPr>
          </a:p>
        </p:txBody>
      </p:sp>
      <p:sp>
        <p:nvSpPr>
          <p:cNvPr id="139" name="TextBox 138"/>
          <p:cNvSpPr txBox="1"/>
          <p:nvPr/>
        </p:nvSpPr>
        <p:spPr>
          <a:xfrm>
            <a:off x="0" y="6206252"/>
            <a:ext cx="12188825" cy="914400"/>
          </a:xfrm>
          <a:prstGeom prst="rect">
            <a:avLst/>
          </a:prstGeom>
          <a:noFill/>
        </p:spPr>
        <p:txBody>
          <a:bodyPr wrap="none" lIns="0" tIns="0" rIns="0" bIns="0" rtlCol="0">
            <a:noAutofit/>
          </a:bodyPr>
          <a:lstStyle/>
          <a:p>
            <a:pPr algn="ctr">
              <a:lnSpc>
                <a:spcPct val="90000"/>
              </a:lnSpc>
            </a:pPr>
            <a:r>
              <a:rPr lang="en-GB" sz="1400" dirty="0" smtClean="0"/>
              <a:t>Some relationships between components have been simplified </a:t>
            </a:r>
            <a:endParaRPr lang="en-GB" sz="1400" dirty="0"/>
          </a:p>
        </p:txBody>
      </p:sp>
      <p:pic>
        <p:nvPicPr>
          <p:cNvPr id="5" name="Picture 2"/>
          <p:cNvPicPr>
            <a:picLocks noChangeAspect="1" noChangeArrowheads="1"/>
          </p:cNvPicPr>
          <p:nvPr/>
        </p:nvPicPr>
        <p:blipFill>
          <a:blip r:embed="rId18" cstate="print"/>
          <a:srcRect/>
          <a:stretch>
            <a:fillRect/>
          </a:stretch>
        </p:blipFill>
        <p:spPr bwMode="auto">
          <a:xfrm>
            <a:off x="5183921" y="1021977"/>
            <a:ext cx="1002539" cy="1021977"/>
          </a:xfrm>
          <a:prstGeom prst="rect">
            <a:avLst/>
          </a:prstGeom>
          <a:noFill/>
          <a:ln w="9525">
            <a:noFill/>
            <a:miter lim="800000"/>
            <a:headEnd/>
            <a:tailEnd/>
          </a:ln>
        </p:spPr>
      </p:pic>
      <p:grpSp>
        <p:nvGrpSpPr>
          <p:cNvPr id="22" name="Group 66"/>
          <p:cNvGrpSpPr/>
          <p:nvPr/>
        </p:nvGrpSpPr>
        <p:grpSpPr>
          <a:xfrm>
            <a:off x="8355106" y="2512291"/>
            <a:ext cx="1903319" cy="618521"/>
            <a:chOff x="10275825" y="2559541"/>
            <a:chExt cx="1752600" cy="618521"/>
          </a:xfrm>
        </p:grpSpPr>
        <p:sp>
          <p:nvSpPr>
            <p:cNvPr id="100" name="Rounded Rectangle 99"/>
            <p:cNvSpPr/>
            <p:nvPr/>
          </p:nvSpPr>
          <p:spPr>
            <a:xfrm>
              <a:off x="10370956" y="2605239"/>
              <a:ext cx="1609843" cy="572823"/>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3" tIns="60947" rIns="121893" bIns="60947" rtlCol="0" anchor="ctr"/>
            <a:lstStyle/>
            <a:p>
              <a:pPr algn="ctr"/>
              <a:endParaRPr lang="en-US" dirty="0">
                <a:solidFill>
                  <a:prstClr val="white"/>
                </a:solidFill>
              </a:endParaRPr>
            </a:p>
          </p:txBody>
        </p:sp>
        <p:sp>
          <p:nvSpPr>
            <p:cNvPr id="101" name="TextBox 100"/>
            <p:cNvSpPr txBox="1"/>
            <p:nvPr/>
          </p:nvSpPr>
          <p:spPr>
            <a:xfrm>
              <a:off x="10275825" y="2559541"/>
              <a:ext cx="1752600" cy="307750"/>
            </a:xfrm>
            <a:prstGeom prst="rect">
              <a:avLst/>
            </a:prstGeom>
            <a:noFill/>
          </p:spPr>
          <p:txBody>
            <a:bodyPr wrap="square" lIns="121893" tIns="60947" rIns="121893" bIns="60947" rtlCol="0">
              <a:spAutoFit/>
            </a:bodyPr>
            <a:lstStyle/>
            <a:p>
              <a:r>
                <a:rPr lang="en-US" sz="1200" dirty="0" smtClean="0">
                  <a:solidFill>
                    <a:srgbClr val="424545"/>
                  </a:solidFill>
                </a:rPr>
                <a:t>App Store</a:t>
              </a:r>
              <a:endParaRPr lang="en-US" sz="1200" dirty="0">
                <a:solidFill>
                  <a:srgbClr val="424545"/>
                </a:solidFill>
              </a:endParaRPr>
            </a:p>
          </p:txBody>
        </p:sp>
        <p:pic>
          <p:nvPicPr>
            <p:cNvPr id="106" name="Picture 105"/>
            <p:cNvPicPr>
              <a:picLocks noChangeAspect="1"/>
            </p:cNvPicPr>
            <p:nvPr/>
          </p:nvPicPr>
          <p:blipFill>
            <a:blip r:embed="rId19" cstate="print"/>
            <a:stretch>
              <a:fillRect/>
            </a:stretch>
          </p:blipFill>
          <p:spPr>
            <a:xfrm>
              <a:off x="10381487" y="2790958"/>
              <a:ext cx="408688" cy="360700"/>
            </a:xfrm>
            <a:prstGeom prst="rect">
              <a:avLst/>
            </a:prstGeom>
          </p:spPr>
        </p:pic>
      </p:grpSp>
    </p:spTree>
    <p:extLst>
      <p:ext uri="{BB962C8B-B14F-4D97-AF65-F5344CB8AC3E}">
        <p14:creationId xmlns:p14="http://schemas.microsoft.com/office/powerpoint/2010/main" val="2991919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heme/theme1.xml><?xml version="1.0" encoding="utf-8"?>
<a:theme xmlns:a="http://schemas.openxmlformats.org/drawingml/2006/main" name="Oracle_16x9_2014">
  <a:themeElements>
    <a:clrScheme name="Oracle">
      <a:dk1>
        <a:srgbClr val="5F5F5F"/>
      </a:dk1>
      <a:lt1>
        <a:srgbClr val="FFFFFF"/>
      </a:lt1>
      <a:dk2>
        <a:srgbClr val="7F7F7F"/>
      </a:dk2>
      <a:lt2>
        <a:srgbClr val="DCE3E4"/>
      </a:lt2>
      <a:accent1>
        <a:srgbClr val="FF0000"/>
      </a:accent1>
      <a:accent2>
        <a:srgbClr val="8A133B"/>
      </a:accent2>
      <a:accent3>
        <a:srgbClr val="FF7700"/>
      </a:accent3>
      <a:accent4>
        <a:srgbClr val="46575E"/>
      </a:accent4>
      <a:accent5>
        <a:srgbClr val="8DA6B1"/>
      </a:accent5>
      <a:accent6>
        <a:srgbClr val="B0C3C8"/>
      </a:accent6>
      <a:hlink>
        <a:srgbClr val="8DA6B1"/>
      </a:hlink>
      <a:folHlink>
        <a:srgbClr val="BFBFB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41555E"/>
        </a:solidFill>
        <a:ln w="19050">
          <a:noFill/>
          <a:miter lim="800000"/>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90000"/>
          </a:lnSpc>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accent5"/>
          </a:solidFill>
          <a:miter lim="800000"/>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90000"/>
          </a:lnSpc>
          <a:defRPr smtClean="0"/>
        </a:defPPr>
      </a:lstStyle>
    </a:txDef>
  </a:objectDefaults>
  <a:extraClrSchemeLst/>
  <a:extLst>
    <a:ext uri="{05A4C25C-085E-4340-85A3-A5531E510DB2}">
      <thm15:themeFamily xmlns:thm15="http://schemas.microsoft.com/office/thememl/2012/main" name="Oracle_16x9-2014-0714" id="{032D2387-665B-4DFB-BDAE-D66619AD7C3A}" vid="{BB0AD61B-F388-487D-A806-2F7277FE970B}"/>
    </a:ext>
  </a:extLst>
</a:theme>
</file>

<file path=ppt/theme/theme2.xml><?xml version="1.0" encoding="utf-8"?>
<a:theme xmlns:a="http://schemas.openxmlformats.org/drawingml/2006/main" name="Office Theme">
  <a:themeElements>
    <a:clrScheme name="Oracle">
      <a:dk1>
        <a:srgbClr val="5F5F5F"/>
      </a:dk1>
      <a:lt1>
        <a:srgbClr val="FFFFFF"/>
      </a:lt1>
      <a:dk2>
        <a:srgbClr val="7F7F7F"/>
      </a:dk2>
      <a:lt2>
        <a:srgbClr val="DCE3E4"/>
      </a:lt2>
      <a:accent1>
        <a:srgbClr val="FF0000"/>
      </a:accent1>
      <a:accent2>
        <a:srgbClr val="8A133B"/>
      </a:accent2>
      <a:accent3>
        <a:srgbClr val="FF7700"/>
      </a:accent3>
      <a:accent4>
        <a:srgbClr val="46575E"/>
      </a:accent4>
      <a:accent5>
        <a:srgbClr val="8DA6B1"/>
      </a:accent5>
      <a:accent6>
        <a:srgbClr val="B0C3C8"/>
      </a:accent6>
      <a:hlink>
        <a:srgbClr val="8DA6B1"/>
      </a:hlink>
      <a:folHlink>
        <a:srgbClr val="BFBFB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racle">
      <a:dk1>
        <a:srgbClr val="5F5F5F"/>
      </a:dk1>
      <a:lt1>
        <a:srgbClr val="FFFFFF"/>
      </a:lt1>
      <a:dk2>
        <a:srgbClr val="7F7F7F"/>
      </a:dk2>
      <a:lt2>
        <a:srgbClr val="DCE3E4"/>
      </a:lt2>
      <a:accent1>
        <a:srgbClr val="FF0000"/>
      </a:accent1>
      <a:accent2>
        <a:srgbClr val="8A133B"/>
      </a:accent2>
      <a:accent3>
        <a:srgbClr val="FF7700"/>
      </a:accent3>
      <a:accent4>
        <a:srgbClr val="46575E"/>
      </a:accent4>
      <a:accent5>
        <a:srgbClr val="8DA6B1"/>
      </a:accent5>
      <a:accent6>
        <a:srgbClr val="B0C3C8"/>
      </a:accent6>
      <a:hlink>
        <a:srgbClr val="8DA6B1"/>
      </a:hlink>
      <a:folHlink>
        <a:srgbClr val="BFBFB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4723</TotalTime>
  <Words>2901</Words>
  <Application>Microsoft Office PowerPoint</Application>
  <PresentationFormat>Custom</PresentationFormat>
  <Paragraphs>868</Paragraphs>
  <Slides>45</Slides>
  <Notes>45</Notes>
  <HiddenSlides>1</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45</vt:i4>
      </vt:variant>
    </vt:vector>
  </HeadingPairs>
  <TitlesOfParts>
    <vt:vector size="55" baseType="lpstr">
      <vt:lpstr>ＭＳ Ｐゴシック</vt:lpstr>
      <vt:lpstr>ＭＳ Ｐゴシック</vt:lpstr>
      <vt:lpstr>Arial</vt:lpstr>
      <vt:lpstr>Arial Black</vt:lpstr>
      <vt:lpstr>Calibri</vt:lpstr>
      <vt:lpstr>HelveticaNeueLT Std Lt</vt:lpstr>
      <vt:lpstr>Tahoma</vt:lpstr>
      <vt:lpstr>Wingdings</vt:lpstr>
      <vt:lpstr>ヒラギノ角ゴ Pro W3</vt:lpstr>
      <vt:lpstr>Oracle_16x9_2014</vt:lpstr>
      <vt:lpstr>PowerPoint Presentation</vt:lpstr>
      <vt:lpstr>PowerPoint Presentation</vt:lpstr>
      <vt:lpstr>Oracle  Mobile Strategy Overview</vt:lpstr>
      <vt:lpstr>Enterprise Mobility Challenges</vt:lpstr>
      <vt:lpstr>Key Requirements</vt:lpstr>
      <vt:lpstr>Shortcomings of Current Mobile Development Approaches </vt:lpstr>
      <vt:lpstr>Oracle’s Mobile Platform Strategy</vt:lpstr>
      <vt:lpstr>Oracle Mobile Platform Strategy</vt:lpstr>
      <vt:lpstr>Enterprise Mobile Reference Architecture</vt:lpstr>
      <vt:lpstr>Oracle Mobile Platform Strategy</vt:lpstr>
      <vt:lpstr>Oracle Mobile Investment Focus</vt:lpstr>
      <vt:lpstr>Cross Platform Mobile Clients</vt:lpstr>
      <vt:lpstr>Oracle Mobile Apps … More and More On The Way</vt:lpstr>
      <vt:lpstr>Oracle MAF based Oracle Mobile Apps – a Sampling</vt:lpstr>
      <vt:lpstr>JDE Enterprise One</vt:lpstr>
      <vt:lpstr>Oracle Mobile Apps – Additional Samples</vt:lpstr>
      <vt:lpstr>Mobile Application Development</vt:lpstr>
      <vt:lpstr>Develop: Oracle Mobile Application Framework</vt:lpstr>
      <vt:lpstr>Integrated Security</vt:lpstr>
      <vt:lpstr>Develop: Maximize Productivity</vt:lpstr>
      <vt:lpstr>Oracle Mobile Application Framework Architecture</vt:lpstr>
      <vt:lpstr>Mobile Demo</vt:lpstr>
      <vt:lpstr>Mobile and Enterprise Service Platform</vt:lpstr>
      <vt:lpstr>Integrate: Oracle Service Bus and Oracle SOA</vt:lpstr>
      <vt:lpstr>API Security – Secure Mobile Access to Corporate Information</vt:lpstr>
      <vt:lpstr>Mobile Security</vt:lpstr>
      <vt:lpstr>Mobile Security  </vt:lpstr>
      <vt:lpstr>Oracle’s Mobile Security Solution </vt:lpstr>
      <vt:lpstr>Secure Container/Workspace for App Security and Control</vt:lpstr>
      <vt:lpstr>Secure Container/Workspace for App Security and Control</vt:lpstr>
      <vt:lpstr>Secure Access, Device and App Management</vt:lpstr>
      <vt:lpstr>Oracle Mobile Cloud Service</vt:lpstr>
      <vt:lpstr>Oracle Mobile Cloud Service </vt:lpstr>
      <vt:lpstr>Mobile Cloud Service Features</vt:lpstr>
      <vt:lpstr>Mobile Cloud Service</vt:lpstr>
      <vt:lpstr>Mobile Reference Architecture</vt:lpstr>
      <vt:lpstr>Standard Mobile Reference Architecture</vt:lpstr>
      <vt:lpstr>Standard Mobile Reference Architecture &gt;&gt; Hybrid Apps</vt:lpstr>
      <vt:lpstr>Standard Mobile Reference Architecture &gt;&gt; Hybrid Apps + Mobile Web</vt:lpstr>
      <vt:lpstr>Standard Mobile Reference Architecture &gt;&gt; Full FMW Stack + Management</vt:lpstr>
      <vt:lpstr>Customers Case Studies</vt:lpstr>
      <vt:lpstr>Customer Case Studies – Mobile App Development End to End Mobile Enterprise Approach</vt:lpstr>
      <vt:lpstr>Customer Case Studies – Mobile Security </vt:lpstr>
      <vt:lpstr>Oracle’s Mobile End to End Solution</vt:lpstr>
      <vt:lpstr>PowerPoint Presentation</vt:lpstr>
    </vt:vector>
  </TitlesOfParts>
  <Company>Oracle</Company>
  <LinksUpToDate>false</LinksUpToDate>
  <SharedDoc>false</SharedDoc>
  <HyperlinkBase/>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Oracle Mobile Platform Overview</dc:title>
  <dc:creator>Shay Shmeltzer</dc:creator>
  <cp:keywords>Mobile</cp:keywords>
  <cp:lastModifiedBy>Anirban Bagchi</cp:lastModifiedBy>
  <cp:revision>389</cp:revision>
  <cp:lastPrinted>2014-07-15T21:24:45Z</cp:lastPrinted>
  <dcterms:created xsi:type="dcterms:W3CDTF">2014-04-23T00:57:37Z</dcterms:created>
  <dcterms:modified xsi:type="dcterms:W3CDTF">2015-04-23T19:36:36Z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XPowerLiteLastOptimized">
    <vt:lpwstr>2343037</vt:lpwstr>
  </property>
  <property fmtid="{D5CDD505-2E9C-101B-9397-08002B2CF9AE}" pid="3" name="NXPowerLiteSettings">
    <vt:lpwstr>F98007B004F000</vt:lpwstr>
  </property>
  <property fmtid="{D5CDD505-2E9C-101B-9397-08002B2CF9AE}" pid="4" name="NXPowerLiteVersion">
    <vt:lpwstr>D5.0.2</vt:lpwstr>
  </property>
</Properties>
</file>